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8" r:id="rId1"/>
  </p:sldMasterIdLst>
  <p:sldIdLst>
    <p:sldId id="272" r:id="rId2"/>
    <p:sldId id="260" r:id="rId3"/>
    <p:sldId id="277" r:id="rId4"/>
    <p:sldId id="261" r:id="rId5"/>
    <p:sldId id="262" r:id="rId6"/>
    <p:sldId id="276" r:id="rId7"/>
    <p:sldId id="265" r:id="rId8"/>
    <p:sldId id="280" r:id="rId9"/>
    <p:sldId id="285" r:id="rId10"/>
    <p:sldId id="284" r:id="rId11"/>
    <p:sldId id="286" r:id="rId12"/>
    <p:sldId id="273" r:id="rId13"/>
    <p:sldId id="287"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0606"/>
    <a:srgbClr val="E53505"/>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58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16830080-282F-49BF-9D78-DA0314C590AE}" type="datetimeFigureOut">
              <a:rPr lang="ru-RU" smtClean="0"/>
              <a:pPr/>
              <a:t>14.10.2012</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D92D1A03-553B-4746-A517-FDC85CD04285}"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6830080-282F-49BF-9D78-DA0314C590AE}" type="datetimeFigureOut">
              <a:rPr lang="ru-RU" smtClean="0"/>
              <a:pPr/>
              <a:t>14.10.2012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92D1A03-553B-4746-A517-FDC85CD0428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16830080-282F-49BF-9D78-DA0314C590AE}" type="datetimeFigureOut">
              <a:rPr lang="ru-RU" smtClean="0"/>
              <a:pPr/>
              <a:t>14.10.2012</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D92D1A03-553B-4746-A517-FDC85CD0428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6830080-282F-49BF-9D78-DA0314C590AE}" type="datetimeFigureOut">
              <a:rPr lang="ru-RU" smtClean="0"/>
              <a:pPr/>
              <a:t>14.10.2012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92D1A03-553B-4746-A517-FDC85CD0428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16830080-282F-49BF-9D78-DA0314C590AE}" type="datetimeFigureOut">
              <a:rPr lang="ru-RU" smtClean="0"/>
              <a:pPr/>
              <a:t>14.10.2012</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D92D1A03-553B-4746-A517-FDC85CD04285}"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6830080-282F-49BF-9D78-DA0314C590AE}" type="datetimeFigureOut">
              <a:rPr lang="ru-RU" smtClean="0"/>
              <a:pPr/>
              <a:t>14.10.2012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92D1A03-553B-4746-A517-FDC85CD0428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16830080-282F-49BF-9D78-DA0314C590AE}" type="datetimeFigureOut">
              <a:rPr lang="ru-RU" smtClean="0"/>
              <a:pPr/>
              <a:t>14.10.2012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D92D1A03-553B-4746-A517-FDC85CD04285}"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16830080-282F-49BF-9D78-DA0314C590AE}" type="datetimeFigureOut">
              <a:rPr lang="ru-RU" smtClean="0"/>
              <a:pPr/>
              <a:t>14.10.2012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D92D1A03-553B-4746-A517-FDC85CD0428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16830080-282F-49BF-9D78-DA0314C590AE}" type="datetimeFigureOut">
              <a:rPr lang="ru-RU" smtClean="0"/>
              <a:pPr/>
              <a:t>14.10.2012</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D92D1A03-553B-4746-A517-FDC85CD0428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6830080-282F-49BF-9D78-DA0314C590AE}" type="datetimeFigureOut">
              <a:rPr lang="ru-RU" smtClean="0"/>
              <a:pPr/>
              <a:t>14.10.2012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92D1A03-553B-4746-A517-FDC85CD0428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16830080-282F-49BF-9D78-DA0314C590AE}" type="datetimeFigureOut">
              <a:rPr lang="ru-RU" smtClean="0"/>
              <a:pPr/>
              <a:t>14.10.2012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92D1A03-553B-4746-A517-FDC85CD04285}"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16830080-282F-49BF-9D78-DA0314C590AE}" type="datetimeFigureOut">
              <a:rPr lang="ru-RU" smtClean="0"/>
              <a:pPr/>
              <a:t>14.10.2012</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D92D1A03-553B-4746-A517-FDC85CD04285}"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035820" y="476672"/>
            <a:ext cx="5688632" cy="2420268"/>
          </a:xfrm>
        </p:spPr>
        <p:txBody>
          <a:bodyPr>
            <a:noAutofit/>
          </a:bodyPr>
          <a:lstStyle/>
          <a:p>
            <a:pPr algn="ctr" eaLnBrk="1" hangingPunct="1"/>
            <a:r>
              <a:rPr lang="ru-RU" sz="2000" dirty="0" smtClean="0">
                <a:solidFill>
                  <a:schemeClr val="bg2"/>
                </a:solidFill>
                <a:latin typeface="Times New Roman" pitchFamily="18" charset="0"/>
                <a:cs typeface="Times New Roman" pitchFamily="18" charset="0"/>
              </a:rPr>
              <a:t>М</a:t>
            </a:r>
            <a:r>
              <a:rPr lang="ru-RU" sz="1400" dirty="0" smtClean="0">
                <a:solidFill>
                  <a:schemeClr val="bg2"/>
                </a:solidFill>
                <a:latin typeface="Times New Roman" pitchFamily="18" charset="0"/>
                <a:cs typeface="Times New Roman" pitchFamily="18" charset="0"/>
              </a:rPr>
              <a:t>униципальное </a:t>
            </a:r>
            <a:br>
              <a:rPr lang="ru-RU" sz="1400" dirty="0" smtClean="0">
                <a:solidFill>
                  <a:schemeClr val="bg2"/>
                </a:solidFill>
                <a:latin typeface="Times New Roman" pitchFamily="18" charset="0"/>
                <a:cs typeface="Times New Roman" pitchFamily="18" charset="0"/>
              </a:rPr>
            </a:br>
            <a:r>
              <a:rPr lang="ru-RU" sz="1400" dirty="0" smtClean="0">
                <a:solidFill>
                  <a:schemeClr val="bg2"/>
                </a:solidFill>
                <a:latin typeface="Times New Roman" pitchFamily="18" charset="0"/>
                <a:cs typeface="Times New Roman" pitchFamily="18" charset="0"/>
              </a:rPr>
              <a:t> бюджетное общеобразовательное учреждение </a:t>
            </a:r>
            <a:br>
              <a:rPr lang="ru-RU" sz="1400" dirty="0" smtClean="0">
                <a:solidFill>
                  <a:schemeClr val="bg2"/>
                </a:solidFill>
                <a:latin typeface="Times New Roman" pitchFamily="18" charset="0"/>
                <a:cs typeface="Times New Roman" pitchFamily="18" charset="0"/>
              </a:rPr>
            </a:br>
            <a:r>
              <a:rPr lang="ru-RU" sz="1400" dirty="0" smtClean="0">
                <a:solidFill>
                  <a:schemeClr val="bg2"/>
                </a:solidFill>
                <a:latin typeface="Times New Roman" pitchFamily="18" charset="0"/>
                <a:cs typeface="Times New Roman" pitchFamily="18" charset="0"/>
              </a:rPr>
              <a:t> « </a:t>
            </a:r>
            <a:r>
              <a:rPr lang="ru-RU" sz="1600" dirty="0" smtClean="0">
                <a:solidFill>
                  <a:schemeClr val="bg2"/>
                </a:solidFill>
                <a:latin typeface="Times New Roman" pitchFamily="18" charset="0"/>
                <a:cs typeface="Times New Roman" pitchFamily="18" charset="0"/>
              </a:rPr>
              <a:t>С</a:t>
            </a:r>
            <a:r>
              <a:rPr lang="ru-RU" sz="1400" dirty="0" smtClean="0">
                <a:solidFill>
                  <a:schemeClr val="bg2"/>
                </a:solidFill>
                <a:latin typeface="Times New Roman" pitchFamily="18" charset="0"/>
                <a:cs typeface="Times New Roman" pitchFamily="18" charset="0"/>
              </a:rPr>
              <a:t>редняя общеобразовательная школа №18» </a:t>
            </a:r>
            <a:br>
              <a:rPr lang="ru-RU" sz="1400" dirty="0" smtClean="0">
                <a:solidFill>
                  <a:schemeClr val="bg2"/>
                </a:solidFill>
                <a:latin typeface="Times New Roman" pitchFamily="18" charset="0"/>
                <a:cs typeface="Times New Roman" pitchFamily="18" charset="0"/>
              </a:rPr>
            </a:br>
            <a:r>
              <a:rPr lang="ru-RU" sz="1400" dirty="0" smtClean="0">
                <a:solidFill>
                  <a:schemeClr val="bg2"/>
                </a:solidFill>
                <a:latin typeface="Times New Roman" pitchFamily="18" charset="0"/>
                <a:cs typeface="Times New Roman" pitchFamily="18" charset="0"/>
              </a:rPr>
              <a:t> </a:t>
            </a:r>
            <a:br>
              <a:rPr lang="ru-RU" sz="1400" dirty="0" smtClean="0">
                <a:solidFill>
                  <a:schemeClr val="bg2"/>
                </a:solidFill>
                <a:latin typeface="Times New Roman" pitchFamily="18" charset="0"/>
                <a:cs typeface="Times New Roman" pitchFamily="18" charset="0"/>
              </a:rPr>
            </a:br>
            <a:r>
              <a:rPr lang="ru-RU" sz="1600" dirty="0" smtClean="0">
                <a:solidFill>
                  <a:schemeClr val="bg2"/>
                </a:solidFill>
                <a:latin typeface="Times New Roman" pitchFamily="18" charset="0"/>
                <a:cs typeface="Times New Roman" pitchFamily="18" charset="0"/>
              </a:rPr>
              <a:t>К</a:t>
            </a:r>
            <a:r>
              <a:rPr lang="ru-RU" sz="1400" dirty="0" smtClean="0">
                <a:solidFill>
                  <a:schemeClr val="bg2"/>
                </a:solidFill>
                <a:latin typeface="Times New Roman" pitchFamily="18" charset="0"/>
                <a:cs typeface="Times New Roman" pitchFamily="18" charset="0"/>
              </a:rPr>
              <a:t>онкурс: «</a:t>
            </a:r>
            <a:r>
              <a:rPr lang="ru-RU" sz="1600" dirty="0" smtClean="0">
                <a:solidFill>
                  <a:schemeClr val="bg2"/>
                </a:solidFill>
                <a:latin typeface="Times New Roman" pitchFamily="18" charset="0"/>
                <a:cs typeface="Times New Roman" pitchFamily="18" charset="0"/>
              </a:rPr>
              <a:t>П</a:t>
            </a:r>
            <a:r>
              <a:rPr lang="ru-RU" sz="1400" dirty="0" smtClean="0">
                <a:solidFill>
                  <a:schemeClr val="bg2"/>
                </a:solidFill>
                <a:latin typeface="Times New Roman" pitchFamily="18" charset="0"/>
                <a:cs typeface="Times New Roman" pitchFamily="18" charset="0"/>
              </a:rPr>
              <a:t>ознание и творчество» </a:t>
            </a:r>
            <a:r>
              <a:rPr lang="ru-RU" sz="1400" dirty="0" smtClean="0">
                <a:solidFill>
                  <a:schemeClr val="bg2">
                    <a:lumMod val="90000"/>
                  </a:schemeClr>
                </a:solidFill>
                <a:latin typeface="Times New Roman" pitchFamily="18" charset="0"/>
                <a:cs typeface="Times New Roman" pitchFamily="18" charset="0"/>
              </a:rPr>
              <a:t/>
            </a:r>
            <a:br>
              <a:rPr lang="ru-RU" sz="1400" dirty="0" smtClean="0">
                <a:solidFill>
                  <a:schemeClr val="bg2">
                    <a:lumMod val="90000"/>
                  </a:schemeClr>
                </a:solidFill>
                <a:latin typeface="Times New Roman" pitchFamily="18" charset="0"/>
                <a:cs typeface="Times New Roman" pitchFamily="18" charset="0"/>
              </a:rPr>
            </a:br>
            <a:r>
              <a:rPr lang="ru-RU" sz="1800" dirty="0" smtClean="0">
                <a:solidFill>
                  <a:schemeClr val="bg2">
                    <a:lumMod val="90000"/>
                  </a:schemeClr>
                </a:solidFill>
                <a:latin typeface="Times New Roman" pitchFamily="18" charset="0"/>
                <a:cs typeface="Times New Roman" pitchFamily="18" charset="0"/>
              </a:rPr>
              <a:t/>
            </a:r>
            <a:br>
              <a:rPr lang="ru-RU" sz="1800" dirty="0" smtClean="0">
                <a:solidFill>
                  <a:schemeClr val="bg2">
                    <a:lumMod val="90000"/>
                  </a:schemeClr>
                </a:solidFill>
                <a:latin typeface="Times New Roman" pitchFamily="18" charset="0"/>
                <a:cs typeface="Times New Roman" pitchFamily="18" charset="0"/>
              </a:rPr>
            </a:br>
            <a:r>
              <a:rPr lang="ru-RU" sz="3600" dirty="0" smtClean="0">
                <a:solidFill>
                  <a:schemeClr val="accent2">
                    <a:lumMod val="40000"/>
                    <a:lumOff val="60000"/>
                  </a:schemeClr>
                </a:solidFill>
                <a:latin typeface="Times New Roman" pitchFamily="18" charset="0"/>
                <a:cs typeface="Times New Roman" pitchFamily="18" charset="0"/>
              </a:rPr>
              <a:t>Математические </a:t>
            </a:r>
            <a:r>
              <a:rPr lang="ru-RU" sz="4000" dirty="0" smtClean="0">
                <a:solidFill>
                  <a:schemeClr val="accent2">
                    <a:lumMod val="40000"/>
                    <a:lumOff val="60000"/>
                  </a:schemeClr>
                </a:solidFill>
                <a:latin typeface="Times New Roman" pitchFamily="18" charset="0"/>
                <a:cs typeface="Times New Roman" pitchFamily="18" charset="0"/>
              </a:rPr>
              <a:t>софизмы</a:t>
            </a:r>
          </a:p>
        </p:txBody>
      </p:sp>
      <p:sp>
        <p:nvSpPr>
          <p:cNvPr id="6" name="Подзаголовок 5"/>
          <p:cNvSpPr>
            <a:spLocks noGrp="1"/>
          </p:cNvSpPr>
          <p:nvPr>
            <p:ph type="subTitle" idx="1"/>
          </p:nvPr>
        </p:nvSpPr>
        <p:spPr>
          <a:xfrm>
            <a:off x="1643042" y="4000504"/>
            <a:ext cx="5640388" cy="1752600"/>
          </a:xfrm>
        </p:spPr>
        <p:txBody>
          <a:bodyPr/>
          <a:lstStyle/>
          <a:p>
            <a:endParaRPr lang="en-US" dirty="0" smtClean="0"/>
          </a:p>
          <a:p>
            <a:endParaRPr lang="en-US" dirty="0" smtClean="0"/>
          </a:p>
          <a:p>
            <a:endParaRPr lang="en-US" dirty="0" smtClean="0"/>
          </a:p>
          <a:p>
            <a:endParaRPr lang="en-US" dirty="0" smtClean="0"/>
          </a:p>
          <a:p>
            <a:endParaRPr lang="en-US" dirty="0" smtClean="0"/>
          </a:p>
          <a:p>
            <a:endParaRPr lang="ru-RU" dirty="0"/>
          </a:p>
        </p:txBody>
      </p:sp>
      <p:sp>
        <p:nvSpPr>
          <p:cNvPr id="5" name="TextBox 4"/>
          <p:cNvSpPr txBox="1"/>
          <p:nvPr/>
        </p:nvSpPr>
        <p:spPr>
          <a:xfrm>
            <a:off x="3707904" y="3429000"/>
            <a:ext cx="2220095" cy="923330"/>
          </a:xfrm>
          <a:prstGeom prst="rect">
            <a:avLst/>
          </a:prstGeom>
          <a:noFill/>
        </p:spPr>
        <p:txBody>
          <a:bodyPr wrap="none" rtlCol="0">
            <a:spAutoFit/>
          </a:bodyPr>
          <a:lstStyle/>
          <a:p>
            <a:r>
              <a:rPr lang="ru-RU" b="1" dirty="0" smtClean="0">
                <a:latin typeface="Times New Roman" pitchFamily="18" charset="0"/>
                <a:cs typeface="Times New Roman" pitchFamily="18" charset="0"/>
              </a:rPr>
              <a:t>Автор: </a:t>
            </a:r>
          </a:p>
          <a:p>
            <a:r>
              <a:rPr lang="ru-RU" b="1" dirty="0" smtClean="0">
                <a:latin typeface="Times New Roman" pitchFamily="18" charset="0"/>
                <a:cs typeface="Times New Roman" pitchFamily="18" charset="0"/>
              </a:rPr>
              <a:t>ученица </a:t>
            </a:r>
            <a:r>
              <a:rPr lang="ru-RU" b="1" dirty="0">
                <a:latin typeface="Times New Roman" pitchFamily="18" charset="0"/>
                <a:cs typeface="Times New Roman" pitchFamily="18" charset="0"/>
              </a:rPr>
              <a:t>6в класса</a:t>
            </a:r>
            <a:r>
              <a:rPr lang="ru-RU" b="1" dirty="0" smtClean="0">
                <a:latin typeface="Times New Roman" pitchFamily="18" charset="0"/>
                <a:cs typeface="Times New Roman" pitchFamily="18" charset="0"/>
              </a:rPr>
              <a:t>  </a:t>
            </a:r>
          </a:p>
          <a:p>
            <a:r>
              <a:rPr lang="ru-RU" b="1" dirty="0" err="1" smtClean="0">
                <a:latin typeface="Times New Roman" pitchFamily="18" charset="0"/>
                <a:cs typeface="Times New Roman" pitchFamily="18" charset="0"/>
              </a:rPr>
              <a:t>Бандалиева</a:t>
            </a:r>
            <a:r>
              <a:rPr lang="ru-RU" b="1" dirty="0" smtClean="0">
                <a:latin typeface="Times New Roman" pitchFamily="18" charset="0"/>
                <a:cs typeface="Times New Roman" pitchFamily="18" charset="0"/>
              </a:rPr>
              <a:t> Юлия</a:t>
            </a:r>
            <a:endParaRPr lang="ru-RU" b="1" dirty="0">
              <a:latin typeface="Times New Roman" pitchFamily="18" charset="0"/>
              <a:cs typeface="Times New Roman" pitchFamily="18" charset="0"/>
            </a:endParaRPr>
          </a:p>
        </p:txBody>
      </p:sp>
      <p:sp>
        <p:nvSpPr>
          <p:cNvPr id="7" name="TextBox 6"/>
          <p:cNvSpPr txBox="1"/>
          <p:nvPr/>
        </p:nvSpPr>
        <p:spPr>
          <a:xfrm>
            <a:off x="3995936" y="5661248"/>
            <a:ext cx="4677884" cy="923330"/>
          </a:xfrm>
          <a:prstGeom prst="rect">
            <a:avLst/>
          </a:prstGeom>
          <a:noFill/>
        </p:spPr>
        <p:txBody>
          <a:bodyPr wrap="none" rtlCol="0">
            <a:spAutoFit/>
          </a:bodyPr>
          <a:lstStyle/>
          <a:p>
            <a:r>
              <a:rPr lang="ru-RU" b="1" dirty="0" smtClean="0">
                <a:latin typeface="Times New Roman" pitchFamily="18" charset="0"/>
                <a:cs typeface="Times New Roman" pitchFamily="18" charset="0"/>
              </a:rPr>
              <a:t>Руководитель: </a:t>
            </a:r>
          </a:p>
          <a:p>
            <a:r>
              <a:rPr lang="ru-RU" b="1" dirty="0" smtClean="0">
                <a:latin typeface="Times New Roman" pitchFamily="18" charset="0"/>
                <a:cs typeface="Times New Roman" pitchFamily="18" charset="0"/>
              </a:rPr>
              <a:t>учитель математики МБОУ «СОШ №18» </a:t>
            </a:r>
          </a:p>
          <a:p>
            <a:r>
              <a:rPr lang="ru-RU" b="1" dirty="0" smtClean="0">
                <a:latin typeface="Times New Roman" pitchFamily="18" charset="0"/>
                <a:cs typeface="Times New Roman" pitchFamily="18" charset="0"/>
              </a:rPr>
              <a:t>Воронкова Ольга Ивановна</a:t>
            </a:r>
            <a:endParaRPr lang="ru-RU" b="1" dirty="0">
              <a:latin typeface="Times New Roman" pitchFamily="18" charset="0"/>
              <a:cs typeface="Times New Roman" pitchFamily="18"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47323" y="4005064"/>
            <a:ext cx="1495425" cy="142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92941"/>
            <a:ext cx="7239000" cy="626328"/>
          </a:xfrm>
        </p:spPr>
        <p:txBody>
          <a:bodyPr>
            <a:normAutofit/>
          </a:bodyPr>
          <a:lstStyle/>
          <a:p>
            <a:r>
              <a:rPr lang="ru-RU" dirty="0" smtClean="0">
                <a:solidFill>
                  <a:schemeClr val="tx2">
                    <a:lumMod val="75000"/>
                  </a:schemeClr>
                </a:solidFill>
                <a:latin typeface="Times New Roman" pitchFamily="18" charset="0"/>
              </a:rPr>
              <a:t>Логические софизмы</a:t>
            </a:r>
            <a:endParaRPr lang="ru-RU" dirty="0">
              <a:solidFill>
                <a:schemeClr val="tx2">
                  <a:lumMod val="75000"/>
                </a:schemeClr>
              </a:solidFill>
              <a:latin typeface="Times New Roman" pitchFamily="18" charset="0"/>
            </a:endParaRPr>
          </a:p>
        </p:txBody>
      </p:sp>
      <p:sp>
        <p:nvSpPr>
          <p:cNvPr id="3" name="Содержимое 2"/>
          <p:cNvSpPr>
            <a:spLocks noGrp="1"/>
          </p:cNvSpPr>
          <p:nvPr>
            <p:ph idx="1"/>
          </p:nvPr>
        </p:nvSpPr>
        <p:spPr>
          <a:xfrm>
            <a:off x="76355" y="1850638"/>
            <a:ext cx="7992888" cy="4967952"/>
          </a:xfrm>
        </p:spPr>
        <p:txBody>
          <a:bodyPr>
            <a:normAutofit fontScale="55000" lnSpcReduction="20000"/>
          </a:bodyPr>
          <a:lstStyle/>
          <a:p>
            <a:pPr marL="0" indent="457200" algn="just">
              <a:lnSpc>
                <a:spcPct val="120000"/>
              </a:lnSpc>
              <a:buNone/>
            </a:pPr>
            <a:r>
              <a:rPr lang="ru-RU" sz="4200" b="1" dirty="0" smtClean="0">
                <a:solidFill>
                  <a:schemeClr val="tx2">
                    <a:lumMod val="75000"/>
                  </a:schemeClr>
                </a:solidFill>
                <a:latin typeface="Times New Roman" pitchFamily="18" charset="0"/>
              </a:rPr>
              <a:t>Кроме математических софизмов, существует множество других, например: логические. Понять абсурдность таких утверждений проще, но от этого они не становятся менее интересными. Очень многие софизмы выглядят как лишенная смысла и цели игра с языком; игра, опирающаяся на многозначность языковых выражений, их неполноту, недосказанность, зависимость их значений от контекста и т.д. Эти софизмы кажутся особенно наивными </a:t>
            </a:r>
            <a:r>
              <a:rPr lang="ru-RU" sz="4200" b="1" dirty="0">
                <a:solidFill>
                  <a:schemeClr val="tx2">
                    <a:lumMod val="75000"/>
                  </a:schemeClr>
                </a:solidFill>
                <a:latin typeface="Times New Roman" pitchFamily="18" charset="0"/>
              </a:rPr>
              <a:t> </a:t>
            </a:r>
            <a:r>
              <a:rPr lang="ru-RU" sz="4200" b="1" dirty="0" smtClean="0">
                <a:solidFill>
                  <a:schemeClr val="tx2">
                    <a:lumMod val="75000"/>
                  </a:schemeClr>
                </a:solidFill>
                <a:latin typeface="Times New Roman" pitchFamily="18" charset="0"/>
              </a:rPr>
              <a:t>и несерьезными. </a:t>
            </a:r>
            <a:r>
              <a:rPr lang="ru-RU" sz="4200" b="1" dirty="0" smtClean="0">
                <a:latin typeface="Times New Roman" pitchFamily="18" charset="0"/>
              </a:rPr>
              <a:t/>
            </a:r>
            <a:br>
              <a:rPr lang="ru-RU" sz="4200" b="1" dirty="0" smtClean="0">
                <a:latin typeface="Times New Roman" pitchFamily="18" charset="0"/>
              </a:rPr>
            </a:br>
            <a:r>
              <a:rPr lang="ru-RU" sz="4200" b="1" dirty="0" smtClean="0">
                <a:latin typeface="Times New Roman" pitchFamily="18" charset="0"/>
              </a:rPr>
              <a:t> </a:t>
            </a:r>
          </a:p>
          <a:p>
            <a:pPr marL="0" indent="457200" algn="just">
              <a:lnSpc>
                <a:spcPct val="110000"/>
              </a:lnSpc>
              <a:buNone/>
            </a:pPr>
            <a:endParaRPr lang="ru-RU" dirty="0">
              <a:latin typeface="Times New Roman" pitchFamily="18" charset="0"/>
            </a:endParaRPr>
          </a:p>
          <a:p>
            <a:pPr marL="0" indent="457200" algn="just">
              <a:lnSpc>
                <a:spcPct val="110000"/>
              </a:lnSpc>
              <a:buNone/>
            </a:pPr>
            <a:endParaRPr lang="ru-RU" dirty="0" smtClean="0">
              <a:latin typeface="Times New Roman" pitchFamily="18" charset="0"/>
            </a:endParaRPr>
          </a:p>
          <a:p>
            <a:pPr marL="0" indent="457200" algn="just">
              <a:lnSpc>
                <a:spcPct val="110000"/>
              </a:lnSpc>
              <a:buNone/>
            </a:pPr>
            <a:r>
              <a:rPr lang="ru-RU" dirty="0" smtClean="0">
                <a:latin typeface="Times New Roman" pitchFamily="18" charset="0"/>
              </a:rPr>
              <a:t/>
            </a:r>
            <a:br>
              <a:rPr lang="ru-RU" dirty="0" smtClean="0">
                <a:latin typeface="Times New Roman" pitchFamily="18" charset="0"/>
              </a:rPr>
            </a:br>
            <a:endParaRPr lang="ru-RU" dirty="0">
              <a:solidFill>
                <a:schemeClr val="tx2"/>
              </a:solidFill>
              <a:latin typeface="Times New Roman" pitchFamily="18" charset="0"/>
            </a:endParaRP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473380">
            <a:off x="7244092" y="91177"/>
            <a:ext cx="1709695" cy="165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548680"/>
            <a:ext cx="7239000" cy="626328"/>
          </a:xfrm>
        </p:spPr>
        <p:txBody>
          <a:bodyPr>
            <a:normAutofit fontScale="90000"/>
          </a:bodyPr>
          <a:lstStyle/>
          <a:p>
            <a:pPr algn="ctr"/>
            <a:r>
              <a:rPr lang="ru-RU" dirty="0" smtClean="0">
                <a:solidFill>
                  <a:schemeClr val="accent1">
                    <a:lumMod val="75000"/>
                  </a:schemeClr>
                </a:solidFill>
                <a:latin typeface="Times New Roman" pitchFamily="18" charset="0"/>
                <a:cs typeface="Times New Roman" pitchFamily="18" charset="0"/>
              </a:rPr>
              <a:t>Равен </a:t>
            </a:r>
            <a:r>
              <a:rPr lang="ru-RU" dirty="0">
                <a:solidFill>
                  <a:schemeClr val="accent1">
                    <a:lumMod val="75000"/>
                  </a:schemeClr>
                </a:solidFill>
                <a:latin typeface="Times New Roman" pitchFamily="18" charset="0"/>
                <a:cs typeface="Times New Roman" pitchFamily="18" charset="0"/>
              </a:rPr>
              <a:t>ли полный стакан пустому</a:t>
            </a:r>
            <a:r>
              <a:rPr lang="ru-RU" dirty="0" smtClean="0">
                <a:solidFill>
                  <a:schemeClr val="accent1">
                    <a:lumMod val="75000"/>
                  </a:schemeClr>
                </a:solidFill>
                <a:latin typeface="Times New Roman" pitchFamily="18" charset="0"/>
                <a:cs typeface="Times New Roman" pitchFamily="18" charset="0"/>
              </a:rPr>
              <a:t>? </a:t>
            </a:r>
            <a:endParaRPr lang="ru-RU" dirty="0">
              <a:solidFill>
                <a:schemeClr val="accent1">
                  <a:lumMod val="75000"/>
                </a:schemeClr>
              </a:solidFill>
              <a:latin typeface="Times New Roman" pitchFamily="18" charset="0"/>
              <a:cs typeface="Times New Roman" pitchFamily="18" charset="0"/>
            </a:endParaRPr>
          </a:p>
        </p:txBody>
      </p:sp>
      <p:sp>
        <p:nvSpPr>
          <p:cNvPr id="3" name="Объект 2"/>
          <p:cNvSpPr>
            <a:spLocks noGrp="1"/>
          </p:cNvSpPr>
          <p:nvPr>
            <p:ph idx="1"/>
          </p:nvPr>
        </p:nvSpPr>
        <p:spPr>
          <a:xfrm>
            <a:off x="179512" y="1738594"/>
            <a:ext cx="7239000" cy="2467656"/>
          </a:xfrm>
        </p:spPr>
        <p:txBody>
          <a:bodyPr>
            <a:normAutofit/>
          </a:bodyPr>
          <a:lstStyle/>
          <a:p>
            <a:pPr marL="0" indent="457200" algn="just">
              <a:buNone/>
            </a:pPr>
            <a:r>
              <a:rPr lang="ru-RU" sz="2400" b="1" dirty="0">
                <a:solidFill>
                  <a:srgbClr val="B13F9A"/>
                </a:solidFill>
                <a:latin typeface="Times New Roman" pitchFamily="18" charset="0"/>
              </a:rPr>
              <a:t>Пусть имеется стакан, наполненный водой до половины. Тогда можно сказать, что стакан, наполовину полный равен стакану, наполовину пустому. Увеличивая обе части равенства вдвое, получим, что стакан полный равен стакану пустому.</a:t>
            </a:r>
            <a:endParaRPr lang="ru-RU" sz="2800"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63804" y="8022"/>
            <a:ext cx="1474948" cy="2196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3728" y="4221088"/>
            <a:ext cx="3465048"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019142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9" name="Rectangle 3"/>
          <p:cNvSpPr>
            <a:spLocks noGrp="1" noChangeArrowheads="1"/>
          </p:cNvSpPr>
          <p:nvPr>
            <p:ph idx="1"/>
          </p:nvPr>
        </p:nvSpPr>
        <p:spPr>
          <a:xfrm>
            <a:off x="179512" y="476672"/>
            <a:ext cx="7239000" cy="4846320"/>
          </a:xfrm>
        </p:spPr>
        <p:txBody>
          <a:bodyPr/>
          <a:lstStyle/>
          <a:p>
            <a:pPr eaLnBrk="1" hangingPunct="1">
              <a:buFontTx/>
              <a:buNone/>
            </a:pPr>
            <a:r>
              <a:rPr lang="ru-RU" dirty="0" smtClean="0"/>
              <a:t>     </a:t>
            </a:r>
          </a:p>
        </p:txBody>
      </p:sp>
      <p:sp>
        <p:nvSpPr>
          <p:cNvPr id="17412" name="Rectangle 4"/>
          <p:cNvSpPr>
            <a:spLocks noChangeArrowheads="1"/>
          </p:cNvSpPr>
          <p:nvPr/>
        </p:nvSpPr>
        <p:spPr bwMode="auto">
          <a:xfrm>
            <a:off x="107504" y="476672"/>
            <a:ext cx="7092280" cy="5539978"/>
          </a:xfrm>
          <a:prstGeom prst="rect">
            <a:avLst/>
          </a:prstGeom>
          <a:noFill/>
          <a:ln w="9525">
            <a:noFill/>
            <a:miter lim="800000"/>
            <a:headEnd/>
            <a:tailEnd/>
          </a:ln>
        </p:spPr>
        <p:txBody>
          <a:bodyPr wrap="square" anchor="ctr">
            <a:spAutoFit/>
          </a:bodyPr>
          <a:lstStyle/>
          <a:p>
            <a:pPr indent="457200" algn="just"/>
            <a:r>
              <a:rPr lang="ru-RU" sz="2400" b="1" dirty="0">
                <a:solidFill>
                  <a:schemeClr val="accent1">
                    <a:lumMod val="75000"/>
                  </a:schemeClr>
                </a:solidFill>
                <a:latin typeface="Times New Roman" pitchFamily="18" charset="0"/>
              </a:rPr>
              <a:t>О математических софизмах можно говорить бесконечно много, как и о математике в целом</a:t>
            </a:r>
            <a:r>
              <a:rPr lang="ru-RU" sz="2400" b="1" dirty="0" smtClean="0">
                <a:solidFill>
                  <a:schemeClr val="accent1">
                    <a:lumMod val="75000"/>
                  </a:schemeClr>
                </a:solidFill>
                <a:latin typeface="Times New Roman" pitchFamily="18" charset="0"/>
              </a:rPr>
              <a:t>. Софизмы </a:t>
            </a:r>
            <a:r>
              <a:rPr lang="ru-RU" sz="2400" b="1" dirty="0">
                <a:solidFill>
                  <a:schemeClr val="accent1">
                    <a:lumMod val="75000"/>
                  </a:schemeClr>
                </a:solidFill>
                <a:latin typeface="Times New Roman" pitchFamily="18" charset="0"/>
              </a:rPr>
              <a:t>есть смесь философии и математики, которая не только помогает развивать логику и искать ошибку в рассуждениях. Буквально вспомнив, кто же такие были софисты, можно понять, что основной задачей было постижение философии. Но тем не менее, в нашем современном мире, если и находятся люди, которым интересны софизмы, в особенности математические, то они изучают их как явление только со стороны математики, чтобы улучшить навыки правильности и логичности рассуждений.</a:t>
            </a:r>
            <a:r>
              <a:rPr lang="ru-RU" dirty="0"/>
              <a:t/>
            </a:r>
            <a:br>
              <a:rPr lang="ru-RU" dirty="0"/>
            </a:br>
            <a:endParaRPr lang="ru-RU" dirty="0"/>
          </a:p>
        </p:txBody>
      </p:sp>
      <p:pic>
        <p:nvPicPr>
          <p:cNvPr id="4100" name="Picture 4" descr="http://www.sernam.ru/archive/arch.php?path=../htm/book_e_math/files.book&amp;file=e_math_125.files/image03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23786" y="116632"/>
            <a:ext cx="1920213" cy="288032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animEffect transition="in" filter="fade">
                                      <p:cBhvr>
                                        <p:cTn id="7" dur="1000"/>
                                        <p:tgtEl>
                                          <p:spTgt spid="34819">
                                            <p:txEl>
                                              <p:pRg st="0" end="0"/>
                                            </p:txEl>
                                          </p:spTgt>
                                        </p:tgtEl>
                                      </p:cBhvr>
                                    </p:animEffect>
                                    <p:anim calcmode="lin" valueType="num">
                                      <p:cBhvr>
                                        <p:cTn id="8" dur="1000" fill="hold"/>
                                        <p:tgtEl>
                                          <p:spTgt spid="3481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481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7239000" cy="1143000"/>
          </a:xfrm>
        </p:spPr>
        <p:txBody>
          <a:bodyPr>
            <a:normAutofit fontScale="90000"/>
          </a:bodyPr>
          <a:lstStyle/>
          <a:p>
            <a:pPr algn="ctr"/>
            <a:r>
              <a:rPr lang="ru-RU" dirty="0" smtClean="0">
                <a:solidFill>
                  <a:schemeClr val="accent2">
                    <a:lumMod val="50000"/>
                  </a:schemeClr>
                </a:solidFill>
                <a:latin typeface="Times New Roman" pitchFamily="18" charset="0"/>
                <a:cs typeface="Times New Roman" pitchFamily="18" charset="0"/>
              </a:rPr>
              <a:t>Список литературы и интернет ресурсов</a:t>
            </a:r>
            <a:endParaRPr lang="ru-RU" dirty="0">
              <a:solidFill>
                <a:schemeClr val="accent2">
                  <a:lumMod val="50000"/>
                </a:schemeClr>
              </a:solidFill>
              <a:latin typeface="Times New Roman" pitchFamily="18" charset="0"/>
              <a:cs typeface="Times New Roman" pitchFamily="18" charset="0"/>
            </a:endParaRPr>
          </a:p>
        </p:txBody>
      </p:sp>
      <p:sp>
        <p:nvSpPr>
          <p:cNvPr id="3" name="Объект 2"/>
          <p:cNvSpPr>
            <a:spLocks noGrp="1"/>
          </p:cNvSpPr>
          <p:nvPr>
            <p:ph idx="1"/>
          </p:nvPr>
        </p:nvSpPr>
        <p:spPr>
          <a:xfrm>
            <a:off x="179512" y="1484784"/>
            <a:ext cx="7516688" cy="4970952"/>
          </a:xfrm>
        </p:spPr>
        <p:txBody>
          <a:bodyPr>
            <a:normAutofit/>
          </a:bodyPr>
          <a:lstStyle/>
          <a:p>
            <a:pPr marL="514350" indent="-514350" algn="just">
              <a:buFont typeface="+mj-lt"/>
              <a:buAutoNum type="arabicPeriod"/>
            </a:pPr>
            <a:r>
              <a:rPr lang="ru-RU" dirty="0">
                <a:solidFill>
                  <a:schemeClr val="tx2">
                    <a:lumMod val="50000"/>
                  </a:schemeClr>
                </a:solidFill>
                <a:latin typeface="Times New Roman" pitchFamily="18" charset="0"/>
                <a:cs typeface="Times New Roman" pitchFamily="18" charset="0"/>
              </a:rPr>
              <a:t>Ахманов А. С., «Логическое учение Аристотеля», М., 1960</a:t>
            </a:r>
            <a:r>
              <a:rPr lang="ru-RU" dirty="0" smtClean="0">
                <a:solidFill>
                  <a:schemeClr val="tx2">
                    <a:lumMod val="50000"/>
                  </a:schemeClr>
                </a:solidFill>
                <a:latin typeface="Times New Roman" pitchFamily="18" charset="0"/>
                <a:cs typeface="Times New Roman" pitchFamily="18" charset="0"/>
              </a:rPr>
              <a:t>;</a:t>
            </a:r>
            <a:endParaRPr lang="en-US" dirty="0" smtClean="0">
              <a:solidFill>
                <a:schemeClr val="tx2">
                  <a:lumMod val="50000"/>
                </a:schemeClr>
              </a:solidFill>
              <a:latin typeface="Times New Roman" pitchFamily="18" charset="0"/>
              <a:cs typeface="Times New Roman" pitchFamily="18" charset="0"/>
            </a:endParaRPr>
          </a:p>
          <a:p>
            <a:pPr marL="514350" indent="-514350" algn="just">
              <a:buFont typeface="+mj-lt"/>
              <a:buAutoNum type="arabicPeriod"/>
            </a:pPr>
            <a:r>
              <a:rPr lang="ru-RU" dirty="0" smtClean="0">
                <a:solidFill>
                  <a:schemeClr val="tx2">
                    <a:lumMod val="50000"/>
                  </a:schemeClr>
                </a:solidFill>
                <a:latin typeface="Times New Roman" pitchFamily="18" charset="0"/>
                <a:cs typeface="Times New Roman" pitchFamily="18" charset="0"/>
              </a:rPr>
              <a:t>Мадера</a:t>
            </a:r>
            <a:r>
              <a:rPr lang="en-US" dirty="0" smtClean="0">
                <a:solidFill>
                  <a:schemeClr val="tx2">
                    <a:lumMod val="50000"/>
                  </a:schemeClr>
                </a:solidFill>
                <a:latin typeface="Times New Roman" pitchFamily="18" charset="0"/>
                <a:cs typeface="Times New Roman" pitchFamily="18" charset="0"/>
              </a:rPr>
              <a:t> </a:t>
            </a:r>
            <a:r>
              <a:rPr lang="ru-RU" dirty="0" smtClean="0">
                <a:solidFill>
                  <a:schemeClr val="tx2">
                    <a:lumMod val="50000"/>
                  </a:schemeClr>
                </a:solidFill>
                <a:latin typeface="Times New Roman" pitchFamily="18" charset="0"/>
                <a:cs typeface="Times New Roman" pitchFamily="18" charset="0"/>
              </a:rPr>
              <a:t>А.Г., Мадера Д.А. «Математические софизмы», Москва</a:t>
            </a:r>
            <a:r>
              <a:rPr lang="ru-RU" dirty="0">
                <a:solidFill>
                  <a:schemeClr val="tx2">
                    <a:lumMod val="50000"/>
                  </a:schemeClr>
                </a:solidFill>
                <a:latin typeface="Times New Roman" pitchFamily="18" charset="0"/>
                <a:cs typeface="Times New Roman" pitchFamily="18" charset="0"/>
              </a:rPr>
              <a:t>, </a:t>
            </a:r>
            <a:r>
              <a:rPr lang="ru-RU" dirty="0" smtClean="0">
                <a:solidFill>
                  <a:schemeClr val="tx2">
                    <a:lumMod val="50000"/>
                  </a:schemeClr>
                </a:solidFill>
                <a:latin typeface="Times New Roman" pitchFamily="18" charset="0"/>
                <a:cs typeface="Times New Roman" pitchFamily="18" charset="0"/>
              </a:rPr>
              <a:t>Просвещение, 2003</a:t>
            </a:r>
            <a:r>
              <a:rPr lang="en-US" dirty="0" smtClean="0">
                <a:solidFill>
                  <a:schemeClr val="tx2">
                    <a:lumMod val="50000"/>
                  </a:schemeClr>
                </a:solidFill>
                <a:latin typeface="Times New Roman" pitchFamily="18" charset="0"/>
                <a:cs typeface="Times New Roman" pitchFamily="18" charset="0"/>
              </a:rPr>
              <a:t>;</a:t>
            </a:r>
            <a:endParaRPr lang="ru-RU" dirty="0" smtClean="0">
              <a:solidFill>
                <a:schemeClr val="tx2">
                  <a:lumMod val="50000"/>
                </a:schemeClr>
              </a:solidFill>
              <a:latin typeface="Times New Roman" pitchFamily="18" charset="0"/>
              <a:cs typeface="Times New Roman" pitchFamily="18" charset="0"/>
            </a:endParaRPr>
          </a:p>
          <a:p>
            <a:pPr marL="514350" indent="-514350" algn="just">
              <a:buFont typeface="+mj-lt"/>
              <a:buAutoNum type="arabicPeriod"/>
            </a:pPr>
            <a:r>
              <a:rPr lang="ru-RU" dirty="0" smtClean="0">
                <a:solidFill>
                  <a:schemeClr val="tx2">
                    <a:lumMod val="50000"/>
                  </a:schemeClr>
                </a:solidFill>
                <a:latin typeface="Times New Roman" pitchFamily="18" charset="0"/>
                <a:cs typeface="Times New Roman" pitchFamily="18" charset="0"/>
              </a:rPr>
              <a:t>Нагибин Ф.Ф., </a:t>
            </a:r>
            <a:r>
              <a:rPr lang="ru-RU" dirty="0">
                <a:solidFill>
                  <a:schemeClr val="tx2">
                    <a:lumMod val="50000"/>
                  </a:schemeClr>
                </a:solidFill>
                <a:latin typeface="Times New Roman" pitchFamily="18" charset="0"/>
                <a:cs typeface="Times New Roman" pitchFamily="18" charset="0"/>
              </a:rPr>
              <a:t>Канин </a:t>
            </a:r>
            <a:r>
              <a:rPr lang="ru-RU" dirty="0" smtClean="0">
                <a:solidFill>
                  <a:schemeClr val="tx2">
                    <a:lumMod val="50000"/>
                  </a:schemeClr>
                </a:solidFill>
                <a:latin typeface="Times New Roman" pitchFamily="18" charset="0"/>
                <a:cs typeface="Times New Roman" pitchFamily="18" charset="0"/>
              </a:rPr>
              <a:t>Е.С. «Математическая </a:t>
            </a:r>
            <a:r>
              <a:rPr lang="ru-RU" dirty="0">
                <a:solidFill>
                  <a:schemeClr val="tx2">
                    <a:lumMod val="50000"/>
                  </a:schemeClr>
                </a:solidFill>
                <a:latin typeface="Times New Roman" pitchFamily="18" charset="0"/>
                <a:cs typeface="Times New Roman" pitchFamily="18" charset="0"/>
              </a:rPr>
              <a:t>шкатулка</a:t>
            </a:r>
            <a:r>
              <a:rPr lang="ru-RU" dirty="0" smtClean="0">
                <a:solidFill>
                  <a:schemeClr val="tx2">
                    <a:lumMod val="50000"/>
                  </a:schemeClr>
                </a:solidFill>
                <a:latin typeface="Times New Roman" pitchFamily="18" charset="0"/>
                <a:cs typeface="Times New Roman" pitchFamily="18" charset="0"/>
              </a:rPr>
              <a:t>», Просвещение, 1984</a:t>
            </a:r>
            <a:r>
              <a:rPr lang="en-US" dirty="0" smtClean="0">
                <a:solidFill>
                  <a:schemeClr val="tx2">
                    <a:lumMod val="50000"/>
                  </a:schemeClr>
                </a:solidFill>
                <a:latin typeface="Times New Roman" pitchFamily="18" charset="0"/>
                <a:cs typeface="Times New Roman" pitchFamily="18" charset="0"/>
              </a:rPr>
              <a:t>;</a:t>
            </a:r>
            <a:endParaRPr lang="ru-RU" dirty="0" smtClean="0">
              <a:solidFill>
                <a:schemeClr val="tx2">
                  <a:lumMod val="50000"/>
                </a:schemeClr>
              </a:solidFill>
              <a:latin typeface="Times New Roman" pitchFamily="18" charset="0"/>
              <a:cs typeface="Times New Roman" pitchFamily="18" charset="0"/>
            </a:endParaRPr>
          </a:p>
          <a:p>
            <a:pPr marL="514350" indent="-514350" algn="just">
              <a:buFont typeface="+mj-lt"/>
              <a:buAutoNum type="arabicPeriod"/>
            </a:pPr>
            <a:r>
              <a:rPr lang="ru-RU" dirty="0" err="1" smtClean="0">
                <a:solidFill>
                  <a:schemeClr val="tx2">
                    <a:lumMod val="50000"/>
                  </a:schemeClr>
                </a:solidFill>
                <a:latin typeface="Times New Roman" pitchFamily="18" charset="0"/>
                <a:cs typeface="Times New Roman" pitchFamily="18" charset="0"/>
              </a:rPr>
              <a:t>Обреимов</a:t>
            </a:r>
            <a:r>
              <a:rPr lang="ru-RU" dirty="0" smtClean="0">
                <a:solidFill>
                  <a:schemeClr val="tx2">
                    <a:lumMod val="50000"/>
                  </a:schemeClr>
                </a:solidFill>
                <a:latin typeface="Times New Roman" pitchFamily="18" charset="0"/>
                <a:cs typeface="Times New Roman" pitchFamily="18" charset="0"/>
              </a:rPr>
              <a:t> В.И., «</a:t>
            </a:r>
            <a:r>
              <a:rPr lang="ru-RU" dirty="0">
                <a:solidFill>
                  <a:schemeClr val="tx2">
                    <a:lumMod val="50000"/>
                  </a:schemeClr>
                </a:solidFill>
                <a:latin typeface="Times New Roman" pitchFamily="18" charset="0"/>
                <a:cs typeface="Times New Roman" pitchFamily="18" charset="0"/>
              </a:rPr>
              <a:t>Математические софизмы</a:t>
            </a:r>
            <a:r>
              <a:rPr lang="ru-RU" dirty="0" smtClean="0">
                <a:solidFill>
                  <a:schemeClr val="tx2">
                    <a:lumMod val="50000"/>
                  </a:schemeClr>
                </a:solidFill>
                <a:latin typeface="Times New Roman" pitchFamily="18" charset="0"/>
                <a:cs typeface="Times New Roman" pitchFamily="18" charset="0"/>
              </a:rPr>
              <a:t>», СПб, 1989</a:t>
            </a:r>
            <a:r>
              <a:rPr lang="en-US" dirty="0" smtClean="0">
                <a:solidFill>
                  <a:schemeClr val="tx2">
                    <a:lumMod val="50000"/>
                  </a:schemeClr>
                </a:solidFill>
                <a:latin typeface="Times New Roman" pitchFamily="18" charset="0"/>
                <a:cs typeface="Times New Roman" pitchFamily="18" charset="0"/>
              </a:rPr>
              <a:t>;</a:t>
            </a:r>
            <a:endParaRPr lang="ru-RU" dirty="0" smtClean="0">
              <a:solidFill>
                <a:schemeClr val="tx2">
                  <a:lumMod val="50000"/>
                </a:schemeClr>
              </a:solidFill>
              <a:latin typeface="Times New Roman" pitchFamily="18" charset="0"/>
              <a:cs typeface="Times New Roman" pitchFamily="18" charset="0"/>
            </a:endParaRPr>
          </a:p>
          <a:p>
            <a:pPr marL="514350" indent="-514350" algn="just">
              <a:buFont typeface="+mj-lt"/>
              <a:buAutoNum type="arabicPeriod"/>
            </a:pPr>
            <a:r>
              <a:rPr lang="en-US" dirty="0">
                <a:solidFill>
                  <a:schemeClr val="tx2">
                    <a:lumMod val="50000"/>
                  </a:schemeClr>
                </a:solidFill>
                <a:latin typeface="Times New Roman" pitchFamily="18" charset="0"/>
                <a:cs typeface="Times New Roman" pitchFamily="18" charset="0"/>
              </a:rPr>
              <a:t>http://slovari.yandex.ru</a:t>
            </a:r>
            <a:r>
              <a:rPr lang="en-US" dirty="0" smtClean="0">
                <a:solidFill>
                  <a:schemeClr val="tx2">
                    <a:lumMod val="50000"/>
                  </a:schemeClr>
                </a:solidFill>
                <a:latin typeface="Times New Roman" pitchFamily="18" charset="0"/>
                <a:cs typeface="Times New Roman" pitchFamily="18" charset="0"/>
              </a:rPr>
              <a:t>/</a:t>
            </a:r>
            <a:endParaRPr lang="ru-RU" dirty="0" smtClean="0">
              <a:solidFill>
                <a:schemeClr val="tx2">
                  <a:lumMod val="50000"/>
                </a:schemeClr>
              </a:solidFill>
              <a:latin typeface="Times New Roman" pitchFamily="18" charset="0"/>
              <a:cs typeface="Times New Roman" pitchFamily="18" charset="0"/>
            </a:endParaRPr>
          </a:p>
          <a:p>
            <a:pPr marL="514350" indent="-514350" algn="just">
              <a:buFont typeface="+mj-lt"/>
              <a:buAutoNum type="arabicPeriod"/>
            </a:pPr>
            <a:r>
              <a:rPr lang="en-US" dirty="0" smtClean="0">
                <a:solidFill>
                  <a:schemeClr val="tx2">
                    <a:lumMod val="50000"/>
                  </a:schemeClr>
                </a:solidFill>
                <a:latin typeface="Times New Roman" pitchFamily="18" charset="0"/>
                <a:cs typeface="Times New Roman" pitchFamily="18" charset="0"/>
              </a:rPr>
              <a:t>http</a:t>
            </a:r>
            <a:r>
              <a:rPr lang="en-US" dirty="0">
                <a:solidFill>
                  <a:schemeClr val="tx2">
                    <a:lumMod val="50000"/>
                  </a:schemeClr>
                </a:solidFill>
                <a:latin typeface="Times New Roman" pitchFamily="18" charset="0"/>
                <a:cs typeface="Times New Roman" pitchFamily="18" charset="0"/>
              </a:rPr>
              <a:t>://ru.wikipedia.org/wiki/</a:t>
            </a:r>
            <a:r>
              <a:rPr lang="ru-RU" dirty="0">
                <a:solidFill>
                  <a:schemeClr val="tx2">
                    <a:lumMod val="50000"/>
                  </a:schemeClr>
                </a:solidFill>
                <a:latin typeface="Times New Roman" pitchFamily="18" charset="0"/>
                <a:cs typeface="Times New Roman" pitchFamily="18" charset="0"/>
              </a:rPr>
              <a:t>Софизм</a:t>
            </a:r>
          </a:p>
        </p:txBody>
      </p:sp>
    </p:spTree>
    <p:extLst>
      <p:ext uri="{BB962C8B-B14F-4D97-AF65-F5344CB8AC3E}">
        <p14:creationId xmlns:p14="http://schemas.microsoft.com/office/powerpoint/2010/main" val="5572787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3"/>
          <p:cNvSpPr>
            <a:spLocks noGrp="1" noChangeArrowheads="1"/>
          </p:cNvSpPr>
          <p:nvPr>
            <p:ph idx="1"/>
          </p:nvPr>
        </p:nvSpPr>
        <p:spPr>
          <a:xfrm>
            <a:off x="-108520" y="1328803"/>
            <a:ext cx="6192688" cy="4645005"/>
          </a:xfrm>
        </p:spPr>
        <p:txBody>
          <a:bodyPr>
            <a:normAutofit/>
          </a:bodyPr>
          <a:lstStyle/>
          <a:p>
            <a:pPr algn="ctr" eaLnBrk="1" hangingPunct="1">
              <a:buFont typeface="Arial" charset="0"/>
              <a:buNone/>
              <a:defRPr/>
            </a:pPr>
            <a:r>
              <a:rPr lang="ru-RU" sz="3600" b="1" dirty="0" smtClean="0">
                <a:ln w="19050">
                  <a:solidFill>
                    <a:schemeClr val="tx1"/>
                  </a:solidFill>
                </a:ln>
                <a:solidFill>
                  <a:schemeClr val="accent1">
                    <a:lumMod val="75000"/>
                  </a:schemeClr>
                </a:solidFill>
                <a:latin typeface="Times New Roman" pitchFamily="18" charset="0"/>
                <a:cs typeface="Times New Roman" pitchFamily="18" charset="0"/>
              </a:rPr>
              <a:t>Софизм</a:t>
            </a:r>
            <a:r>
              <a:rPr lang="ru-RU" sz="3600" dirty="0" smtClean="0">
                <a:solidFill>
                  <a:schemeClr val="accent1">
                    <a:lumMod val="75000"/>
                  </a:schemeClr>
                </a:solidFill>
                <a:latin typeface="Times New Roman" pitchFamily="18" charset="0"/>
                <a:cs typeface="Times New Roman" pitchFamily="18" charset="0"/>
              </a:rPr>
              <a:t> </a:t>
            </a:r>
            <a:r>
              <a:rPr lang="ru-RU" b="1" dirty="0" smtClean="0">
                <a:solidFill>
                  <a:schemeClr val="accent1">
                    <a:lumMod val="75000"/>
                  </a:schemeClr>
                </a:solidFill>
                <a:latin typeface="Times New Roman" pitchFamily="18" charset="0"/>
                <a:cs typeface="Times New Roman" pitchFamily="18" charset="0"/>
              </a:rPr>
              <a:t>(в переводе с греческого –</a:t>
            </a:r>
          </a:p>
          <a:p>
            <a:pPr algn="ctr" eaLnBrk="1" hangingPunct="1">
              <a:buFont typeface="Arial" charset="0"/>
              <a:buNone/>
              <a:defRPr/>
            </a:pPr>
            <a:r>
              <a:rPr lang="ru-RU" b="1" dirty="0" smtClean="0">
                <a:solidFill>
                  <a:schemeClr val="accent1">
                    <a:lumMod val="75000"/>
                  </a:schemeClr>
                </a:solidFill>
                <a:latin typeface="Times New Roman" pitchFamily="18" charset="0"/>
                <a:cs typeface="Times New Roman" pitchFamily="18" charset="0"/>
              </a:rPr>
              <a:t> « мастерство, умение, хитрая выдумка, уловка, мудрость»)  –  ложное умозаключение, которое, тем не менее, при поверхностном рассмотрении кажется правильным</a:t>
            </a:r>
          </a:p>
          <a:p>
            <a:pPr algn="ctr" eaLnBrk="1" hangingPunct="1">
              <a:buFont typeface="Wingdings" pitchFamily="2" charset="2"/>
              <a:buNone/>
              <a:defRPr/>
            </a:pPr>
            <a:r>
              <a:rPr lang="ru-RU" sz="2700" dirty="0" smtClean="0">
                <a:solidFill>
                  <a:schemeClr val="tx2"/>
                </a:solidFill>
              </a:rPr>
              <a:t>   </a:t>
            </a:r>
            <a:endParaRPr lang="ru-RU" dirty="0" smtClean="0">
              <a:solidFill>
                <a:srgbClr val="485125"/>
              </a:solidFill>
            </a:endParaRPr>
          </a:p>
        </p:txBody>
      </p:sp>
      <p:sp>
        <p:nvSpPr>
          <p:cNvPr id="8" name="Прямоугольник 7"/>
          <p:cNvSpPr/>
          <p:nvPr/>
        </p:nvSpPr>
        <p:spPr>
          <a:xfrm>
            <a:off x="0" y="5286388"/>
            <a:ext cx="8154951" cy="1138773"/>
          </a:xfrm>
          <a:prstGeom prst="rect">
            <a:avLst/>
          </a:prstGeom>
        </p:spPr>
        <p:txBody>
          <a:bodyPr>
            <a:spAutoFit/>
          </a:bodyPr>
          <a:lstStyle/>
          <a:p>
            <a:pPr>
              <a:defRPr/>
            </a:pPr>
            <a:r>
              <a:rPr lang="ru-RU" sz="3600" b="1" dirty="0">
                <a:solidFill>
                  <a:srgbClr val="444D26"/>
                </a:solidFill>
                <a:latin typeface="Times New Roman" pitchFamily="18" charset="0"/>
                <a:cs typeface="Times New Roman" pitchFamily="18" charset="0"/>
              </a:rPr>
              <a:t>  </a:t>
            </a:r>
            <a:r>
              <a:rPr lang="ru-RU" sz="3600" b="1" dirty="0">
                <a:solidFill>
                  <a:schemeClr val="accent1">
                    <a:lumMod val="75000"/>
                  </a:schemeClr>
                </a:solidFill>
                <a:latin typeface="Times New Roman" pitchFamily="18" charset="0"/>
                <a:cs typeface="Times New Roman" pitchFamily="18" charset="0"/>
              </a:rPr>
              <a:t> </a:t>
            </a:r>
            <a:r>
              <a:rPr lang="ru-RU" sz="3600" b="1" dirty="0">
                <a:ln w="19050">
                  <a:solidFill>
                    <a:schemeClr val="tx1"/>
                  </a:solidFill>
                </a:ln>
                <a:solidFill>
                  <a:schemeClr val="accent1">
                    <a:lumMod val="75000"/>
                  </a:schemeClr>
                </a:solidFill>
                <a:latin typeface="Times New Roman" pitchFamily="18" charset="0"/>
                <a:cs typeface="Times New Roman" pitchFamily="18" charset="0"/>
              </a:rPr>
              <a:t>Софизм</a:t>
            </a:r>
            <a:r>
              <a:rPr lang="ru-RU" sz="3600" dirty="0">
                <a:solidFill>
                  <a:schemeClr val="accent1">
                    <a:lumMod val="75000"/>
                  </a:schemeClr>
                </a:solidFill>
                <a:latin typeface="Times New Roman" pitchFamily="18" charset="0"/>
                <a:cs typeface="Times New Roman" pitchFamily="18" charset="0"/>
              </a:rPr>
              <a:t> </a:t>
            </a:r>
            <a:r>
              <a:rPr lang="ru-RU" sz="3200" b="1" dirty="0">
                <a:ln>
                  <a:solidFill>
                    <a:srgbClr val="990122"/>
                  </a:solidFill>
                </a:ln>
                <a:solidFill>
                  <a:schemeClr val="accent1">
                    <a:lumMod val="75000"/>
                  </a:schemeClr>
                </a:solidFill>
                <a:latin typeface="Times New Roman" pitchFamily="18" charset="0"/>
                <a:cs typeface="Times New Roman" pitchFamily="18" charset="0"/>
              </a:rPr>
              <a:t>основан на преднамеренном, сознательном нарушении правил </a:t>
            </a:r>
            <a:r>
              <a:rPr lang="ru-RU" sz="3200" b="1" dirty="0" smtClean="0">
                <a:ln>
                  <a:solidFill>
                    <a:srgbClr val="990122"/>
                  </a:solidFill>
                </a:ln>
                <a:solidFill>
                  <a:schemeClr val="accent1">
                    <a:lumMod val="75000"/>
                  </a:schemeClr>
                </a:solidFill>
                <a:latin typeface="Times New Roman" pitchFamily="18" charset="0"/>
                <a:cs typeface="Times New Roman" pitchFamily="18" charset="0"/>
              </a:rPr>
              <a:t>логики </a:t>
            </a:r>
            <a:endParaRPr lang="ru-RU" sz="3200" b="1" dirty="0">
              <a:ln>
                <a:solidFill>
                  <a:srgbClr val="990122"/>
                </a:solidFill>
              </a:ln>
              <a:solidFill>
                <a:schemeClr val="accent1">
                  <a:lumMod val="75000"/>
                </a:schemeClr>
              </a:solidFill>
              <a:latin typeface="Times New Roman" pitchFamily="18" charset="0"/>
              <a:cs typeface="Times New Roman" pitchFamily="18" charset="0"/>
            </a:endParaRPr>
          </a:p>
        </p:txBody>
      </p:sp>
      <p:sp>
        <p:nvSpPr>
          <p:cNvPr id="10" name="Блок-схема: объединение 9"/>
          <p:cNvSpPr/>
          <p:nvPr/>
        </p:nvSpPr>
        <p:spPr>
          <a:xfrm>
            <a:off x="7500958" y="400109"/>
            <a:ext cx="1643074" cy="1857388"/>
          </a:xfrm>
          <a:prstGeom prst="flowChartMerge">
            <a:avLst/>
          </a:prstGeom>
          <a:gradFill flip="none" rotWithShape="1">
            <a:gsLst>
              <a:gs pos="0">
                <a:srgbClr val="0033CC">
                  <a:alpha val="36000"/>
                </a:srgbClr>
              </a:gs>
              <a:gs pos="50000">
                <a:srgbClr val="0000FF">
                  <a:alpha val="44000"/>
                </a:srgbClr>
              </a:gs>
              <a:gs pos="100000">
                <a:srgbClr val="3333FF"/>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11" name="Прямоугольник 10"/>
          <p:cNvSpPr/>
          <p:nvPr/>
        </p:nvSpPr>
        <p:spPr>
          <a:xfrm>
            <a:off x="7500958" y="188640"/>
            <a:ext cx="1643042" cy="1569660"/>
          </a:xfrm>
          <a:prstGeom prst="rect">
            <a:avLst/>
          </a:prstGeom>
          <a:noFill/>
        </p:spPr>
        <p:txBody>
          <a:bodyPr>
            <a:spAutoFit/>
            <a:scene3d>
              <a:camera prst="orthographicFront"/>
              <a:lightRig rig="soft" dir="t">
                <a:rot lat="0" lon="0" rev="10800000"/>
              </a:lightRig>
            </a:scene3d>
            <a:sp3d>
              <a:bevelT w="27940" h="12700"/>
              <a:contourClr>
                <a:srgbClr val="DDDDDD"/>
              </a:contourClr>
            </a:sp3d>
          </a:bodyPr>
          <a:lstStyle/>
          <a:p>
            <a:pPr algn="ctr">
              <a:defRPr/>
            </a:pPr>
            <a:r>
              <a:rPr lang="ru-RU" sz="9600" b="1" spc="150" dirty="0">
                <a:ln w="11430">
                  <a:solidFill>
                    <a:srgbClr val="002060"/>
                  </a:solidFill>
                </a:ln>
                <a:solidFill>
                  <a:srgbClr val="F8F8F8"/>
                </a:solidFill>
                <a:effectLst>
                  <a:outerShdw blurRad="25400" algn="tl" rotWithShape="0">
                    <a:srgbClr val="000000">
                      <a:alpha val="43000"/>
                    </a:srgbClr>
                  </a:outerShdw>
                </a:effectLst>
                <a:latin typeface="Arial" charset="0"/>
              </a:rPr>
              <a:t>?</a:t>
            </a:r>
          </a:p>
        </p:txBody>
      </p:sp>
      <p:sp>
        <p:nvSpPr>
          <p:cNvPr id="13" name="TextBox 12"/>
          <p:cNvSpPr txBox="1"/>
          <p:nvPr/>
        </p:nvSpPr>
        <p:spPr>
          <a:xfrm>
            <a:off x="179736" y="11607"/>
            <a:ext cx="8820472" cy="800219"/>
          </a:xfrm>
          <a:prstGeom prst="rect">
            <a:avLst/>
          </a:prstGeom>
          <a:noFill/>
          <a:ln>
            <a:noFill/>
          </a:ln>
        </p:spPr>
        <p:txBody>
          <a:bodyPr wrap="square">
            <a:spAutoFit/>
          </a:bodyPr>
          <a:lstStyle/>
          <a:p>
            <a:pPr algn="ctr">
              <a:defRPr/>
            </a:pPr>
            <a:r>
              <a:rPr lang="ru-RU" sz="4600" b="1" dirty="0">
                <a:ln w="38100">
                  <a:solidFill>
                    <a:srgbClr val="990122"/>
                  </a:solidFill>
                </a:ln>
                <a:solidFill>
                  <a:schemeClr val="accent1">
                    <a:lumMod val="75000"/>
                  </a:schemeClr>
                </a:solidFill>
                <a:latin typeface="Times New Roman" pitchFamily="18" charset="0"/>
                <a:cs typeface="Times New Roman" pitchFamily="18" charset="0"/>
              </a:rPr>
              <a:t>Что такое софизмы?</a:t>
            </a:r>
          </a:p>
        </p:txBody>
      </p:sp>
      <p:pic>
        <p:nvPicPr>
          <p:cNvPr id="307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8561" t="1069" r="7314" b="15256"/>
          <a:stretch/>
        </p:blipFill>
        <p:spPr bwMode="auto">
          <a:xfrm>
            <a:off x="5777067" y="2844924"/>
            <a:ext cx="3223141" cy="2088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197">
                                            <p:txEl>
                                              <p:pRg st="0" end="0"/>
                                            </p:txEl>
                                          </p:spTgt>
                                        </p:tgtEl>
                                        <p:attrNameLst>
                                          <p:attrName>style.visibility</p:attrName>
                                        </p:attrNameLst>
                                      </p:cBhvr>
                                      <p:to>
                                        <p:strVal val="visible"/>
                                      </p:to>
                                    </p:set>
                                    <p:animEffect transition="in" filter="fade">
                                      <p:cBhvr>
                                        <p:cTn id="7" dur="2000"/>
                                        <p:tgtEl>
                                          <p:spTgt spid="8197">
                                            <p:txEl>
                                              <p:pRg st="0" end="0"/>
                                            </p:tx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197">
                                            <p:txEl>
                                              <p:pRg st="1" end="1"/>
                                            </p:txEl>
                                          </p:spTgt>
                                        </p:tgtEl>
                                        <p:attrNameLst>
                                          <p:attrName>style.visibility</p:attrName>
                                        </p:attrNameLst>
                                      </p:cBhvr>
                                      <p:to>
                                        <p:strVal val="visible"/>
                                      </p:to>
                                    </p:set>
                                    <p:animEffect transition="in" filter="fade">
                                      <p:cBhvr>
                                        <p:cTn id="11" dur="2000"/>
                                        <p:tgtEl>
                                          <p:spTgt spid="8197">
                                            <p:txEl>
                                              <p:pRg st="1" end="1"/>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8197">
                                            <p:txEl>
                                              <p:pRg st="2" end="2"/>
                                            </p:txEl>
                                          </p:spTgt>
                                        </p:tgtEl>
                                        <p:attrNameLst>
                                          <p:attrName>style.visibility</p:attrName>
                                        </p:attrNameLst>
                                      </p:cBhvr>
                                      <p:to>
                                        <p:strVal val="visible"/>
                                      </p:to>
                                    </p:set>
                                    <p:animEffect transition="in" filter="fade">
                                      <p:cBhvr>
                                        <p:cTn id="15" dur="2000"/>
                                        <p:tgtEl>
                                          <p:spTgt spid="8197">
                                            <p:txEl>
                                              <p:pRg st="2" end="2"/>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8000"/>
                            </p:stCondLst>
                            <p:childTnLst>
                              <p:par>
                                <p:cTn id="21" presetID="51"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770" decel="100000"/>
                                        <p:tgtEl>
                                          <p:spTgt spid="10"/>
                                        </p:tgtEl>
                                      </p:cBhvr>
                                    </p:animEffect>
                                    <p:animScale>
                                      <p:cBhvr>
                                        <p:cTn id="24" dur="770" decel="100000"/>
                                        <p:tgtEl>
                                          <p:spTgt spid="10"/>
                                        </p:tgtEl>
                                      </p:cBhvr>
                                      <p:from x="10000" y="10000"/>
                                      <p:to x="200000" y="450000"/>
                                    </p:animScale>
                                    <p:animScale>
                                      <p:cBhvr>
                                        <p:cTn id="25" dur="1230" accel="100000" fill="hold">
                                          <p:stCondLst>
                                            <p:cond delay="770"/>
                                          </p:stCondLst>
                                        </p:cTn>
                                        <p:tgtEl>
                                          <p:spTgt spid="10"/>
                                        </p:tgtEl>
                                      </p:cBhvr>
                                      <p:from x="200000" y="450000"/>
                                      <p:to x="100000" y="100000"/>
                                    </p:animScale>
                                    <p:set>
                                      <p:cBhvr>
                                        <p:cTn id="26" dur="770" fill="hold"/>
                                        <p:tgtEl>
                                          <p:spTgt spid="10"/>
                                        </p:tgtEl>
                                        <p:attrNameLst>
                                          <p:attrName>ppt_x</p:attrName>
                                        </p:attrNameLst>
                                      </p:cBhvr>
                                      <p:to>
                                        <p:strVal val="(0.5)"/>
                                      </p:to>
                                    </p:set>
                                    <p:anim from="(0.5)" to="(#ppt_x)" calcmode="lin" valueType="num">
                                      <p:cBhvr>
                                        <p:cTn id="27" dur="1230" accel="100000" fill="hold">
                                          <p:stCondLst>
                                            <p:cond delay="770"/>
                                          </p:stCondLst>
                                        </p:cTn>
                                        <p:tgtEl>
                                          <p:spTgt spid="10"/>
                                        </p:tgtEl>
                                        <p:attrNameLst>
                                          <p:attrName>ppt_x</p:attrName>
                                        </p:attrNameLst>
                                      </p:cBhvr>
                                    </p:anim>
                                    <p:set>
                                      <p:cBhvr>
                                        <p:cTn id="28" dur="770" fill="hold"/>
                                        <p:tgtEl>
                                          <p:spTgt spid="10"/>
                                        </p:tgtEl>
                                        <p:attrNameLst>
                                          <p:attrName>ppt_y</p:attrName>
                                        </p:attrNameLst>
                                      </p:cBhvr>
                                      <p:to>
                                        <p:strVal val="(#ppt_y+0.4)"/>
                                      </p:to>
                                    </p:set>
                                    <p:anim from="(#ppt_y+0.4)" to="(#ppt_y)" calcmode="lin" valueType="num">
                                      <p:cBhvr>
                                        <p:cTn id="29" dur="1230" accel="100000" fill="hold">
                                          <p:stCondLst>
                                            <p:cond delay="770"/>
                                          </p:stCondLst>
                                        </p:cTn>
                                        <p:tgtEl>
                                          <p:spTgt spid="10"/>
                                        </p:tgtEl>
                                        <p:attrNameLst>
                                          <p:attrName>ppt_y</p:attrName>
                                        </p:attrNameLst>
                                      </p:cBhvr>
                                    </p:anim>
                                  </p:childTnLst>
                                </p:cTn>
                              </p:par>
                            </p:childTnLst>
                          </p:cTn>
                        </p:par>
                        <p:par>
                          <p:cTn id="30" fill="hold">
                            <p:stCondLst>
                              <p:cond delay="10000"/>
                            </p:stCondLst>
                            <p:childTnLst>
                              <p:par>
                                <p:cTn id="31" presetID="51"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770" decel="100000"/>
                                        <p:tgtEl>
                                          <p:spTgt spid="11"/>
                                        </p:tgtEl>
                                      </p:cBhvr>
                                    </p:animEffect>
                                    <p:animScale>
                                      <p:cBhvr>
                                        <p:cTn id="34" dur="770" decel="100000"/>
                                        <p:tgtEl>
                                          <p:spTgt spid="11"/>
                                        </p:tgtEl>
                                      </p:cBhvr>
                                      <p:from x="10000" y="10000"/>
                                      <p:to x="200000" y="450000"/>
                                    </p:animScale>
                                    <p:animScale>
                                      <p:cBhvr>
                                        <p:cTn id="35" dur="1230" accel="100000" fill="hold">
                                          <p:stCondLst>
                                            <p:cond delay="770"/>
                                          </p:stCondLst>
                                        </p:cTn>
                                        <p:tgtEl>
                                          <p:spTgt spid="11"/>
                                        </p:tgtEl>
                                      </p:cBhvr>
                                      <p:from x="200000" y="450000"/>
                                      <p:to x="100000" y="100000"/>
                                    </p:animScale>
                                    <p:set>
                                      <p:cBhvr>
                                        <p:cTn id="36" dur="770" fill="hold"/>
                                        <p:tgtEl>
                                          <p:spTgt spid="11"/>
                                        </p:tgtEl>
                                        <p:attrNameLst>
                                          <p:attrName>ppt_x</p:attrName>
                                        </p:attrNameLst>
                                      </p:cBhvr>
                                      <p:to>
                                        <p:strVal val="(0.5)"/>
                                      </p:to>
                                    </p:set>
                                    <p:anim from="(0.5)" to="(#ppt_x)" calcmode="lin" valueType="num">
                                      <p:cBhvr>
                                        <p:cTn id="37" dur="1230" accel="100000" fill="hold">
                                          <p:stCondLst>
                                            <p:cond delay="770"/>
                                          </p:stCondLst>
                                        </p:cTn>
                                        <p:tgtEl>
                                          <p:spTgt spid="11"/>
                                        </p:tgtEl>
                                        <p:attrNameLst>
                                          <p:attrName>ppt_x</p:attrName>
                                        </p:attrNameLst>
                                      </p:cBhvr>
                                    </p:anim>
                                    <p:set>
                                      <p:cBhvr>
                                        <p:cTn id="38" dur="770" fill="hold"/>
                                        <p:tgtEl>
                                          <p:spTgt spid="11"/>
                                        </p:tgtEl>
                                        <p:attrNameLst>
                                          <p:attrName>ppt_y</p:attrName>
                                        </p:attrNameLst>
                                      </p:cBhvr>
                                      <p:to>
                                        <p:strVal val="(#ppt_y+0.4)"/>
                                      </p:to>
                                    </p:set>
                                    <p:anim from="(#ppt_y+0.4)" to="(#ppt_y)" calcmode="lin" valueType="num">
                                      <p:cBhvr>
                                        <p:cTn id="39" dur="1230" accel="100000" fill="hold">
                                          <p:stCondLst>
                                            <p:cond delay="770"/>
                                          </p:stCondLst>
                                        </p:cTn>
                                        <p:tgtEl>
                                          <p:spTgt spid="11"/>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7" grpId="0" build="p"/>
      <p:bldP spid="8" grpId="0"/>
      <p:bldP spid="10" grpId="0" animBg="1"/>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7" name="Rectangle 3"/>
          <p:cNvSpPr>
            <a:spLocks noGrp="1" noChangeArrowheads="1"/>
          </p:cNvSpPr>
          <p:nvPr>
            <p:ph idx="1"/>
          </p:nvPr>
        </p:nvSpPr>
        <p:spPr>
          <a:xfrm>
            <a:off x="24046" y="5373216"/>
            <a:ext cx="7359754" cy="1296144"/>
          </a:xfrm>
        </p:spPr>
        <p:txBody>
          <a:bodyPr>
            <a:normAutofit fontScale="32500" lnSpcReduction="20000"/>
          </a:bodyPr>
          <a:lstStyle/>
          <a:p>
            <a:pPr algn="ctr">
              <a:lnSpc>
                <a:spcPct val="120000"/>
              </a:lnSpc>
              <a:buNone/>
            </a:pPr>
            <a:r>
              <a:rPr lang="ru-RU" sz="7200" b="1" dirty="0" smtClean="0">
                <a:solidFill>
                  <a:schemeClr val="accent2">
                    <a:lumMod val="75000"/>
                  </a:schemeClr>
                </a:solidFill>
                <a:latin typeface="Times New Roman" pitchFamily="18" charset="0"/>
                <a:cs typeface="Times New Roman" pitchFamily="18" charset="0"/>
              </a:rPr>
              <a:t>Каким </a:t>
            </a:r>
            <a:r>
              <a:rPr lang="ru-RU" sz="7200" b="1" dirty="0">
                <a:solidFill>
                  <a:schemeClr val="accent2">
                    <a:lumMod val="75000"/>
                  </a:schemeClr>
                </a:solidFill>
                <a:latin typeface="Times New Roman" pitchFamily="18" charset="0"/>
                <a:cs typeface="Times New Roman" pitchFamily="18" charset="0"/>
              </a:rPr>
              <a:t>бы ни был софизм, он всегда содержит одну или несколько замаскированных </a:t>
            </a:r>
            <a:r>
              <a:rPr lang="ru-RU" sz="7200" b="1" dirty="0" smtClean="0">
                <a:solidFill>
                  <a:schemeClr val="accent2">
                    <a:lumMod val="75000"/>
                  </a:schemeClr>
                </a:solidFill>
                <a:latin typeface="Times New Roman" pitchFamily="18" charset="0"/>
                <a:cs typeface="Times New Roman" pitchFamily="18" charset="0"/>
              </a:rPr>
              <a:t>ошибок</a:t>
            </a:r>
            <a:r>
              <a:rPr lang="ru-RU" sz="7200" dirty="0" smtClean="0">
                <a:solidFill>
                  <a:schemeClr val="accent2">
                    <a:lumMod val="75000"/>
                  </a:schemeClr>
                </a:solidFill>
              </a:rPr>
              <a:t/>
            </a:r>
            <a:br>
              <a:rPr lang="ru-RU" sz="7200" dirty="0" smtClean="0">
                <a:solidFill>
                  <a:schemeClr val="accent2">
                    <a:lumMod val="75000"/>
                  </a:schemeClr>
                </a:solidFill>
              </a:rPr>
            </a:br>
            <a:endParaRPr lang="ru-RU" sz="7200" dirty="0" smtClean="0">
              <a:solidFill>
                <a:schemeClr val="accent2">
                  <a:lumMod val="75000"/>
                </a:schemeClr>
              </a:solidFill>
            </a:endParaRPr>
          </a:p>
        </p:txBody>
      </p:sp>
      <p:sp>
        <p:nvSpPr>
          <p:cNvPr id="3" name="Прямоугольник 2"/>
          <p:cNvSpPr/>
          <p:nvPr/>
        </p:nvSpPr>
        <p:spPr>
          <a:xfrm>
            <a:off x="133792" y="140564"/>
            <a:ext cx="6953852" cy="4647426"/>
          </a:xfrm>
          <a:prstGeom prst="rect">
            <a:avLst/>
          </a:prstGeom>
        </p:spPr>
        <p:txBody>
          <a:bodyPr wrap="square">
            <a:spAutoFit/>
          </a:bodyPr>
          <a:lstStyle/>
          <a:p>
            <a:pPr indent="457200" algn="ctr"/>
            <a:r>
              <a:rPr lang="ru-RU" sz="2800" b="1" dirty="0" smtClean="0">
                <a:solidFill>
                  <a:schemeClr val="accent1">
                    <a:lumMod val="75000"/>
                  </a:schemeClr>
                </a:solidFill>
                <a:latin typeface="Times New Roman" pitchFamily="18" charset="0"/>
              </a:rPr>
              <a:t>История</a:t>
            </a:r>
          </a:p>
          <a:p>
            <a:pPr indent="457200" algn="ctr"/>
            <a:endParaRPr lang="ru-RU" sz="2800" b="1" dirty="0" smtClean="0">
              <a:solidFill>
                <a:schemeClr val="tx2">
                  <a:lumMod val="75000"/>
                </a:schemeClr>
              </a:solidFill>
              <a:latin typeface="Times New Roman" pitchFamily="18" charset="0"/>
            </a:endParaRPr>
          </a:p>
          <a:p>
            <a:pPr indent="457200" algn="just"/>
            <a:r>
              <a:rPr lang="ru-RU" sz="2000" b="1" dirty="0" smtClean="0">
                <a:solidFill>
                  <a:schemeClr val="tx2">
                    <a:lumMod val="75000"/>
                  </a:schemeClr>
                </a:solidFill>
                <a:latin typeface="Times New Roman" pitchFamily="18" charset="0"/>
              </a:rPr>
              <a:t>Софизмы </a:t>
            </a:r>
            <a:r>
              <a:rPr lang="ru-RU" sz="2000" b="1" dirty="0">
                <a:solidFill>
                  <a:schemeClr val="tx2">
                    <a:lumMod val="75000"/>
                  </a:schemeClr>
                </a:solidFill>
                <a:latin typeface="Times New Roman" pitchFamily="18" charset="0"/>
              </a:rPr>
              <a:t>появились еще в Древней Греции. Они тесно связаны с философской деятельностью софистов. Одна из основных задач софистов заключалась в том, чтобы научить человека доказывать (подтверждать или опровергать) все, что угодно, выходить победителем из любого интеллектуального состязания. Для этого они разрабатывали разнообразные логические, риторические и психологические приемы. Аристотель называл софизмом «мнимые доказательства», в которых обоснованность заключения кажущаяся и обязана чисто субъективному впечатлению, вызванному недостаточностью логического </a:t>
            </a:r>
            <a:r>
              <a:rPr lang="ru-RU" sz="2000" b="1" dirty="0" smtClean="0">
                <a:solidFill>
                  <a:schemeClr val="tx2">
                    <a:lumMod val="75000"/>
                  </a:schemeClr>
                </a:solidFill>
                <a:latin typeface="Times New Roman" pitchFamily="18" charset="0"/>
              </a:rPr>
              <a:t>анализа.</a:t>
            </a:r>
            <a:endParaRPr lang="ru-RU" sz="2000" b="1" dirty="0">
              <a:solidFill>
                <a:schemeClr val="tx2">
                  <a:lumMod val="75000"/>
                </a:schemeClr>
              </a:solidFill>
              <a:latin typeface="Times New Roman" pitchFamily="18" charset="0"/>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27025" y="140564"/>
            <a:ext cx="1877051" cy="2105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27025" y="3861048"/>
            <a:ext cx="1598290" cy="2938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Effect transition="in" filter="wipe(left)">
                                      <p:cBhvr>
                                        <p:cTn id="7" dur="500"/>
                                        <p:tgtEl>
                                          <p:spTgt spid="2150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Прямоугольник 5"/>
          <p:cNvSpPr>
            <a:spLocks noChangeArrowheads="1"/>
          </p:cNvSpPr>
          <p:nvPr/>
        </p:nvSpPr>
        <p:spPr bwMode="auto">
          <a:xfrm>
            <a:off x="0" y="0"/>
            <a:ext cx="9036496" cy="1446550"/>
          </a:xfrm>
          <a:prstGeom prst="rect">
            <a:avLst/>
          </a:prstGeom>
          <a:noFill/>
          <a:ln w="9525">
            <a:noFill/>
            <a:miter lim="800000"/>
            <a:headEnd/>
            <a:tailEnd/>
          </a:ln>
        </p:spPr>
        <p:txBody>
          <a:bodyPr wrap="square">
            <a:spAutoFit/>
          </a:bodyPr>
          <a:lstStyle/>
          <a:p>
            <a:pPr algn="ctr">
              <a:defRPr/>
            </a:pPr>
            <a:r>
              <a:rPr lang="ru-RU" sz="4400" b="1" dirty="0">
                <a:solidFill>
                  <a:schemeClr val="tx2"/>
                </a:solidFill>
                <a:latin typeface="Times New Roman" pitchFamily="18" charset="0"/>
                <a:cs typeface="Times New Roman" pitchFamily="18" charset="0"/>
              </a:rPr>
              <a:t>Софистика – это искусство ведения спора</a:t>
            </a:r>
            <a:endParaRPr lang="ru-RU" sz="4400" dirty="0">
              <a:solidFill>
                <a:schemeClr val="tx2"/>
              </a:solidFill>
              <a:latin typeface="Times New Roman" pitchFamily="18" charset="0"/>
              <a:cs typeface="Times New Roman" pitchFamily="18" charset="0"/>
            </a:endParaRPr>
          </a:p>
        </p:txBody>
      </p:sp>
      <p:pic>
        <p:nvPicPr>
          <p:cNvPr id="5" name="Picture 8" descr="newton_99"/>
          <p:cNvPicPr>
            <a:picLocks noChangeAspect="1" noChangeArrowheads="1"/>
          </p:cNvPicPr>
          <p:nvPr/>
        </p:nvPicPr>
        <p:blipFill>
          <a:blip r:embed="rId2" cstate="print"/>
          <a:srcRect/>
          <a:stretch>
            <a:fillRect/>
          </a:stretch>
        </p:blipFill>
        <p:spPr bwMode="auto">
          <a:xfrm>
            <a:off x="7687872" y="5085184"/>
            <a:ext cx="1360004" cy="1656184"/>
          </a:xfrm>
          <a:prstGeom prst="rect">
            <a:avLst/>
          </a:prstGeom>
          <a:ln>
            <a:noFill/>
          </a:ln>
          <a:effectLst>
            <a:outerShdw blurRad="292100" dist="139700" dir="2700000" algn="tl" rotWithShape="0">
              <a:srgbClr val="333333">
                <a:alpha val="65000"/>
              </a:srgbClr>
            </a:outerShdw>
          </a:effectLst>
        </p:spPr>
      </p:pic>
      <p:sp>
        <p:nvSpPr>
          <p:cNvPr id="6" name="Прямоугольник 2"/>
          <p:cNvSpPr>
            <a:spLocks noChangeArrowheads="1"/>
          </p:cNvSpPr>
          <p:nvPr/>
        </p:nvSpPr>
        <p:spPr bwMode="auto">
          <a:xfrm>
            <a:off x="107504" y="1426458"/>
            <a:ext cx="7720299" cy="5816977"/>
          </a:xfrm>
          <a:prstGeom prst="rect">
            <a:avLst/>
          </a:prstGeom>
          <a:noFill/>
          <a:ln w="9525">
            <a:noFill/>
            <a:miter lim="800000"/>
            <a:headEnd/>
            <a:tailEnd/>
          </a:ln>
        </p:spPr>
        <p:txBody>
          <a:bodyPr wrap="square">
            <a:spAutoFit/>
          </a:bodyPr>
          <a:lstStyle/>
          <a:p>
            <a:pPr indent="457200" algn="just"/>
            <a:r>
              <a:rPr lang="ru-RU" sz="2800" b="1" dirty="0" smtClean="0">
                <a:solidFill>
                  <a:schemeClr val="accent2">
                    <a:lumMod val="50000"/>
                  </a:schemeClr>
                </a:solidFill>
                <a:latin typeface="Times New Roman" pitchFamily="18" charset="0"/>
                <a:cs typeface="Times New Roman" pitchFamily="18" charset="0"/>
              </a:rPr>
              <a:t>Исторически </a:t>
            </a:r>
            <a:r>
              <a:rPr lang="ru-RU" sz="2800" b="1" dirty="0">
                <a:solidFill>
                  <a:schemeClr val="accent2">
                    <a:lumMod val="50000"/>
                  </a:schemeClr>
                </a:solidFill>
                <a:latin typeface="Times New Roman" pitchFamily="18" charset="0"/>
                <a:cs typeface="Times New Roman" pitchFamily="18" charset="0"/>
              </a:rPr>
              <a:t>с понятием «софизм» неизменно связывают идею о намеренной фальсификации, руководствуясь признанием Протагора о том, что задача софиста — представить наихудший аргумент как наилучший путём хитроумных уловок в речи, в рассуждении, заботясь не об истине, а об успехе в споре или о практической выгоде. </a:t>
            </a:r>
            <a:endParaRPr lang="ru-RU" sz="2800" b="1" dirty="0" smtClean="0">
              <a:solidFill>
                <a:schemeClr val="accent2">
                  <a:lumMod val="50000"/>
                </a:schemeClr>
              </a:solidFill>
              <a:latin typeface="Times New Roman" pitchFamily="18" charset="0"/>
              <a:cs typeface="Times New Roman" pitchFamily="18" charset="0"/>
            </a:endParaRPr>
          </a:p>
          <a:p>
            <a:pPr indent="457200" algn="ctr"/>
            <a:endParaRPr lang="ru-RU" sz="2400" b="1" dirty="0" smtClean="0">
              <a:solidFill>
                <a:srgbClr val="002060"/>
              </a:solidFill>
              <a:latin typeface="Times New Roman" pitchFamily="18" charset="0"/>
              <a:cs typeface="Times New Roman" pitchFamily="18" charset="0"/>
            </a:endParaRPr>
          </a:p>
          <a:p>
            <a:pPr indent="457200" algn="ctr"/>
            <a:endParaRPr lang="ru-RU" sz="2400" b="1" dirty="0" smtClean="0">
              <a:solidFill>
                <a:srgbClr val="002060"/>
              </a:solidFill>
              <a:latin typeface="Times New Roman" pitchFamily="18" charset="0"/>
              <a:cs typeface="Times New Roman" pitchFamily="18" charset="0"/>
            </a:endParaRPr>
          </a:p>
          <a:p>
            <a:pPr indent="457200" algn="ctr"/>
            <a:r>
              <a:rPr lang="ru-RU" sz="2400" b="1" dirty="0" smtClean="0">
                <a:solidFill>
                  <a:srgbClr val="002060"/>
                </a:solidFill>
                <a:latin typeface="Times New Roman" pitchFamily="18" charset="0"/>
                <a:cs typeface="Times New Roman" pitchFamily="18" charset="0"/>
              </a:rPr>
              <a:t>В </a:t>
            </a:r>
            <a:r>
              <a:rPr lang="ru-RU" sz="2400" b="1" dirty="0">
                <a:solidFill>
                  <a:srgbClr val="002060"/>
                </a:solidFill>
                <a:latin typeface="Times New Roman" pitchFamily="18" charset="0"/>
                <a:cs typeface="Times New Roman" pitchFamily="18" charset="0"/>
              </a:rPr>
              <a:t>математических вопросах нельзя пренебрегать даже с самыми малыми ошибками.</a:t>
            </a:r>
          </a:p>
          <a:p>
            <a:pPr indent="457200" algn="ctr"/>
            <a:r>
              <a:rPr lang="ru-RU" sz="2400" b="1" dirty="0">
                <a:solidFill>
                  <a:srgbClr val="002060"/>
                </a:solidFill>
                <a:latin typeface="Times New Roman" pitchFamily="18" charset="0"/>
                <a:cs typeface="Times New Roman" pitchFamily="18" charset="0"/>
              </a:rPr>
              <a:t> И. Ньютон</a:t>
            </a:r>
          </a:p>
          <a:p>
            <a:pPr indent="457200" algn="just"/>
            <a:endParaRPr lang="ru-RU" sz="2800" b="1" dirty="0">
              <a:solidFill>
                <a:schemeClr val="accent2">
                  <a:lumMod val="50000"/>
                </a:schemeClr>
              </a:solidFill>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7690" y="620688"/>
            <a:ext cx="1133475" cy="142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9219"/>
                                        </p:tgtEl>
                                        <p:attrNameLst>
                                          <p:attrName>style.visibility</p:attrName>
                                        </p:attrNameLst>
                                      </p:cBhvr>
                                      <p:to>
                                        <p:strVal val="visible"/>
                                      </p:to>
                                    </p:set>
                                    <p:anim calcmode="lin" valueType="num">
                                      <p:cBhvr>
                                        <p:cTn id="7" dur="1000" fill="hold"/>
                                        <p:tgtEl>
                                          <p:spTgt spid="9219"/>
                                        </p:tgtEl>
                                        <p:attrNameLst>
                                          <p:attrName>ppt_x</p:attrName>
                                        </p:attrNameLst>
                                      </p:cBhvr>
                                      <p:tavLst>
                                        <p:tav tm="0">
                                          <p:val>
                                            <p:strVal val="#ppt_x-.2"/>
                                          </p:val>
                                        </p:tav>
                                        <p:tav tm="100000">
                                          <p:val>
                                            <p:strVal val="#ppt_x"/>
                                          </p:val>
                                        </p:tav>
                                      </p:tavLst>
                                    </p:anim>
                                    <p:anim calcmode="lin" valueType="num">
                                      <p:cBhvr>
                                        <p:cTn id="8" dur="1000" fill="hold"/>
                                        <p:tgtEl>
                                          <p:spTgt spid="9219"/>
                                        </p:tgtEl>
                                        <p:attrNameLst>
                                          <p:attrName>ppt_y</p:attrName>
                                        </p:attrNameLst>
                                      </p:cBhvr>
                                      <p:tavLst>
                                        <p:tav tm="0">
                                          <p:val>
                                            <p:strVal val="#ppt_y"/>
                                          </p:val>
                                        </p:tav>
                                        <p:tav tm="100000">
                                          <p:val>
                                            <p:strVal val="#ppt_y"/>
                                          </p:val>
                                        </p:tav>
                                      </p:tavLst>
                                    </p:anim>
                                    <p:animEffect transition="in" filter="wipe(right)" prLst="gradientSize: 0.1">
                                      <p:cBhvr>
                                        <p:cTn id="9" dur="1000"/>
                                        <p:tgtEl>
                                          <p:spTgt spid="9219"/>
                                        </p:tgtEl>
                                      </p:cBhvr>
                                    </p:animEffect>
                                  </p:childTnLst>
                                </p:cTn>
                              </p:par>
                            </p:childTnLst>
                          </p:cTn>
                        </p:par>
                        <p:par>
                          <p:cTn id="10" fill="hold">
                            <p:stCondLst>
                              <p:cond delay="1000"/>
                            </p:stCondLst>
                            <p:childTnLst>
                              <p:par>
                                <p:cTn id="11" presetID="4" presetClass="entr" presetSubtype="3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ox(out)">
                                      <p:cBhvr>
                                        <p:cTn id="13" dur="1000"/>
                                        <p:tgtEl>
                                          <p:spTgt spid="5"/>
                                        </p:tgtEl>
                                      </p:cBhvr>
                                    </p:animEffect>
                                  </p:childTnLst>
                                </p:cTn>
                              </p:par>
                              <p:par>
                                <p:cTn id="14" presetID="18" presetClass="entr" presetSubtype="6"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strips(downRight)">
                                      <p:cBhvr>
                                        <p:cTn id="1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8"/>
          <p:cNvSpPr>
            <a:spLocks noChangeArrowheads="1"/>
          </p:cNvSpPr>
          <p:nvPr/>
        </p:nvSpPr>
        <p:spPr bwMode="auto">
          <a:xfrm>
            <a:off x="2757488" y="5776913"/>
            <a:ext cx="9144000" cy="0"/>
          </a:xfrm>
          <a:prstGeom prst="rect">
            <a:avLst/>
          </a:prstGeom>
          <a:noFill/>
          <a:ln w="9525">
            <a:noFill/>
            <a:miter lim="800000"/>
            <a:headEnd/>
            <a:tailEnd/>
          </a:ln>
        </p:spPr>
        <p:txBody>
          <a:bodyPr wrap="none" anchor="ctr">
            <a:spAutoFit/>
          </a:bodyPr>
          <a:lstStyle/>
          <a:p>
            <a:endParaRPr lang="ru-RU"/>
          </a:p>
        </p:txBody>
      </p:sp>
      <p:sp>
        <p:nvSpPr>
          <p:cNvPr id="9220" name="Прямоугольник 10"/>
          <p:cNvSpPr>
            <a:spLocks noChangeArrowheads="1"/>
          </p:cNvSpPr>
          <p:nvPr/>
        </p:nvSpPr>
        <p:spPr bwMode="auto">
          <a:xfrm>
            <a:off x="3786188" y="1285875"/>
            <a:ext cx="4890268" cy="1261884"/>
          </a:xfrm>
          <a:prstGeom prst="rect">
            <a:avLst/>
          </a:prstGeom>
          <a:noFill/>
          <a:ln w="9525">
            <a:noFill/>
            <a:miter lim="800000"/>
            <a:headEnd/>
            <a:tailEnd/>
          </a:ln>
        </p:spPr>
        <p:txBody>
          <a:bodyPr wrap="square">
            <a:spAutoFit/>
          </a:bodyPr>
          <a:lstStyle/>
          <a:p>
            <a:pPr marL="342900" indent="-342900" algn="ctr">
              <a:spcBef>
                <a:spcPct val="20000"/>
              </a:spcBef>
            </a:pPr>
            <a:r>
              <a:rPr lang="ru-RU" sz="3800" b="1" dirty="0" smtClean="0">
                <a:solidFill>
                  <a:schemeClr val="accent1"/>
                </a:solidFill>
                <a:latin typeface="Times New Roman" pitchFamily="18" charset="0"/>
                <a:cs typeface="Times New Roman" pitchFamily="18" charset="0"/>
              </a:rPr>
              <a:t>Арифметические </a:t>
            </a:r>
            <a:r>
              <a:rPr lang="ru-RU" sz="3800" b="1" dirty="0">
                <a:solidFill>
                  <a:schemeClr val="accent1"/>
                </a:solidFill>
                <a:latin typeface="Times New Roman" pitchFamily="18" charset="0"/>
                <a:cs typeface="Times New Roman" pitchFamily="18" charset="0"/>
              </a:rPr>
              <a:t>софизмы</a:t>
            </a:r>
          </a:p>
        </p:txBody>
      </p:sp>
      <p:sp>
        <p:nvSpPr>
          <p:cNvPr id="9221" name="Прямоугольник 11"/>
          <p:cNvSpPr>
            <a:spLocks noChangeArrowheads="1"/>
          </p:cNvSpPr>
          <p:nvPr/>
        </p:nvSpPr>
        <p:spPr bwMode="auto">
          <a:xfrm>
            <a:off x="0" y="4857750"/>
            <a:ext cx="5429250" cy="1323975"/>
          </a:xfrm>
          <a:prstGeom prst="rect">
            <a:avLst/>
          </a:prstGeom>
          <a:noFill/>
          <a:ln w="9525">
            <a:noFill/>
            <a:miter lim="800000"/>
            <a:headEnd/>
            <a:tailEnd/>
          </a:ln>
        </p:spPr>
        <p:txBody>
          <a:bodyPr>
            <a:spAutoFit/>
          </a:bodyPr>
          <a:lstStyle/>
          <a:p>
            <a:pPr marL="342900" indent="-342900" algn="ctr">
              <a:spcBef>
                <a:spcPct val="20000"/>
              </a:spcBef>
            </a:pPr>
            <a:r>
              <a:rPr lang="ru-RU" sz="4000" b="1" dirty="0">
                <a:solidFill>
                  <a:schemeClr val="accent1"/>
                </a:solidFill>
                <a:latin typeface="Times New Roman" pitchFamily="18" charset="0"/>
              </a:rPr>
              <a:t>Геометрические софизмы</a:t>
            </a:r>
          </a:p>
        </p:txBody>
      </p:sp>
      <p:sp>
        <p:nvSpPr>
          <p:cNvPr id="9222" name="Прямоугольник 12"/>
          <p:cNvSpPr>
            <a:spLocks noChangeArrowheads="1"/>
          </p:cNvSpPr>
          <p:nvPr/>
        </p:nvSpPr>
        <p:spPr bwMode="auto">
          <a:xfrm>
            <a:off x="570026" y="1714500"/>
            <a:ext cx="2904898" cy="707886"/>
          </a:xfrm>
          <a:prstGeom prst="rect">
            <a:avLst/>
          </a:prstGeom>
          <a:noFill/>
          <a:ln w="9525">
            <a:noFill/>
            <a:miter lim="800000"/>
            <a:headEnd/>
            <a:tailEnd/>
          </a:ln>
        </p:spPr>
        <p:txBody>
          <a:bodyPr wrap="none">
            <a:spAutoFit/>
          </a:bodyPr>
          <a:lstStyle/>
          <a:p>
            <a:pPr marL="342900" indent="-342900" algn="ctr">
              <a:spcBef>
                <a:spcPct val="20000"/>
              </a:spcBef>
            </a:pPr>
            <a:r>
              <a:rPr lang="ru-RU" sz="4000" b="1" dirty="0">
                <a:solidFill>
                  <a:schemeClr val="accent1"/>
                </a:solidFill>
                <a:latin typeface="Times New Roman" pitchFamily="18" charset="0"/>
                <a:cs typeface="Times New Roman" pitchFamily="18" charset="0"/>
              </a:rPr>
              <a:t>Логические</a:t>
            </a:r>
          </a:p>
        </p:txBody>
      </p:sp>
      <p:pic>
        <p:nvPicPr>
          <p:cNvPr id="15373" name="Picture 22" descr="C:\Documents and Settings\Admin\Мои документы\Мои рисунки\Рисуноко.png"/>
          <p:cNvPicPr>
            <a:picLocks noChangeAspect="1" noChangeArrowheads="1"/>
          </p:cNvPicPr>
          <p:nvPr/>
        </p:nvPicPr>
        <p:blipFill>
          <a:blip r:embed="rId2" cstate="print"/>
          <a:srcRect/>
          <a:stretch>
            <a:fillRect/>
          </a:stretch>
        </p:blipFill>
        <p:spPr bwMode="auto">
          <a:xfrm>
            <a:off x="4246563" y="3417888"/>
            <a:ext cx="4897437" cy="3217862"/>
          </a:xfrm>
          <a:prstGeom prst="rect">
            <a:avLst/>
          </a:prstGeom>
          <a:ln>
            <a:noFill/>
          </a:ln>
          <a:effectLst>
            <a:outerShdw blurRad="292100" dist="139700" dir="2700000" algn="tl" rotWithShape="0">
              <a:srgbClr val="333333">
                <a:alpha val="65000"/>
              </a:srgbClr>
            </a:outerShdw>
          </a:effectLst>
        </p:spPr>
      </p:pic>
      <p:sp>
        <p:nvSpPr>
          <p:cNvPr id="9224" name="Rectangle 15"/>
          <p:cNvSpPr>
            <a:spLocks noChangeArrowheads="1"/>
          </p:cNvSpPr>
          <p:nvPr/>
        </p:nvSpPr>
        <p:spPr bwMode="auto">
          <a:xfrm>
            <a:off x="-16064" y="0"/>
            <a:ext cx="9145588" cy="1200150"/>
          </a:xfrm>
          <a:prstGeom prst="rect">
            <a:avLst/>
          </a:prstGeom>
          <a:noFill/>
          <a:ln w="9525">
            <a:noFill/>
            <a:miter lim="800000"/>
            <a:headEnd/>
            <a:tailEnd/>
          </a:ln>
        </p:spPr>
        <p:txBody>
          <a:bodyPr anchor="ctr">
            <a:spAutoFit/>
          </a:bodyPr>
          <a:lstStyle/>
          <a:p>
            <a:pPr algn="ctr" eaLnBrk="0" hangingPunct="0"/>
            <a:r>
              <a:rPr lang="ru-RU" sz="3600" b="1" dirty="0">
                <a:solidFill>
                  <a:schemeClr val="tx2"/>
                </a:solidFill>
                <a:latin typeface="Times New Roman" pitchFamily="18" charset="0"/>
                <a:cs typeface="Times New Roman" pitchFamily="18" charset="0"/>
              </a:rPr>
              <a:t>Классификация софизмов </a:t>
            </a:r>
            <a:endParaRPr lang="ru-RU" sz="3600" dirty="0">
              <a:solidFill>
                <a:schemeClr val="tx2"/>
              </a:solidFill>
              <a:latin typeface="Times New Roman" pitchFamily="18" charset="0"/>
              <a:cs typeface="Times New Roman" pitchFamily="18" charset="0"/>
            </a:endParaRPr>
          </a:p>
          <a:p>
            <a:pPr algn="ctr" eaLnBrk="0" hangingPunct="0"/>
            <a:r>
              <a:rPr lang="ru-RU" sz="3600" b="1" dirty="0">
                <a:solidFill>
                  <a:schemeClr val="tx2"/>
                </a:solidFill>
                <a:latin typeface="Times New Roman" pitchFamily="18" charset="0"/>
                <a:cs typeface="Times New Roman" pitchFamily="18" charset="0"/>
              </a:rPr>
              <a:t>по темам математического </a:t>
            </a:r>
            <a:r>
              <a:rPr lang="ru-RU" sz="3600" b="1" dirty="0" smtClean="0">
                <a:solidFill>
                  <a:schemeClr val="tx2"/>
                </a:solidFill>
                <a:latin typeface="Times New Roman" pitchFamily="18" charset="0"/>
                <a:cs typeface="Times New Roman" pitchFamily="18" charset="0"/>
              </a:rPr>
              <a:t>цикла</a:t>
            </a:r>
            <a:endParaRPr lang="ru-RU" sz="3600" dirty="0">
              <a:solidFill>
                <a:schemeClr val="tx2"/>
              </a:solidFill>
              <a:latin typeface="Times New Roman" pitchFamily="18" charset="0"/>
              <a:cs typeface="Times New Roman" pitchFamily="18" charset="0"/>
            </a:endParaRPr>
          </a:p>
        </p:txBody>
      </p:sp>
      <p:pic>
        <p:nvPicPr>
          <p:cNvPr id="15377" name="Picture 17" descr="C:\Documents and Settings\Admin\Рабочий стол\на рабочем столе\СОФИЗМЫ\stakan.gif"/>
          <p:cNvPicPr>
            <a:picLocks noChangeAspect="1" noChangeArrowheads="1"/>
          </p:cNvPicPr>
          <p:nvPr/>
        </p:nvPicPr>
        <p:blipFill>
          <a:blip r:embed="rId3" cstate="print"/>
          <a:srcRect/>
          <a:stretch>
            <a:fillRect/>
          </a:stretch>
        </p:blipFill>
        <p:spPr bwMode="auto">
          <a:xfrm>
            <a:off x="357188" y="2500313"/>
            <a:ext cx="3714750" cy="2182812"/>
          </a:xfrm>
          <a:prstGeom prst="rect">
            <a:avLst/>
          </a:prstGeom>
          <a:ln>
            <a:noFill/>
          </a:ln>
          <a:effectLst>
            <a:outerShdw blurRad="292100" dist="139700" dir="2700000" algn="tl" rotWithShape="0">
              <a:srgbClr val="333333">
                <a:alpha val="65000"/>
              </a:srgbClr>
            </a:outerShdw>
          </a:effectLst>
        </p:spPr>
      </p:pic>
      <p:sp>
        <p:nvSpPr>
          <p:cNvPr id="26" name="Равно 25"/>
          <p:cNvSpPr/>
          <p:nvPr/>
        </p:nvSpPr>
        <p:spPr>
          <a:xfrm>
            <a:off x="6429375" y="2786063"/>
            <a:ext cx="857250" cy="571500"/>
          </a:xfrm>
          <a:prstGeom prst="mathEqual">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solidFill>
                <a:schemeClr val="tx1"/>
              </a:solidFill>
            </a:endParaRPr>
          </a:p>
        </p:txBody>
      </p:sp>
      <p:pic>
        <p:nvPicPr>
          <p:cNvPr id="9227" name="Picture 20" descr="C:\Documents and Settings\Admin\Мои документы\Мои рисунки\я.gif"/>
          <p:cNvPicPr>
            <a:picLocks noChangeAspect="1" noChangeArrowheads="1"/>
          </p:cNvPicPr>
          <p:nvPr/>
        </p:nvPicPr>
        <p:blipFill>
          <a:blip r:embed="rId4" cstate="print"/>
          <a:srcRect/>
          <a:stretch>
            <a:fillRect/>
          </a:stretch>
        </p:blipFill>
        <p:spPr bwMode="auto">
          <a:xfrm>
            <a:off x="4929981" y="2116862"/>
            <a:ext cx="1758950" cy="1714500"/>
          </a:xfrm>
          <a:prstGeom prst="rect">
            <a:avLst/>
          </a:prstGeom>
          <a:noFill/>
          <a:ln w="9525">
            <a:noFill/>
            <a:miter lim="800000"/>
            <a:headEnd/>
            <a:tailEnd/>
          </a:ln>
        </p:spPr>
      </p:pic>
      <p:pic>
        <p:nvPicPr>
          <p:cNvPr id="9228" name="Picture 21" descr="C:\Documents and Settings\Admin\Мои документы\Мои рисунки\яя.gif"/>
          <p:cNvPicPr>
            <a:picLocks noChangeAspect="1" noChangeArrowheads="1"/>
          </p:cNvPicPr>
          <p:nvPr/>
        </p:nvPicPr>
        <p:blipFill>
          <a:blip r:embed="rId5" cstate="print"/>
          <a:srcRect/>
          <a:stretch>
            <a:fillRect/>
          </a:stretch>
        </p:blipFill>
        <p:spPr bwMode="auto">
          <a:xfrm>
            <a:off x="7381875" y="1928813"/>
            <a:ext cx="1762125" cy="2071687"/>
          </a:xfrm>
          <a:prstGeom prst="rect">
            <a:avLst/>
          </a:prstGeom>
          <a:noFill/>
          <a:ln w="9525">
            <a:noFill/>
            <a:miter lim="800000"/>
            <a:headEnd/>
            <a:tailEnd/>
          </a:ln>
        </p:spPr>
      </p:pic>
      <p:sp>
        <p:nvSpPr>
          <p:cNvPr id="9229" name="TextBox 12"/>
          <p:cNvSpPr txBox="1">
            <a:spLocks noChangeArrowheads="1"/>
          </p:cNvSpPr>
          <p:nvPr/>
        </p:nvSpPr>
        <p:spPr bwMode="auto">
          <a:xfrm>
            <a:off x="6072188" y="6143625"/>
            <a:ext cx="500062" cy="492125"/>
          </a:xfrm>
          <a:prstGeom prst="rect">
            <a:avLst/>
          </a:prstGeom>
          <a:noFill/>
          <a:ln w="9525">
            <a:noFill/>
            <a:miter lim="800000"/>
            <a:headEnd/>
            <a:tailEnd/>
          </a:ln>
        </p:spPr>
        <p:txBody>
          <a:bodyPr>
            <a:spAutoFit/>
          </a:bodyPr>
          <a:lstStyle/>
          <a:p>
            <a:r>
              <a:rPr lang="ru-RU" sz="2600" b="1">
                <a:solidFill>
                  <a:srgbClr val="0582FF"/>
                </a:solidFill>
                <a:latin typeface="Times New Roman" pitchFamily="18" charset="0"/>
                <a:cs typeface="Times New Roman" pitchFamily="18" charset="0"/>
              </a:rPr>
              <a:t>Е</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9220"/>
                                        </p:tgtEl>
                                        <p:attrNameLst>
                                          <p:attrName>style.visibility</p:attrName>
                                        </p:attrNameLst>
                                      </p:cBhvr>
                                      <p:to>
                                        <p:strVal val="visible"/>
                                      </p:to>
                                    </p:set>
                                    <p:anim calcmode="lin" valueType="num">
                                      <p:cBhvr>
                                        <p:cTn id="7" dur="500" fill="hold"/>
                                        <p:tgtEl>
                                          <p:spTgt spid="9220"/>
                                        </p:tgtEl>
                                        <p:attrNameLst>
                                          <p:attrName>ppt_w</p:attrName>
                                        </p:attrNameLst>
                                      </p:cBhvr>
                                      <p:tavLst>
                                        <p:tav tm="0">
                                          <p:val>
                                            <p:fltVal val="0"/>
                                          </p:val>
                                        </p:tav>
                                        <p:tav tm="100000">
                                          <p:val>
                                            <p:strVal val="#ppt_w"/>
                                          </p:val>
                                        </p:tav>
                                      </p:tavLst>
                                    </p:anim>
                                    <p:anim calcmode="lin" valueType="num">
                                      <p:cBhvr>
                                        <p:cTn id="8" dur="500" fill="hold"/>
                                        <p:tgtEl>
                                          <p:spTgt spid="9220"/>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30" presetClass="entr" presetSubtype="0" fill="hold" nodeType="afterEffect">
                                  <p:stCondLst>
                                    <p:cond delay="0"/>
                                  </p:stCondLst>
                                  <p:childTnLst>
                                    <p:set>
                                      <p:cBhvr>
                                        <p:cTn id="11" dur="1" fill="hold">
                                          <p:stCondLst>
                                            <p:cond delay="0"/>
                                          </p:stCondLst>
                                        </p:cTn>
                                        <p:tgtEl>
                                          <p:spTgt spid="9227"/>
                                        </p:tgtEl>
                                        <p:attrNameLst>
                                          <p:attrName>style.visibility</p:attrName>
                                        </p:attrNameLst>
                                      </p:cBhvr>
                                      <p:to>
                                        <p:strVal val="visible"/>
                                      </p:to>
                                    </p:set>
                                    <p:animEffect transition="in" filter="fade">
                                      <p:cBhvr>
                                        <p:cTn id="12" dur="800" decel="100000"/>
                                        <p:tgtEl>
                                          <p:spTgt spid="9227"/>
                                        </p:tgtEl>
                                      </p:cBhvr>
                                    </p:animEffect>
                                    <p:anim calcmode="lin" valueType="num">
                                      <p:cBhvr>
                                        <p:cTn id="13" dur="800" decel="100000" fill="hold"/>
                                        <p:tgtEl>
                                          <p:spTgt spid="9227"/>
                                        </p:tgtEl>
                                        <p:attrNameLst>
                                          <p:attrName>style.rotation</p:attrName>
                                        </p:attrNameLst>
                                      </p:cBhvr>
                                      <p:tavLst>
                                        <p:tav tm="0">
                                          <p:val>
                                            <p:fltVal val="-90"/>
                                          </p:val>
                                        </p:tav>
                                        <p:tav tm="100000">
                                          <p:val>
                                            <p:fltVal val="0"/>
                                          </p:val>
                                        </p:tav>
                                      </p:tavLst>
                                    </p:anim>
                                    <p:anim calcmode="lin" valueType="num">
                                      <p:cBhvr>
                                        <p:cTn id="14" dur="800" decel="100000" fill="hold"/>
                                        <p:tgtEl>
                                          <p:spTgt spid="9227"/>
                                        </p:tgtEl>
                                        <p:attrNameLst>
                                          <p:attrName>ppt_x</p:attrName>
                                        </p:attrNameLst>
                                      </p:cBhvr>
                                      <p:tavLst>
                                        <p:tav tm="0">
                                          <p:val>
                                            <p:strVal val="#ppt_x+0.4"/>
                                          </p:val>
                                        </p:tav>
                                        <p:tav tm="100000">
                                          <p:val>
                                            <p:strVal val="#ppt_x-0.05"/>
                                          </p:val>
                                        </p:tav>
                                      </p:tavLst>
                                    </p:anim>
                                    <p:anim calcmode="lin" valueType="num">
                                      <p:cBhvr>
                                        <p:cTn id="15" dur="800" decel="100000" fill="hold"/>
                                        <p:tgtEl>
                                          <p:spTgt spid="9227"/>
                                        </p:tgtEl>
                                        <p:attrNameLst>
                                          <p:attrName>ppt_y</p:attrName>
                                        </p:attrNameLst>
                                      </p:cBhvr>
                                      <p:tavLst>
                                        <p:tav tm="0">
                                          <p:val>
                                            <p:strVal val="#ppt_y-0.4"/>
                                          </p:val>
                                        </p:tav>
                                        <p:tav tm="100000">
                                          <p:val>
                                            <p:strVal val="#ppt_y+0.1"/>
                                          </p:val>
                                        </p:tav>
                                      </p:tavLst>
                                    </p:anim>
                                    <p:anim calcmode="lin" valueType="num">
                                      <p:cBhvr>
                                        <p:cTn id="16" dur="200" accel="100000" fill="hold">
                                          <p:stCondLst>
                                            <p:cond delay="800"/>
                                          </p:stCondLst>
                                        </p:cTn>
                                        <p:tgtEl>
                                          <p:spTgt spid="9227"/>
                                        </p:tgtEl>
                                        <p:attrNameLst>
                                          <p:attrName>ppt_x</p:attrName>
                                        </p:attrNameLst>
                                      </p:cBhvr>
                                      <p:tavLst>
                                        <p:tav tm="0">
                                          <p:val>
                                            <p:strVal val="#ppt_x-0.05"/>
                                          </p:val>
                                        </p:tav>
                                        <p:tav tm="100000">
                                          <p:val>
                                            <p:strVal val="#ppt_x"/>
                                          </p:val>
                                        </p:tav>
                                      </p:tavLst>
                                    </p:anim>
                                    <p:anim calcmode="lin" valueType="num">
                                      <p:cBhvr>
                                        <p:cTn id="17" dur="200" accel="100000" fill="hold">
                                          <p:stCondLst>
                                            <p:cond delay="800"/>
                                          </p:stCondLst>
                                        </p:cTn>
                                        <p:tgtEl>
                                          <p:spTgt spid="9227"/>
                                        </p:tgtEl>
                                        <p:attrNameLst>
                                          <p:attrName>ppt_y</p:attrName>
                                        </p:attrNameLst>
                                      </p:cBhvr>
                                      <p:tavLst>
                                        <p:tav tm="0">
                                          <p:val>
                                            <p:strVal val="#ppt_y+0.1"/>
                                          </p:val>
                                        </p:tav>
                                        <p:tav tm="100000">
                                          <p:val>
                                            <p:strVal val="#ppt_y"/>
                                          </p:val>
                                        </p:tav>
                                      </p:tavLst>
                                    </p:anim>
                                  </p:childTnLst>
                                </p:cTn>
                              </p:par>
                            </p:childTnLst>
                          </p:cTn>
                        </p:par>
                        <p:par>
                          <p:cTn id="18" fill="hold">
                            <p:stCondLst>
                              <p:cond delay="1500"/>
                            </p:stCondLst>
                            <p:childTnLst>
                              <p:par>
                                <p:cTn id="19" presetID="3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800" decel="100000"/>
                                        <p:tgtEl>
                                          <p:spTgt spid="26"/>
                                        </p:tgtEl>
                                      </p:cBhvr>
                                    </p:animEffect>
                                    <p:anim calcmode="lin" valueType="num">
                                      <p:cBhvr>
                                        <p:cTn id="22" dur="800" decel="100000" fill="hold"/>
                                        <p:tgtEl>
                                          <p:spTgt spid="26"/>
                                        </p:tgtEl>
                                        <p:attrNameLst>
                                          <p:attrName>style.rotation</p:attrName>
                                        </p:attrNameLst>
                                      </p:cBhvr>
                                      <p:tavLst>
                                        <p:tav tm="0">
                                          <p:val>
                                            <p:fltVal val="-90"/>
                                          </p:val>
                                        </p:tav>
                                        <p:tav tm="100000">
                                          <p:val>
                                            <p:fltVal val="0"/>
                                          </p:val>
                                        </p:tav>
                                      </p:tavLst>
                                    </p:anim>
                                    <p:anim calcmode="lin" valueType="num">
                                      <p:cBhvr>
                                        <p:cTn id="23" dur="800" decel="100000" fill="hold"/>
                                        <p:tgtEl>
                                          <p:spTgt spid="26"/>
                                        </p:tgtEl>
                                        <p:attrNameLst>
                                          <p:attrName>ppt_x</p:attrName>
                                        </p:attrNameLst>
                                      </p:cBhvr>
                                      <p:tavLst>
                                        <p:tav tm="0">
                                          <p:val>
                                            <p:strVal val="#ppt_x+0.4"/>
                                          </p:val>
                                        </p:tav>
                                        <p:tav tm="100000">
                                          <p:val>
                                            <p:strVal val="#ppt_x-0.05"/>
                                          </p:val>
                                        </p:tav>
                                      </p:tavLst>
                                    </p:anim>
                                    <p:anim calcmode="lin" valueType="num">
                                      <p:cBhvr>
                                        <p:cTn id="24" dur="800" decel="100000" fill="hold"/>
                                        <p:tgtEl>
                                          <p:spTgt spid="26"/>
                                        </p:tgtEl>
                                        <p:attrNameLst>
                                          <p:attrName>ppt_y</p:attrName>
                                        </p:attrNameLst>
                                      </p:cBhvr>
                                      <p:tavLst>
                                        <p:tav tm="0">
                                          <p:val>
                                            <p:strVal val="#ppt_y-0.4"/>
                                          </p:val>
                                        </p:tav>
                                        <p:tav tm="100000">
                                          <p:val>
                                            <p:strVal val="#ppt_y+0.1"/>
                                          </p:val>
                                        </p:tav>
                                      </p:tavLst>
                                    </p:anim>
                                    <p:anim calcmode="lin" valueType="num">
                                      <p:cBhvr>
                                        <p:cTn id="25" dur="200" accel="100000" fill="hold">
                                          <p:stCondLst>
                                            <p:cond delay="800"/>
                                          </p:stCondLst>
                                        </p:cTn>
                                        <p:tgtEl>
                                          <p:spTgt spid="26"/>
                                        </p:tgtEl>
                                        <p:attrNameLst>
                                          <p:attrName>ppt_x</p:attrName>
                                        </p:attrNameLst>
                                      </p:cBhvr>
                                      <p:tavLst>
                                        <p:tav tm="0">
                                          <p:val>
                                            <p:strVal val="#ppt_x-0.05"/>
                                          </p:val>
                                        </p:tav>
                                        <p:tav tm="100000">
                                          <p:val>
                                            <p:strVal val="#ppt_x"/>
                                          </p:val>
                                        </p:tav>
                                      </p:tavLst>
                                    </p:anim>
                                    <p:anim calcmode="lin" valueType="num">
                                      <p:cBhvr>
                                        <p:cTn id="26" dur="200" accel="100000" fill="hold">
                                          <p:stCondLst>
                                            <p:cond delay="800"/>
                                          </p:stCondLst>
                                        </p:cTn>
                                        <p:tgtEl>
                                          <p:spTgt spid="26"/>
                                        </p:tgtEl>
                                        <p:attrNameLst>
                                          <p:attrName>ppt_y</p:attrName>
                                        </p:attrNameLst>
                                      </p:cBhvr>
                                      <p:tavLst>
                                        <p:tav tm="0">
                                          <p:val>
                                            <p:strVal val="#ppt_y+0.1"/>
                                          </p:val>
                                        </p:tav>
                                        <p:tav tm="100000">
                                          <p:val>
                                            <p:strVal val="#ppt_y"/>
                                          </p:val>
                                        </p:tav>
                                      </p:tavLst>
                                    </p:anim>
                                  </p:childTnLst>
                                </p:cTn>
                              </p:par>
                            </p:childTnLst>
                          </p:cTn>
                        </p:par>
                        <p:par>
                          <p:cTn id="27" fill="hold">
                            <p:stCondLst>
                              <p:cond delay="2500"/>
                            </p:stCondLst>
                            <p:childTnLst>
                              <p:par>
                                <p:cTn id="28" presetID="30" presetClass="entr" presetSubtype="0" fill="hold" nodeType="afterEffect">
                                  <p:stCondLst>
                                    <p:cond delay="0"/>
                                  </p:stCondLst>
                                  <p:childTnLst>
                                    <p:set>
                                      <p:cBhvr>
                                        <p:cTn id="29" dur="1" fill="hold">
                                          <p:stCondLst>
                                            <p:cond delay="0"/>
                                          </p:stCondLst>
                                        </p:cTn>
                                        <p:tgtEl>
                                          <p:spTgt spid="9228"/>
                                        </p:tgtEl>
                                        <p:attrNameLst>
                                          <p:attrName>style.visibility</p:attrName>
                                        </p:attrNameLst>
                                      </p:cBhvr>
                                      <p:to>
                                        <p:strVal val="visible"/>
                                      </p:to>
                                    </p:set>
                                    <p:animEffect transition="in" filter="fade">
                                      <p:cBhvr>
                                        <p:cTn id="30" dur="800" decel="100000"/>
                                        <p:tgtEl>
                                          <p:spTgt spid="9228"/>
                                        </p:tgtEl>
                                      </p:cBhvr>
                                    </p:animEffect>
                                    <p:anim calcmode="lin" valueType="num">
                                      <p:cBhvr>
                                        <p:cTn id="31" dur="800" decel="100000" fill="hold"/>
                                        <p:tgtEl>
                                          <p:spTgt spid="9228"/>
                                        </p:tgtEl>
                                        <p:attrNameLst>
                                          <p:attrName>style.rotation</p:attrName>
                                        </p:attrNameLst>
                                      </p:cBhvr>
                                      <p:tavLst>
                                        <p:tav tm="0">
                                          <p:val>
                                            <p:fltVal val="-90"/>
                                          </p:val>
                                        </p:tav>
                                        <p:tav tm="100000">
                                          <p:val>
                                            <p:fltVal val="0"/>
                                          </p:val>
                                        </p:tav>
                                      </p:tavLst>
                                    </p:anim>
                                    <p:anim calcmode="lin" valueType="num">
                                      <p:cBhvr>
                                        <p:cTn id="32" dur="800" decel="100000" fill="hold"/>
                                        <p:tgtEl>
                                          <p:spTgt spid="9228"/>
                                        </p:tgtEl>
                                        <p:attrNameLst>
                                          <p:attrName>ppt_x</p:attrName>
                                        </p:attrNameLst>
                                      </p:cBhvr>
                                      <p:tavLst>
                                        <p:tav tm="0">
                                          <p:val>
                                            <p:strVal val="#ppt_x+0.4"/>
                                          </p:val>
                                        </p:tav>
                                        <p:tav tm="100000">
                                          <p:val>
                                            <p:strVal val="#ppt_x-0.05"/>
                                          </p:val>
                                        </p:tav>
                                      </p:tavLst>
                                    </p:anim>
                                    <p:anim calcmode="lin" valueType="num">
                                      <p:cBhvr>
                                        <p:cTn id="33" dur="800" decel="100000" fill="hold"/>
                                        <p:tgtEl>
                                          <p:spTgt spid="9228"/>
                                        </p:tgtEl>
                                        <p:attrNameLst>
                                          <p:attrName>ppt_y</p:attrName>
                                        </p:attrNameLst>
                                      </p:cBhvr>
                                      <p:tavLst>
                                        <p:tav tm="0">
                                          <p:val>
                                            <p:strVal val="#ppt_y-0.4"/>
                                          </p:val>
                                        </p:tav>
                                        <p:tav tm="100000">
                                          <p:val>
                                            <p:strVal val="#ppt_y+0.1"/>
                                          </p:val>
                                        </p:tav>
                                      </p:tavLst>
                                    </p:anim>
                                    <p:anim calcmode="lin" valueType="num">
                                      <p:cBhvr>
                                        <p:cTn id="34" dur="200" accel="100000" fill="hold">
                                          <p:stCondLst>
                                            <p:cond delay="800"/>
                                          </p:stCondLst>
                                        </p:cTn>
                                        <p:tgtEl>
                                          <p:spTgt spid="9228"/>
                                        </p:tgtEl>
                                        <p:attrNameLst>
                                          <p:attrName>ppt_x</p:attrName>
                                        </p:attrNameLst>
                                      </p:cBhvr>
                                      <p:tavLst>
                                        <p:tav tm="0">
                                          <p:val>
                                            <p:strVal val="#ppt_x-0.05"/>
                                          </p:val>
                                        </p:tav>
                                        <p:tav tm="100000">
                                          <p:val>
                                            <p:strVal val="#ppt_x"/>
                                          </p:val>
                                        </p:tav>
                                      </p:tavLst>
                                    </p:anim>
                                    <p:anim calcmode="lin" valueType="num">
                                      <p:cBhvr>
                                        <p:cTn id="35" dur="200" accel="100000" fill="hold">
                                          <p:stCondLst>
                                            <p:cond delay="800"/>
                                          </p:stCondLst>
                                        </p:cTn>
                                        <p:tgtEl>
                                          <p:spTgt spid="9228"/>
                                        </p:tgtEl>
                                        <p:attrNameLst>
                                          <p:attrName>ppt_y</p:attrName>
                                        </p:attrNameLst>
                                      </p:cBhvr>
                                      <p:tavLst>
                                        <p:tav tm="0">
                                          <p:val>
                                            <p:strVal val="#ppt_y+0.1"/>
                                          </p:val>
                                        </p:tav>
                                        <p:tav tm="100000">
                                          <p:val>
                                            <p:strVal val="#ppt_y"/>
                                          </p:val>
                                        </p:tav>
                                      </p:tavLst>
                                    </p:anim>
                                  </p:childTnLst>
                                </p:cTn>
                              </p:par>
                            </p:childTnLst>
                          </p:cTn>
                        </p:par>
                        <p:par>
                          <p:cTn id="36" fill="hold">
                            <p:stCondLst>
                              <p:cond delay="3500"/>
                            </p:stCondLst>
                            <p:childTnLst>
                              <p:par>
                                <p:cTn id="37" presetID="17" presetClass="entr" presetSubtype="10" fill="hold" grpId="0" nodeType="afterEffect">
                                  <p:stCondLst>
                                    <p:cond delay="0"/>
                                  </p:stCondLst>
                                  <p:childTnLst>
                                    <p:set>
                                      <p:cBhvr>
                                        <p:cTn id="38" dur="1" fill="hold">
                                          <p:stCondLst>
                                            <p:cond delay="0"/>
                                          </p:stCondLst>
                                        </p:cTn>
                                        <p:tgtEl>
                                          <p:spTgt spid="9221"/>
                                        </p:tgtEl>
                                        <p:attrNameLst>
                                          <p:attrName>style.visibility</p:attrName>
                                        </p:attrNameLst>
                                      </p:cBhvr>
                                      <p:to>
                                        <p:strVal val="visible"/>
                                      </p:to>
                                    </p:set>
                                    <p:anim calcmode="lin" valueType="num">
                                      <p:cBhvr>
                                        <p:cTn id="39" dur="500" fill="hold"/>
                                        <p:tgtEl>
                                          <p:spTgt spid="9221"/>
                                        </p:tgtEl>
                                        <p:attrNameLst>
                                          <p:attrName>ppt_w</p:attrName>
                                        </p:attrNameLst>
                                      </p:cBhvr>
                                      <p:tavLst>
                                        <p:tav tm="0">
                                          <p:val>
                                            <p:fltVal val="0"/>
                                          </p:val>
                                        </p:tav>
                                        <p:tav tm="100000">
                                          <p:val>
                                            <p:strVal val="#ppt_w"/>
                                          </p:val>
                                        </p:tav>
                                      </p:tavLst>
                                    </p:anim>
                                    <p:anim calcmode="lin" valueType="num">
                                      <p:cBhvr>
                                        <p:cTn id="40" dur="500" fill="hold"/>
                                        <p:tgtEl>
                                          <p:spTgt spid="9221"/>
                                        </p:tgtEl>
                                        <p:attrNameLst>
                                          <p:attrName>ppt_h</p:attrName>
                                        </p:attrNameLst>
                                      </p:cBhvr>
                                      <p:tavLst>
                                        <p:tav tm="0">
                                          <p:val>
                                            <p:strVal val="#ppt_h"/>
                                          </p:val>
                                        </p:tav>
                                        <p:tav tm="100000">
                                          <p:val>
                                            <p:strVal val="#ppt_h"/>
                                          </p:val>
                                        </p:tav>
                                      </p:tavLst>
                                    </p:anim>
                                  </p:childTnLst>
                                </p:cTn>
                              </p:par>
                            </p:childTnLst>
                          </p:cTn>
                        </p:par>
                        <p:par>
                          <p:cTn id="41" fill="hold">
                            <p:stCondLst>
                              <p:cond delay="4000"/>
                            </p:stCondLst>
                            <p:childTnLst>
                              <p:par>
                                <p:cTn id="42" presetID="20" presetClass="entr" presetSubtype="0" fill="hold" nodeType="afterEffect">
                                  <p:stCondLst>
                                    <p:cond delay="0"/>
                                  </p:stCondLst>
                                  <p:childTnLst>
                                    <p:set>
                                      <p:cBhvr>
                                        <p:cTn id="43" dur="1" fill="hold">
                                          <p:stCondLst>
                                            <p:cond delay="0"/>
                                          </p:stCondLst>
                                        </p:cTn>
                                        <p:tgtEl>
                                          <p:spTgt spid="15373"/>
                                        </p:tgtEl>
                                        <p:attrNameLst>
                                          <p:attrName>style.visibility</p:attrName>
                                        </p:attrNameLst>
                                      </p:cBhvr>
                                      <p:to>
                                        <p:strVal val="visible"/>
                                      </p:to>
                                    </p:set>
                                    <p:animEffect transition="in" filter="wedge">
                                      <p:cBhvr>
                                        <p:cTn id="44" dur="1000"/>
                                        <p:tgtEl>
                                          <p:spTgt spid="1537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9229"/>
                                        </p:tgtEl>
                                        <p:attrNameLst>
                                          <p:attrName>style.visibility</p:attrName>
                                        </p:attrNameLst>
                                      </p:cBhvr>
                                      <p:to>
                                        <p:strVal val="visible"/>
                                      </p:to>
                                    </p:set>
                                    <p:animEffect transition="in" filter="fade">
                                      <p:cBhvr>
                                        <p:cTn id="47" dur="2000"/>
                                        <p:tgtEl>
                                          <p:spTgt spid="9229"/>
                                        </p:tgtEl>
                                      </p:cBhvr>
                                    </p:animEffect>
                                  </p:childTnLst>
                                </p:cTn>
                              </p:par>
                            </p:childTnLst>
                          </p:cTn>
                        </p:par>
                        <p:par>
                          <p:cTn id="48" fill="hold">
                            <p:stCondLst>
                              <p:cond delay="6000"/>
                            </p:stCondLst>
                            <p:childTnLst>
                              <p:par>
                                <p:cTn id="49" presetID="17" presetClass="entr" presetSubtype="10" fill="hold" grpId="0" nodeType="afterEffect">
                                  <p:stCondLst>
                                    <p:cond delay="0"/>
                                  </p:stCondLst>
                                  <p:childTnLst>
                                    <p:set>
                                      <p:cBhvr>
                                        <p:cTn id="50" dur="1" fill="hold">
                                          <p:stCondLst>
                                            <p:cond delay="0"/>
                                          </p:stCondLst>
                                        </p:cTn>
                                        <p:tgtEl>
                                          <p:spTgt spid="9222"/>
                                        </p:tgtEl>
                                        <p:attrNameLst>
                                          <p:attrName>style.visibility</p:attrName>
                                        </p:attrNameLst>
                                      </p:cBhvr>
                                      <p:to>
                                        <p:strVal val="visible"/>
                                      </p:to>
                                    </p:set>
                                    <p:anim calcmode="lin" valueType="num">
                                      <p:cBhvr>
                                        <p:cTn id="51" dur="500" fill="hold"/>
                                        <p:tgtEl>
                                          <p:spTgt spid="9222"/>
                                        </p:tgtEl>
                                        <p:attrNameLst>
                                          <p:attrName>ppt_w</p:attrName>
                                        </p:attrNameLst>
                                      </p:cBhvr>
                                      <p:tavLst>
                                        <p:tav tm="0">
                                          <p:val>
                                            <p:fltVal val="0"/>
                                          </p:val>
                                        </p:tav>
                                        <p:tav tm="100000">
                                          <p:val>
                                            <p:strVal val="#ppt_w"/>
                                          </p:val>
                                        </p:tav>
                                      </p:tavLst>
                                    </p:anim>
                                    <p:anim calcmode="lin" valueType="num">
                                      <p:cBhvr>
                                        <p:cTn id="52" dur="500" fill="hold"/>
                                        <p:tgtEl>
                                          <p:spTgt spid="9222"/>
                                        </p:tgtEl>
                                        <p:attrNameLst>
                                          <p:attrName>ppt_h</p:attrName>
                                        </p:attrNameLst>
                                      </p:cBhvr>
                                      <p:tavLst>
                                        <p:tav tm="0">
                                          <p:val>
                                            <p:strVal val="#ppt_h"/>
                                          </p:val>
                                        </p:tav>
                                        <p:tav tm="100000">
                                          <p:val>
                                            <p:strVal val="#ppt_h"/>
                                          </p:val>
                                        </p:tav>
                                      </p:tavLst>
                                    </p:anim>
                                  </p:childTnLst>
                                </p:cTn>
                              </p:par>
                            </p:childTnLst>
                          </p:cTn>
                        </p:par>
                        <p:par>
                          <p:cTn id="53" fill="hold">
                            <p:stCondLst>
                              <p:cond delay="6500"/>
                            </p:stCondLst>
                            <p:childTnLst>
                              <p:par>
                                <p:cTn id="54" presetID="10" presetClass="entr" presetSubtype="0" fill="hold" nodeType="afterEffect">
                                  <p:stCondLst>
                                    <p:cond delay="0"/>
                                  </p:stCondLst>
                                  <p:childTnLst>
                                    <p:set>
                                      <p:cBhvr>
                                        <p:cTn id="55" dur="1" fill="hold">
                                          <p:stCondLst>
                                            <p:cond delay="0"/>
                                          </p:stCondLst>
                                        </p:cTn>
                                        <p:tgtEl>
                                          <p:spTgt spid="15377"/>
                                        </p:tgtEl>
                                        <p:attrNameLst>
                                          <p:attrName>style.visibility</p:attrName>
                                        </p:attrNameLst>
                                      </p:cBhvr>
                                      <p:to>
                                        <p:strVal val="visible"/>
                                      </p:to>
                                    </p:set>
                                    <p:animEffect transition="in" filter="fade">
                                      <p:cBhvr>
                                        <p:cTn id="56" dur="2000"/>
                                        <p:tgtEl>
                                          <p:spTgt spid="153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P spid="9221" grpId="0"/>
      <p:bldP spid="9222" grpId="0"/>
      <p:bldP spid="26" grpId="0" animBg="1"/>
      <p:bldP spid="92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9193" y="97230"/>
            <a:ext cx="7239000" cy="782960"/>
          </a:xfrm>
        </p:spPr>
        <p:txBody>
          <a:bodyPr>
            <a:normAutofit fontScale="90000"/>
          </a:bodyPr>
          <a:lstStyle/>
          <a:p>
            <a:pPr algn="ctr" eaLnBrk="1" hangingPunct="1"/>
            <a:r>
              <a:rPr lang="ru-RU" dirty="0" smtClean="0">
                <a:solidFill>
                  <a:schemeClr val="tx2"/>
                </a:solidFill>
                <a:latin typeface="Times New Roman" pitchFamily="18" charset="0"/>
                <a:cs typeface="Times New Roman" pitchFamily="18" charset="0"/>
              </a:rPr>
              <a:t/>
            </a:r>
            <a:br>
              <a:rPr lang="ru-RU" dirty="0" smtClean="0">
                <a:solidFill>
                  <a:schemeClr val="tx2"/>
                </a:solidFill>
                <a:latin typeface="Times New Roman" pitchFamily="18" charset="0"/>
                <a:cs typeface="Times New Roman" pitchFamily="18" charset="0"/>
              </a:rPr>
            </a:br>
            <a:r>
              <a:rPr lang="ru-RU" dirty="0">
                <a:solidFill>
                  <a:schemeClr val="tx2"/>
                </a:solidFill>
                <a:latin typeface="Times New Roman" pitchFamily="18" charset="0"/>
                <a:cs typeface="Times New Roman" pitchFamily="18" charset="0"/>
              </a:rPr>
              <a:t/>
            </a:r>
            <a:br>
              <a:rPr lang="ru-RU" dirty="0">
                <a:solidFill>
                  <a:schemeClr val="tx2"/>
                </a:solidFill>
                <a:latin typeface="Times New Roman" pitchFamily="18" charset="0"/>
                <a:cs typeface="Times New Roman" pitchFamily="18" charset="0"/>
              </a:rPr>
            </a:br>
            <a:r>
              <a:rPr lang="ru-RU" dirty="0" smtClean="0">
                <a:solidFill>
                  <a:schemeClr val="tx2"/>
                </a:solidFill>
                <a:latin typeface="Times New Roman" pitchFamily="18" charset="0"/>
                <a:cs typeface="Times New Roman" pitchFamily="18" charset="0"/>
              </a:rPr>
              <a:t/>
            </a:r>
            <a:br>
              <a:rPr lang="ru-RU" dirty="0" smtClean="0">
                <a:solidFill>
                  <a:schemeClr val="tx2"/>
                </a:solidFill>
                <a:latin typeface="Times New Roman" pitchFamily="18" charset="0"/>
                <a:cs typeface="Times New Roman" pitchFamily="18" charset="0"/>
              </a:rPr>
            </a:br>
            <a:r>
              <a:rPr lang="ru-RU" dirty="0">
                <a:solidFill>
                  <a:schemeClr val="tx2"/>
                </a:solidFill>
                <a:latin typeface="Times New Roman" pitchFamily="18" charset="0"/>
                <a:cs typeface="Times New Roman" pitchFamily="18" charset="0"/>
              </a:rPr>
              <a:t/>
            </a:r>
            <a:br>
              <a:rPr lang="ru-RU" dirty="0">
                <a:solidFill>
                  <a:schemeClr val="tx2"/>
                </a:solidFill>
                <a:latin typeface="Times New Roman" pitchFamily="18" charset="0"/>
                <a:cs typeface="Times New Roman" pitchFamily="18" charset="0"/>
              </a:rPr>
            </a:br>
            <a:r>
              <a:rPr lang="ru-RU" dirty="0" smtClean="0">
                <a:solidFill>
                  <a:schemeClr val="tx2"/>
                </a:solidFill>
                <a:latin typeface="Times New Roman" pitchFamily="18" charset="0"/>
                <a:cs typeface="Times New Roman" pitchFamily="18" charset="0"/>
              </a:rPr>
              <a:t/>
            </a:r>
            <a:br>
              <a:rPr lang="ru-RU" dirty="0" smtClean="0">
                <a:solidFill>
                  <a:schemeClr val="tx2"/>
                </a:solidFill>
                <a:latin typeface="Times New Roman" pitchFamily="18" charset="0"/>
                <a:cs typeface="Times New Roman" pitchFamily="18" charset="0"/>
              </a:rPr>
            </a:br>
            <a:r>
              <a:rPr lang="ru-RU" dirty="0" smtClean="0">
                <a:solidFill>
                  <a:schemeClr val="tx2"/>
                </a:solidFill>
                <a:latin typeface="Times New Roman" pitchFamily="18" charset="0"/>
                <a:cs typeface="Times New Roman" pitchFamily="18" charset="0"/>
              </a:rPr>
              <a:t>АРИФМЕТИЧЕСКИЕ  софизмы </a:t>
            </a:r>
          </a:p>
        </p:txBody>
      </p:sp>
      <p:sp>
        <p:nvSpPr>
          <p:cNvPr id="13315" name="Rectangle 3"/>
          <p:cNvSpPr>
            <a:spLocks noGrp="1" noChangeArrowheads="1"/>
          </p:cNvSpPr>
          <p:nvPr>
            <p:ph idx="1"/>
          </p:nvPr>
        </p:nvSpPr>
        <p:spPr/>
        <p:txBody>
          <a:bodyPr/>
          <a:lstStyle/>
          <a:p>
            <a:pPr eaLnBrk="1" hangingPunct="1">
              <a:buFontTx/>
              <a:buNone/>
            </a:pPr>
            <a:r>
              <a:rPr lang="ru-RU" dirty="0" smtClean="0"/>
              <a:t>   </a:t>
            </a:r>
          </a:p>
        </p:txBody>
      </p:sp>
      <p:sp>
        <p:nvSpPr>
          <p:cNvPr id="13316" name="Rectangle 4"/>
          <p:cNvSpPr>
            <a:spLocks noChangeArrowheads="1"/>
          </p:cNvSpPr>
          <p:nvPr/>
        </p:nvSpPr>
        <p:spPr bwMode="auto">
          <a:xfrm>
            <a:off x="82337" y="908720"/>
            <a:ext cx="6696744" cy="3293209"/>
          </a:xfrm>
          <a:prstGeom prst="rect">
            <a:avLst/>
          </a:prstGeom>
          <a:noFill/>
          <a:ln w="9525">
            <a:noFill/>
            <a:miter lim="800000"/>
            <a:headEnd/>
            <a:tailEnd/>
          </a:ln>
        </p:spPr>
        <p:txBody>
          <a:bodyPr wrap="square" anchor="ctr">
            <a:spAutoFit/>
          </a:bodyPr>
          <a:lstStyle/>
          <a:p>
            <a:pPr indent="457200" algn="just"/>
            <a:endParaRPr lang="ru-RU" sz="2000" dirty="0">
              <a:latin typeface="Times New Roman" pitchFamily="18" charset="0"/>
            </a:endParaRPr>
          </a:p>
          <a:p>
            <a:pPr indent="457200" algn="just"/>
            <a:r>
              <a:rPr lang="ru-RU" sz="2000" dirty="0">
                <a:latin typeface="Times New Roman" pitchFamily="18" charset="0"/>
              </a:rPr>
              <a:t> </a:t>
            </a:r>
            <a:r>
              <a:rPr lang="ru-RU" sz="2400" b="1" dirty="0">
                <a:solidFill>
                  <a:schemeClr val="accent2">
                    <a:lumMod val="75000"/>
                  </a:schemeClr>
                </a:solidFill>
                <a:latin typeface="Times New Roman" pitchFamily="18" charset="0"/>
              </a:rPr>
              <a:t>Арифметика</a:t>
            </a:r>
            <a:r>
              <a:rPr lang="ru-RU" sz="2000" b="1" dirty="0">
                <a:solidFill>
                  <a:schemeClr val="tx2">
                    <a:lumMod val="75000"/>
                  </a:schemeClr>
                </a:solidFill>
                <a:latin typeface="Times New Roman" pitchFamily="18" charset="0"/>
              </a:rPr>
              <a:t> - (греч. </a:t>
            </a:r>
            <a:r>
              <a:rPr lang="ru-RU" sz="2000" b="1" dirty="0" err="1">
                <a:solidFill>
                  <a:schemeClr val="tx2">
                    <a:lumMod val="75000"/>
                  </a:schemeClr>
                </a:solidFill>
                <a:latin typeface="Times New Roman" pitchFamily="18" charset="0"/>
              </a:rPr>
              <a:t>arithmetika</a:t>
            </a:r>
            <a:r>
              <a:rPr lang="ru-RU" sz="2000" b="1" dirty="0">
                <a:solidFill>
                  <a:schemeClr val="tx2">
                    <a:lumMod val="75000"/>
                  </a:schemeClr>
                </a:solidFill>
                <a:latin typeface="Times New Roman" pitchFamily="18" charset="0"/>
              </a:rPr>
              <a:t>, от </a:t>
            </a:r>
            <a:r>
              <a:rPr lang="ru-RU" sz="2000" b="1" dirty="0" err="1">
                <a:solidFill>
                  <a:schemeClr val="tx2">
                    <a:lumMod val="75000"/>
                  </a:schemeClr>
                </a:solidFill>
                <a:latin typeface="Times New Roman" pitchFamily="18" charset="0"/>
              </a:rPr>
              <a:t>arithmys</a:t>
            </a:r>
            <a:r>
              <a:rPr lang="ru-RU" sz="2000" b="1" dirty="0">
                <a:solidFill>
                  <a:schemeClr val="tx2">
                    <a:lumMod val="75000"/>
                  </a:schemeClr>
                </a:solidFill>
                <a:latin typeface="Times New Roman" pitchFamily="18" charset="0"/>
              </a:rPr>
              <a:t> — число), наука о числах, в первую очередь о натуральных (целых положительных) числах и (</a:t>
            </a:r>
            <a:r>
              <a:rPr lang="ru-RU" sz="2000" b="1" dirty="0" smtClean="0">
                <a:solidFill>
                  <a:schemeClr val="tx2">
                    <a:lumMod val="75000"/>
                  </a:schemeClr>
                </a:solidFill>
                <a:latin typeface="Times New Roman" pitchFamily="18" charset="0"/>
              </a:rPr>
              <a:t>рациональных</a:t>
            </a:r>
            <a:r>
              <a:rPr lang="ru-RU" sz="2000" b="1" dirty="0">
                <a:solidFill>
                  <a:schemeClr val="tx2">
                    <a:lumMod val="75000"/>
                  </a:schemeClr>
                </a:solidFill>
                <a:latin typeface="Times New Roman" pitchFamily="18" charset="0"/>
              </a:rPr>
              <a:t>) дробях, и действиях над ними. Так что же такое арифметические софизмы? </a:t>
            </a:r>
            <a:endParaRPr lang="ru-RU" sz="2000" b="1" dirty="0" smtClean="0">
              <a:solidFill>
                <a:schemeClr val="tx2">
                  <a:lumMod val="75000"/>
                </a:schemeClr>
              </a:solidFill>
              <a:latin typeface="Times New Roman" pitchFamily="18" charset="0"/>
            </a:endParaRPr>
          </a:p>
          <a:p>
            <a:pPr indent="457200" algn="just"/>
            <a:endParaRPr lang="ru-RU" sz="2000" b="1" dirty="0" smtClean="0">
              <a:solidFill>
                <a:schemeClr val="tx2">
                  <a:lumMod val="75000"/>
                </a:schemeClr>
              </a:solidFill>
              <a:latin typeface="Times New Roman" pitchFamily="18" charset="0"/>
            </a:endParaRPr>
          </a:p>
          <a:p>
            <a:pPr indent="457200" algn="just"/>
            <a:r>
              <a:rPr lang="ru-RU" sz="2400" b="1" dirty="0" smtClean="0">
                <a:solidFill>
                  <a:schemeClr val="accent2">
                    <a:lumMod val="75000"/>
                  </a:schemeClr>
                </a:solidFill>
                <a:latin typeface="Times New Roman" pitchFamily="18" charset="0"/>
              </a:rPr>
              <a:t>Арифметические </a:t>
            </a:r>
            <a:r>
              <a:rPr lang="ru-RU" sz="2400" b="1" dirty="0">
                <a:solidFill>
                  <a:schemeClr val="accent2">
                    <a:lumMod val="75000"/>
                  </a:schemeClr>
                </a:solidFill>
                <a:latin typeface="Times New Roman" pitchFamily="18" charset="0"/>
              </a:rPr>
              <a:t>софизмы </a:t>
            </a:r>
            <a:r>
              <a:rPr lang="ru-RU" sz="2000" b="1" dirty="0">
                <a:solidFill>
                  <a:schemeClr val="tx2">
                    <a:lumMod val="75000"/>
                  </a:schemeClr>
                </a:solidFill>
                <a:latin typeface="Times New Roman" pitchFamily="18" charset="0"/>
              </a:rPr>
              <a:t>– это числовые выражения, имеющие неточность или ошибку, не заметную с первого взгляда.</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4470581"/>
            <a:ext cx="3406051" cy="2387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4586796"/>
            <a:ext cx="2741325" cy="215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596013">
            <a:off x="7308304" y="448664"/>
            <a:ext cx="1587564" cy="1584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339752" y="1916832"/>
            <a:ext cx="5510808" cy="3438456"/>
          </a:xfrm>
        </p:spPr>
        <p:txBody>
          <a:bodyPr>
            <a:normAutofit/>
          </a:bodyPr>
          <a:lstStyle/>
          <a:p>
            <a:pPr>
              <a:buNone/>
            </a:pPr>
            <a:r>
              <a:rPr lang="ru-RU" dirty="0"/>
              <a:t>	</a:t>
            </a:r>
          </a:p>
          <a:p>
            <a:pPr>
              <a:buNone/>
            </a:pPr>
            <a:r>
              <a:rPr lang="ru-RU" b="1" dirty="0" smtClean="0">
                <a:solidFill>
                  <a:schemeClr val="accent1">
                    <a:lumMod val="75000"/>
                  </a:schemeClr>
                </a:solidFill>
                <a:latin typeface="Times New Roman" pitchFamily="18" charset="0"/>
              </a:rPr>
              <a:t>   5 </a:t>
            </a:r>
            <a:r>
              <a:rPr lang="ru-RU" b="1" dirty="0">
                <a:solidFill>
                  <a:schemeClr val="accent1">
                    <a:lumMod val="75000"/>
                  </a:schemeClr>
                </a:solidFill>
                <a:latin typeface="Times New Roman" pitchFamily="18" charset="0"/>
              </a:rPr>
              <a:t>есть 2 + 3 («два и три</a:t>
            </a:r>
            <a:r>
              <a:rPr lang="ru-RU" b="1" dirty="0" smtClean="0">
                <a:solidFill>
                  <a:schemeClr val="accent1">
                    <a:lumMod val="75000"/>
                  </a:schemeClr>
                </a:solidFill>
                <a:latin typeface="Times New Roman" pitchFamily="18" charset="0"/>
              </a:rPr>
              <a:t>»)</a:t>
            </a:r>
          </a:p>
          <a:p>
            <a:pPr>
              <a:buNone/>
            </a:pPr>
            <a:r>
              <a:rPr lang="ru-RU" b="1" dirty="0">
                <a:solidFill>
                  <a:schemeClr val="accent1">
                    <a:lumMod val="75000"/>
                  </a:schemeClr>
                </a:solidFill>
                <a:latin typeface="Times New Roman" pitchFamily="18" charset="0"/>
              </a:rPr>
              <a:t> </a:t>
            </a:r>
            <a:r>
              <a:rPr lang="ru-RU" b="1" dirty="0" smtClean="0">
                <a:solidFill>
                  <a:schemeClr val="accent1">
                    <a:lumMod val="75000"/>
                  </a:schemeClr>
                </a:solidFill>
                <a:latin typeface="Times New Roman" pitchFamily="18" charset="0"/>
              </a:rPr>
              <a:t>  Два </a:t>
            </a:r>
            <a:r>
              <a:rPr lang="ru-RU" b="1" dirty="0">
                <a:solidFill>
                  <a:schemeClr val="accent1">
                    <a:lumMod val="75000"/>
                  </a:schemeClr>
                </a:solidFill>
                <a:latin typeface="Times New Roman" pitchFamily="18" charset="0"/>
              </a:rPr>
              <a:t>— число чётное, три — нечётное, выходит, </a:t>
            </a:r>
            <a:r>
              <a:rPr lang="ru-RU" b="1" dirty="0" smtClean="0">
                <a:solidFill>
                  <a:schemeClr val="accent1">
                    <a:lumMod val="75000"/>
                  </a:schemeClr>
                </a:solidFill>
                <a:latin typeface="Times New Roman" pitchFamily="18" charset="0"/>
              </a:rPr>
              <a:t>что пять </a:t>
            </a:r>
            <a:r>
              <a:rPr lang="ru-RU" b="1" dirty="0">
                <a:solidFill>
                  <a:schemeClr val="accent1">
                    <a:lumMod val="75000"/>
                  </a:schemeClr>
                </a:solidFill>
                <a:latin typeface="Times New Roman" pitchFamily="18" charset="0"/>
              </a:rPr>
              <a:t>— число и чётное и нечётное. Пять не делится на два, также, как и 2 + 3, значит, оба числа нечётные</a:t>
            </a:r>
            <a:r>
              <a:rPr lang="ru-RU" b="1" dirty="0" smtClean="0">
                <a:solidFill>
                  <a:schemeClr val="accent1">
                    <a:lumMod val="75000"/>
                  </a:schemeClr>
                </a:solidFill>
                <a:latin typeface="Times New Roman" pitchFamily="18" charset="0"/>
              </a:rPr>
              <a:t>.</a:t>
            </a:r>
            <a:endParaRPr lang="ru-RU" b="1" dirty="0">
              <a:solidFill>
                <a:schemeClr val="accent1">
                  <a:lumMod val="75000"/>
                </a:schemeClr>
              </a:solidFill>
              <a:latin typeface="Times New Roman" pitchFamily="18" charset="0"/>
            </a:endParaRPr>
          </a:p>
        </p:txBody>
      </p:sp>
      <p:sp>
        <p:nvSpPr>
          <p:cNvPr id="4" name="Заголовок 3"/>
          <p:cNvSpPr>
            <a:spLocks noGrp="1"/>
          </p:cNvSpPr>
          <p:nvPr>
            <p:ph type="title"/>
          </p:nvPr>
        </p:nvSpPr>
        <p:spPr/>
        <p:txBody>
          <a:bodyPr/>
          <a:lstStyle/>
          <a:p>
            <a:pPr marL="274320" lvl="0" indent="-274320" algn="ctr">
              <a:spcBef>
                <a:spcPts val="600"/>
              </a:spcBef>
            </a:pPr>
            <a:r>
              <a:rPr lang="ru-RU" sz="3200" cap="none" dirty="0">
                <a:ln>
                  <a:noFill/>
                </a:ln>
                <a:solidFill>
                  <a:schemeClr val="accent2">
                    <a:lumMod val="50000"/>
                  </a:schemeClr>
                </a:solidFill>
                <a:latin typeface="Times New Roman" pitchFamily="18" charset="0"/>
                <a:ea typeface="+mn-ea"/>
                <a:cs typeface="Times New Roman" pitchFamily="18" charset="0"/>
              </a:rPr>
              <a:t>Чётное и нечётное</a:t>
            </a:r>
            <a:r>
              <a:rPr lang="ru-RU" sz="2400" b="0" cap="none" dirty="0">
                <a:ln>
                  <a:noFill/>
                </a:ln>
                <a:solidFill>
                  <a:prstClr val="black"/>
                </a:solidFill>
                <a:ea typeface="+mn-ea"/>
                <a:cs typeface="+mn-cs"/>
              </a:rPr>
              <a:t/>
            </a:r>
            <a:br>
              <a:rPr lang="ru-RU" sz="2400" b="0" cap="none" dirty="0">
                <a:ln>
                  <a:noFill/>
                </a:ln>
                <a:solidFill>
                  <a:prstClr val="black"/>
                </a:solidFill>
                <a:ea typeface="+mn-ea"/>
                <a:cs typeface="+mn-cs"/>
              </a:rPr>
            </a:br>
            <a:endParaRPr lang="ru-RU" dirty="0">
              <a:latin typeface="Times New Roman" pitchFamily="18" charset="0"/>
            </a:endParaRPr>
          </a:p>
        </p:txBody>
      </p:sp>
      <p:pic>
        <p:nvPicPr>
          <p:cNvPr id="102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0152" y="188640"/>
            <a:ext cx="2850654" cy="2203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1988840"/>
            <a:ext cx="2140866" cy="20523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67544" y="188640"/>
            <a:ext cx="7239000" cy="710952"/>
          </a:xfrm>
        </p:spPr>
        <p:txBody>
          <a:bodyPr>
            <a:normAutofit fontScale="90000"/>
          </a:bodyPr>
          <a:lstStyle/>
          <a:p>
            <a:pPr algn="ctr" eaLnBrk="1" hangingPunct="1"/>
            <a:r>
              <a:rPr lang="ru-RU" dirty="0" smtClean="0">
                <a:solidFill>
                  <a:schemeClr val="accent2">
                    <a:lumMod val="75000"/>
                  </a:schemeClr>
                </a:solidFill>
                <a:latin typeface="Times New Roman" pitchFamily="18" charset="0"/>
              </a:rPr>
              <a:t>Геометрические </a:t>
            </a:r>
            <a:r>
              <a:rPr lang="ru-RU" b="1" dirty="0" smtClean="0">
                <a:solidFill>
                  <a:schemeClr val="accent2">
                    <a:lumMod val="75000"/>
                  </a:schemeClr>
                </a:solidFill>
                <a:latin typeface="Times New Roman" pitchFamily="18" charset="0"/>
              </a:rPr>
              <a:t> софизмы</a:t>
            </a:r>
            <a:r>
              <a:rPr lang="ru-RU" dirty="0" smtClean="0">
                <a:solidFill>
                  <a:schemeClr val="accent2">
                    <a:lumMod val="75000"/>
                  </a:schemeClr>
                </a:solidFill>
                <a:latin typeface="Times New Roman" pitchFamily="18" charset="0"/>
              </a:rPr>
              <a:t> </a:t>
            </a:r>
          </a:p>
        </p:txBody>
      </p:sp>
      <p:sp>
        <p:nvSpPr>
          <p:cNvPr id="13315" name="Rectangle 3"/>
          <p:cNvSpPr>
            <a:spLocks noGrp="1" noChangeArrowheads="1"/>
          </p:cNvSpPr>
          <p:nvPr>
            <p:ph idx="1"/>
          </p:nvPr>
        </p:nvSpPr>
        <p:spPr>
          <a:xfrm>
            <a:off x="179512" y="1052736"/>
            <a:ext cx="7239000" cy="3168352"/>
          </a:xfrm>
        </p:spPr>
        <p:txBody>
          <a:bodyPr/>
          <a:lstStyle/>
          <a:p>
            <a:pPr algn="ctr">
              <a:buNone/>
            </a:pPr>
            <a:endParaRPr lang="ru-RU" dirty="0" smtClean="0"/>
          </a:p>
          <a:p>
            <a:pPr algn="ctr">
              <a:buNone/>
            </a:pPr>
            <a:r>
              <a:rPr lang="ru-RU" dirty="0" smtClean="0">
                <a:latin typeface="Times New Roman" pitchFamily="18" charset="0"/>
              </a:rPr>
              <a:t> </a:t>
            </a:r>
            <a:r>
              <a:rPr lang="ru-RU" b="1" dirty="0" smtClean="0">
                <a:solidFill>
                  <a:schemeClr val="accent5">
                    <a:lumMod val="75000"/>
                  </a:schemeClr>
                </a:solidFill>
                <a:latin typeface="Times New Roman" pitchFamily="18" charset="0"/>
              </a:rPr>
              <a:t>Это умозаключения или рассуждения, обосновывающие какую-нибудь заведомую нелепость, абсурд или противоречивое утверждение, связанное с геометрическими фигурами и действиями над ними</a:t>
            </a:r>
          </a:p>
          <a:p>
            <a:pPr eaLnBrk="1" hangingPunct="1">
              <a:buFontTx/>
              <a:buNone/>
            </a:pPr>
            <a:endParaRPr lang="ru-RU" dirty="0" smtClean="0"/>
          </a:p>
        </p:txBody>
      </p:sp>
      <p:sp>
        <p:nvSpPr>
          <p:cNvPr id="13316" name="Rectangle 4"/>
          <p:cNvSpPr>
            <a:spLocks noChangeArrowheads="1"/>
          </p:cNvSpPr>
          <p:nvPr/>
        </p:nvSpPr>
        <p:spPr bwMode="auto">
          <a:xfrm>
            <a:off x="539552" y="3695670"/>
            <a:ext cx="5473700" cy="707886"/>
          </a:xfrm>
          <a:prstGeom prst="rect">
            <a:avLst/>
          </a:prstGeom>
          <a:noFill/>
          <a:ln w="9525">
            <a:noFill/>
            <a:miter lim="800000"/>
            <a:headEnd/>
            <a:tailEnd/>
          </a:ln>
        </p:spPr>
        <p:txBody>
          <a:bodyPr anchor="ctr">
            <a:spAutoFit/>
          </a:bodyPr>
          <a:lstStyle/>
          <a:p>
            <a:r>
              <a:rPr lang="ru-RU" sz="2000" dirty="0"/>
              <a:t/>
            </a:r>
            <a:br>
              <a:rPr lang="ru-RU" sz="2000" dirty="0"/>
            </a:br>
            <a:endParaRPr lang="ru-RU" sz="20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649566">
            <a:off x="720324" y="4225023"/>
            <a:ext cx="2363713" cy="214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58764" y="836712"/>
            <a:ext cx="1652587"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33276" y="3680782"/>
            <a:ext cx="2378075" cy="177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8520" y="188640"/>
            <a:ext cx="6768752" cy="6768752"/>
          </a:xfrm>
        </p:spPr>
        <p:txBody>
          <a:bodyPr>
            <a:noAutofit/>
          </a:bodyPr>
          <a:lstStyle/>
          <a:p>
            <a:pPr indent="457200" algn="ctr">
              <a:lnSpc>
                <a:spcPct val="120000"/>
              </a:lnSpc>
              <a:buNone/>
            </a:pPr>
            <a:r>
              <a:rPr lang="ru-RU" sz="1800" b="1" dirty="0">
                <a:solidFill>
                  <a:schemeClr val="accent2">
                    <a:lumMod val="50000"/>
                  </a:schemeClr>
                </a:solidFill>
                <a:latin typeface="Times New Roman" pitchFamily="18" charset="0"/>
              </a:rPr>
              <a:t>Рассмотрим, например, удивительное «доказательство» того, что площадь лицевой стороны многоугольника, вырезанного из бумаги, отличается от площади оборотной стороны того же многоугольника. Это «доказательство» придумано врачом-психиатром Л. </a:t>
            </a:r>
            <a:r>
              <a:rPr lang="ru-RU" sz="1800" b="1" dirty="0" err="1">
                <a:solidFill>
                  <a:schemeClr val="accent2">
                    <a:lumMod val="50000"/>
                  </a:schemeClr>
                </a:solidFill>
                <a:latin typeface="Times New Roman" pitchFamily="18" charset="0"/>
              </a:rPr>
              <a:t>Восбургом</a:t>
            </a:r>
            <a:r>
              <a:rPr lang="ru-RU" sz="1800" b="1" dirty="0">
                <a:solidFill>
                  <a:schemeClr val="accent2">
                    <a:lumMod val="50000"/>
                  </a:schemeClr>
                </a:solidFill>
                <a:latin typeface="Times New Roman" pitchFamily="18" charset="0"/>
              </a:rPr>
              <a:t> Лионсом, в нем используется один любопытный принцип, открытый П. Керри. </a:t>
            </a:r>
          </a:p>
          <a:p>
            <a:pPr indent="457200" algn="just">
              <a:lnSpc>
                <a:spcPct val="120000"/>
              </a:lnSpc>
              <a:buNone/>
            </a:pPr>
            <a:r>
              <a:rPr lang="ru-RU" sz="1800" b="1" dirty="0" smtClean="0">
                <a:solidFill>
                  <a:schemeClr val="bg2">
                    <a:lumMod val="50000"/>
                  </a:schemeClr>
                </a:solidFill>
                <a:latin typeface="Times New Roman" pitchFamily="18" charset="0"/>
              </a:rPr>
              <a:t>Прежде </a:t>
            </a:r>
            <a:r>
              <a:rPr lang="ru-RU" sz="1800" b="1" dirty="0">
                <a:solidFill>
                  <a:schemeClr val="bg2">
                    <a:lumMod val="50000"/>
                  </a:schemeClr>
                </a:solidFill>
                <a:latin typeface="Times New Roman" pitchFamily="18" charset="0"/>
              </a:rPr>
              <a:t>всего начертим на листке бумаги в </a:t>
            </a:r>
            <a:r>
              <a:rPr lang="ru-RU" sz="1800" b="1" dirty="0" smtClean="0">
                <a:solidFill>
                  <a:schemeClr val="bg2">
                    <a:lumMod val="50000"/>
                  </a:schemeClr>
                </a:solidFill>
                <a:latin typeface="Times New Roman" pitchFamily="18" charset="0"/>
              </a:rPr>
              <a:t>клетку(рис), </a:t>
            </a:r>
            <a:r>
              <a:rPr lang="ru-RU" sz="1800" b="1" dirty="0">
                <a:solidFill>
                  <a:schemeClr val="bg2">
                    <a:lumMod val="50000"/>
                  </a:schemeClr>
                </a:solidFill>
                <a:latin typeface="Times New Roman" pitchFamily="18" charset="0"/>
              </a:rPr>
              <a:t>и разрежем его вдоль прямых, показанных на верхнем рисунке. Перевернув части треугольника на другую сторону и составив из них треугольник, изображенный на рис. </a:t>
            </a:r>
            <a:r>
              <a:rPr lang="ru-RU" sz="1800" b="1" dirty="0" smtClean="0">
                <a:solidFill>
                  <a:schemeClr val="bg2">
                    <a:lumMod val="50000"/>
                  </a:schemeClr>
                </a:solidFill>
                <a:latin typeface="Times New Roman" pitchFamily="18" charset="0"/>
              </a:rPr>
              <a:t>в </a:t>
            </a:r>
            <a:r>
              <a:rPr lang="ru-RU" sz="1800" b="1" dirty="0">
                <a:solidFill>
                  <a:schemeClr val="bg2">
                    <a:lumMod val="50000"/>
                  </a:schemeClr>
                </a:solidFill>
                <a:latin typeface="Times New Roman" pitchFamily="18" charset="0"/>
              </a:rPr>
              <a:t>середине, мы обнаружим, что в центре нового треугольника появилась дырка площадью в 2 клетки. Иначе говоря, суммарная площадь частей исходного треугольника при переворачивании уменьшилась до 58 клеток! Перевернув еще раз (лицевой стороной вверх) лишь три части исходного треугольника, мы сможем составить из всех шести частей фигуру, изображенную на рис. </a:t>
            </a:r>
            <a:r>
              <a:rPr lang="ru-RU" sz="1800" b="1" dirty="0" smtClean="0">
                <a:solidFill>
                  <a:schemeClr val="bg2">
                    <a:lumMod val="50000"/>
                  </a:schemeClr>
                </a:solidFill>
                <a:latin typeface="Times New Roman" pitchFamily="18" charset="0"/>
              </a:rPr>
              <a:t>внизу</a:t>
            </a:r>
            <a:r>
              <a:rPr lang="ru-RU" sz="1800" b="1" dirty="0">
                <a:solidFill>
                  <a:schemeClr val="bg2">
                    <a:lumMod val="50000"/>
                  </a:schemeClr>
                </a:solidFill>
                <a:latin typeface="Times New Roman" pitchFamily="18" charset="0"/>
              </a:rPr>
              <a:t>. Ее площадь равна 59 клеткам. Что-то здесь не так, это ясно, но что именно?</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6256" y="260648"/>
            <a:ext cx="2078166" cy="6336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094493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1882</TotalTime>
  <Words>777</Words>
  <Application>Microsoft Office PowerPoint</Application>
  <PresentationFormat>Экран (4:3)</PresentationFormat>
  <Paragraphs>65</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Изящная</vt:lpstr>
      <vt:lpstr>Муниципальное   бюджетное общеобразовательное учреждение   « Средняя общеобразовательная школа №18»    Конкурс: «Познание и творчество»   Математические софизмы</vt:lpstr>
      <vt:lpstr>Презентация PowerPoint</vt:lpstr>
      <vt:lpstr>Презентация PowerPoint</vt:lpstr>
      <vt:lpstr>Презентация PowerPoint</vt:lpstr>
      <vt:lpstr>Презентация PowerPoint</vt:lpstr>
      <vt:lpstr>     АРИФМЕТИЧЕСКИЕ  софизмы </vt:lpstr>
      <vt:lpstr>Чётное и нечётное </vt:lpstr>
      <vt:lpstr>Геометрические  софизмы </vt:lpstr>
      <vt:lpstr>Презентация PowerPoint</vt:lpstr>
      <vt:lpstr>Логические софизмы</vt:lpstr>
      <vt:lpstr>Равен ли полный стакан пустому? </vt:lpstr>
      <vt:lpstr>Презентация PowerPoint</vt:lpstr>
      <vt:lpstr>Список литературы и интернет ресурсов</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Наталья</dc:creator>
  <cp:lastModifiedBy>Настена ))</cp:lastModifiedBy>
  <cp:revision>62</cp:revision>
  <dcterms:created xsi:type="dcterms:W3CDTF">2012-01-24T15:46:50Z</dcterms:created>
  <dcterms:modified xsi:type="dcterms:W3CDTF">2012-10-14T19:40:05Z</dcterms:modified>
</cp:coreProperties>
</file>