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70" r:id="rId3"/>
    <p:sldId id="265" r:id="rId4"/>
    <p:sldId id="264" r:id="rId5"/>
    <p:sldId id="257" r:id="rId6"/>
    <p:sldId id="258" r:id="rId7"/>
    <p:sldId id="259" r:id="rId8"/>
    <p:sldId id="260" r:id="rId9"/>
    <p:sldId id="261" r:id="rId10"/>
    <p:sldId id="266" r:id="rId11"/>
    <p:sldId id="262" r:id="rId12"/>
    <p:sldId id="263" r:id="rId13"/>
    <p:sldId id="271" r:id="rId14"/>
    <p:sldId id="267" r:id="rId15"/>
    <p:sldId id="268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60"/>
  </p:normalViewPr>
  <p:slideViewPr>
    <p:cSldViewPr>
      <p:cViewPr>
        <p:scale>
          <a:sx n="78" d="100"/>
          <a:sy n="78" d="100"/>
        </p:scale>
        <p:origin x="-732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043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Физические воздействия, влияющие на сохранность культурного наследия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996952"/>
            <a:ext cx="8686800" cy="308317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en-US" sz="2000" b="1" i="1" dirty="0" smtClean="0"/>
          </a:p>
          <a:p>
            <a:pPr marL="0" indent="0" algn="r">
              <a:buNone/>
            </a:pPr>
            <a:r>
              <a:rPr lang="ru-RU" sz="2000" b="1" i="1" dirty="0" smtClean="0"/>
              <a:t>Выполнила: ученица 10Б класса</a:t>
            </a:r>
          </a:p>
          <a:p>
            <a:pPr marL="0" indent="0" algn="r">
              <a:buNone/>
            </a:pPr>
            <a:r>
              <a:rPr lang="ru-RU" sz="2000" b="1" i="1" dirty="0" err="1" smtClean="0"/>
              <a:t>Фатхуллина</a:t>
            </a:r>
            <a:r>
              <a:rPr lang="ru-RU" sz="2000" b="1" i="1" dirty="0" smtClean="0"/>
              <a:t> </a:t>
            </a:r>
            <a:r>
              <a:rPr lang="ru-RU" sz="2000" b="1" i="1" dirty="0" err="1" smtClean="0"/>
              <a:t>Фалия</a:t>
            </a:r>
            <a:r>
              <a:rPr lang="ru-RU" sz="2000" b="1" i="1" dirty="0" smtClean="0"/>
              <a:t> Робертовна</a:t>
            </a:r>
            <a:endParaRPr lang="en-US" sz="2000" b="1" i="1" dirty="0"/>
          </a:p>
          <a:p>
            <a:pPr marL="0" indent="0" algn="r">
              <a:buNone/>
            </a:pPr>
            <a:r>
              <a:rPr lang="ru-RU" sz="2000" b="1" i="1" dirty="0" smtClean="0"/>
              <a:t>Руководитель:</a:t>
            </a:r>
            <a:endParaRPr lang="en-US" sz="2000" b="1" i="1" dirty="0" smtClean="0"/>
          </a:p>
          <a:p>
            <a:pPr marL="0" indent="0" algn="r">
              <a:buNone/>
            </a:pPr>
            <a:r>
              <a:rPr lang="ru-RU" sz="2000" b="1" i="1" dirty="0" smtClean="0"/>
              <a:t>Арсланова Римма </a:t>
            </a:r>
            <a:r>
              <a:rPr lang="ru-RU" sz="2000" b="1" i="1" dirty="0" err="1" smtClean="0"/>
              <a:t>Габдулхаковна</a:t>
            </a:r>
            <a:r>
              <a:rPr lang="ru-RU" sz="2000" b="1" i="1" dirty="0" smtClean="0"/>
              <a:t>, </a:t>
            </a:r>
          </a:p>
          <a:p>
            <a:pPr marL="0" indent="0" algn="r">
              <a:buNone/>
            </a:pPr>
            <a:r>
              <a:rPr lang="ru-RU" sz="2000" b="1" i="1" dirty="0" smtClean="0"/>
              <a:t>учитель физики </a:t>
            </a:r>
          </a:p>
          <a:p>
            <a:pPr marL="0" indent="0" algn="r">
              <a:buNone/>
            </a:pPr>
            <a:r>
              <a:rPr lang="ru-RU" sz="2000" b="1" i="1" dirty="0" smtClean="0"/>
              <a:t>МБОУ «Лицей №149 с татарским языком обучения» </a:t>
            </a:r>
          </a:p>
          <a:p>
            <a:pPr marL="0" indent="0" algn="r">
              <a:buNone/>
            </a:pPr>
            <a:r>
              <a:rPr lang="ru-RU" sz="2000" b="1" i="1" dirty="0" smtClean="0"/>
              <a:t>Советского района </a:t>
            </a:r>
            <a:r>
              <a:rPr lang="ru-RU" sz="2000" b="1" i="1" dirty="0" err="1" smtClean="0"/>
              <a:t>г.Казани</a:t>
            </a:r>
            <a:endParaRPr lang="ru-RU" sz="2000" b="1" i="1" dirty="0" smtClean="0"/>
          </a:p>
          <a:p>
            <a:pPr marL="0" indent="0" algn="r">
              <a:buNone/>
            </a:pP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32522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Температура и влажность</a:t>
            </a:r>
            <a:r>
              <a:rPr lang="ru-RU" dirty="0"/>
              <a:t>. </a:t>
            </a:r>
            <a:r>
              <a:rPr lang="ru-RU" b="1" i="1" dirty="0"/>
              <a:t>В отапливаемых хранилищах с нерегулируемым температурно-влажностным режимом годовые колебания температуры в книгохранилище достигают 8-10°С, а относительной влажности-до 30%. Колебания носят циклический характер, следуя за изменениями температуры и влажности наружного воздуха. Температура и влажность воздуха зависят также от места расположения книгохранилища в здании (цокольный этаж, верхний этаж, северная или южная стороны здания), а также от места в самом хранилище (близость отопительных батарей, окон, стен). Указанные особенности температурно-влажностного режима учитывают при размещении книг, так как температура и влажность воздуха влияют на сохранность материальной основы книги.</a:t>
            </a:r>
          </a:p>
        </p:txBody>
      </p:sp>
    </p:spTree>
    <p:extLst>
      <p:ext uri="{BB962C8B-B14F-4D97-AF65-F5344CB8AC3E}">
        <p14:creationId xmlns:p14="http://schemas.microsoft.com/office/powerpoint/2010/main" val="1289623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Деформация книги под воздействием влаги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15886" y="1975541"/>
            <a:ext cx="2747010" cy="205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619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Деформация листов книги под воздействием влаги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76872"/>
            <a:ext cx="6400800" cy="38884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24" y="2695599"/>
            <a:ext cx="2747010" cy="205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099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Физические воздействия, влияющие на сохранность культурного наследия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356992"/>
            <a:ext cx="8686800" cy="272313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i="1" dirty="0" smtClean="0"/>
              <a:t>На бумагу физические воздействия оказывают разрушающие воздействия. Можно принять меры по уменьшению данных воздействий и увеличению срока службы книжных изданий, документов, рукописей, сохранив тем самым для будущих поколений культурное наследие.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844071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	</a:t>
            </a:r>
            <a:r>
              <a:rPr lang="ru-RU" sz="3600" b="1" dirty="0"/>
              <a:t>Нормативные требования к температурно-влажностному режиму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В архивохранилищах архивных документов на бумажной основе, оборудованными системами кондиционирования воздуха, должен поддерживаться нормативный температурно-влажностный режим:</a:t>
            </a:r>
          </a:p>
          <a:p>
            <a:pPr marL="0" indent="0">
              <a:buNone/>
            </a:pPr>
            <a:r>
              <a:rPr lang="ru-RU" b="1" i="1" dirty="0"/>
              <a:t>•	температура 17–190С</a:t>
            </a:r>
          </a:p>
          <a:p>
            <a:pPr marL="0" indent="0">
              <a:buNone/>
            </a:pPr>
            <a:r>
              <a:rPr lang="ru-RU" b="1" i="1" dirty="0"/>
              <a:t>•	относительная влажность воздуха 50–55</a:t>
            </a:r>
            <a:r>
              <a:rPr lang="ru-RU" b="1" i="1" dirty="0" smtClean="0"/>
              <a:t>%</a:t>
            </a:r>
          </a:p>
          <a:p>
            <a:pPr marL="0" indent="0">
              <a:buNone/>
            </a:pP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В помещениях с нерегулируемым климатом, т. е. в отапливаемых помещениях с естественным или принудительным воздухообменом, допускается изменение параметров воздуха в пределах:</a:t>
            </a:r>
          </a:p>
          <a:p>
            <a:pPr marL="0" indent="0">
              <a:buNone/>
            </a:pPr>
            <a:r>
              <a:rPr lang="ru-RU" b="1" i="1" dirty="0"/>
              <a:t>•	температура 10–300С</a:t>
            </a:r>
          </a:p>
          <a:p>
            <a:pPr marL="0" indent="0">
              <a:buNone/>
            </a:pPr>
            <a:r>
              <a:rPr lang="ru-RU" b="1" i="1" dirty="0"/>
              <a:t>•	относительная влажность воздуха 30–60%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3018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sz="3600" b="1" dirty="0" smtClean="0"/>
              <a:t>Контрольно-измерительные </a:t>
            </a:r>
            <a:r>
              <a:rPr lang="ru-RU" sz="3600" b="1" dirty="0"/>
              <a:t>приборы и их применение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i="1" dirty="0"/>
              <a:t>Контроль за температурно-влажностным режимом осуществляется, с помощью контрольно-измерительного прибора (психрометра, гигрометра и др.), в одно и тоже время суток. Контрольно-измерительный прибор устанавливается в каждом хранилище из расчета, при комнатной системе, — одна контрольная точка на комнату, вдали от отопительных и вентиляционных систем на расстоянии 1,5± 0,1 м от пола.</a:t>
            </a:r>
          </a:p>
        </p:txBody>
      </p:sp>
    </p:spTree>
    <p:extLst>
      <p:ext uri="{BB962C8B-B14F-4D97-AF65-F5344CB8AC3E}">
        <p14:creationId xmlns:p14="http://schemas.microsoft.com/office/powerpoint/2010/main" val="1810682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132857"/>
            <a:ext cx="8458200" cy="3942930"/>
          </a:xfrm>
        </p:spPr>
        <p:txBody>
          <a:bodyPr>
            <a:normAutofit/>
          </a:bodyPr>
          <a:lstStyle/>
          <a:p>
            <a:pPr algn="just"/>
            <a:r>
              <a:rPr lang="ru-RU" sz="2400" b="1" i="1" dirty="0"/>
              <a:t>Температурно-влажностный режим контролируется путем регулярного измерения температуры и относительной влажности: в кондиционируемых помещениях — не реже 1 раза в неделю; в архивохранилищах с нерегулируемым климатом — 2 раза в неделю; при нарушениях температурно-влажностного режима — 1 раз в сутки</a:t>
            </a:r>
            <a:r>
              <a:rPr lang="ru-RU" sz="2400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40" y="548680"/>
            <a:ext cx="8458200" cy="91440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Контроль </a:t>
            </a:r>
            <a:r>
              <a:rPr lang="ru-RU" sz="3200" b="1" dirty="0"/>
              <a:t>за температурно-влажностным режимом</a:t>
            </a:r>
          </a:p>
        </p:txBody>
      </p:sp>
    </p:spTree>
    <p:extLst>
      <p:ext uri="{BB962C8B-B14F-4D97-AF65-F5344CB8AC3E}">
        <p14:creationId xmlns:p14="http://schemas.microsoft.com/office/powerpoint/2010/main" val="10438346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Меры</a:t>
            </a:r>
            <a:r>
              <a:rPr lang="ru-RU" b="1" dirty="0"/>
              <a:t>, принимаемые для нормализации температурного режима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72816"/>
            <a:ext cx="8686800" cy="430730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b="1" i="1" dirty="0"/>
              <a:t>Повышенная температура воздуха является серьезной угрозой для сохранности документов, поэтому необходимо принимать эффективные меры по ее снижению. С этой целью следует отключать необходимое количество приборов отопления, подавать в архивохранилище охлажденный воздух, установить сосуды со льдом, провести рациональное проветривание архивохранилищ. Для предупреждения резких колебаний температуры в различное время года необходимо регулировать отопление в зависимости от температуры наружного воздуха; летом закрывать окна, выходящие на солнечную сторону, теплонепроницаемыми щитами, белой бумагой или занавесками; зимой заклеивать щели в окнах бумагой.</a:t>
            </a:r>
          </a:p>
        </p:txBody>
      </p:sp>
    </p:spTree>
    <p:extLst>
      <p:ext uri="{BB962C8B-B14F-4D97-AF65-F5344CB8AC3E}">
        <p14:creationId xmlns:p14="http://schemas.microsoft.com/office/powerpoint/2010/main" val="3151299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Меры</a:t>
            </a:r>
            <a:r>
              <a:rPr lang="ru-RU" b="1" dirty="0"/>
              <a:t>, принимаемые для нормализации влажностного режима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i="1" dirty="0"/>
              <a:t>Температурно-влажностный режим регулируют с помощью систем кондиционирования воздуха или отопительно-вентиляционных систем.</a:t>
            </a:r>
          </a:p>
          <a:p>
            <a:pPr marL="0" indent="0" algn="just">
              <a:buNone/>
            </a:pPr>
            <a:r>
              <a:rPr lang="ru-RU" b="1" i="1" dirty="0"/>
              <a:t>Следует иметь ввиду, что в хранилищах документов использовать оконные кондиционеры запрещается, так как в нерабочее время хранилища обесточивают; в результате документы подвергаются резкой смене параметров режима хранения.</a:t>
            </a:r>
          </a:p>
          <a:p>
            <a:pPr marL="0" indent="0" algn="just">
              <a:buNone/>
            </a:pPr>
            <a:r>
              <a:rPr lang="ru-RU" b="1" i="1" dirty="0"/>
              <a:t>В помещениях с нерегулируемым климатом температурно-влажностный режим поддерживают путем проветривания, организации рационального отопления, применения различных средств и устройств, для увлажнения и осушения воздуха (безопасных в пожарном отношении).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34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b="1" i="1" dirty="0"/>
              <a:t>«Книга - самый важный хранитель и</a:t>
            </a:r>
          </a:p>
          <a:p>
            <a:pPr marL="0" indent="0" algn="just">
              <a:buNone/>
            </a:pPr>
            <a:r>
              <a:rPr lang="ru-RU" b="1" i="1" dirty="0"/>
              <a:t>двигатель человеческой культуры…</a:t>
            </a:r>
          </a:p>
          <a:p>
            <a:pPr marL="0" indent="0" algn="just">
              <a:buNone/>
            </a:pPr>
            <a:r>
              <a:rPr lang="ru-RU" b="1" i="1" dirty="0"/>
              <a:t>Поистине книга - величайшее создание</a:t>
            </a:r>
          </a:p>
          <a:p>
            <a:pPr marL="0" indent="0" algn="just">
              <a:buNone/>
            </a:pPr>
            <a:r>
              <a:rPr lang="ru-RU" b="1" i="1" dirty="0"/>
              <a:t>человечества. И потому самое главное</a:t>
            </a:r>
          </a:p>
          <a:p>
            <a:pPr marL="0" indent="0" algn="just">
              <a:buNone/>
            </a:pPr>
            <a:r>
              <a:rPr lang="ru-RU" b="1" i="1" dirty="0"/>
              <a:t>в культуре любой страны </a:t>
            </a:r>
            <a:r>
              <a:rPr lang="ru-RU" b="1" i="1" dirty="0" smtClean="0"/>
              <a:t>- библиотеки</a:t>
            </a:r>
            <a:r>
              <a:rPr lang="ru-RU" b="1" i="1" dirty="0"/>
              <a:t>»</a:t>
            </a:r>
          </a:p>
          <a:p>
            <a:pPr marL="0" indent="0" algn="r">
              <a:buNone/>
            </a:pPr>
            <a:endParaRPr lang="ru-RU" b="1" smtClean="0"/>
          </a:p>
          <a:p>
            <a:pPr marL="0" indent="0" algn="r">
              <a:buNone/>
            </a:pPr>
            <a:r>
              <a:rPr lang="ru-RU" b="1" smtClean="0"/>
              <a:t>Д.С</a:t>
            </a:r>
            <a:r>
              <a:rPr lang="ru-RU" b="1" dirty="0"/>
              <a:t>. Лихачев</a:t>
            </a:r>
          </a:p>
        </p:txBody>
      </p:sp>
    </p:spTree>
    <p:extLst>
      <p:ext uri="{BB962C8B-B14F-4D97-AF65-F5344CB8AC3E}">
        <p14:creationId xmlns:p14="http://schemas.microsoft.com/office/powerpoint/2010/main" val="236769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/>
              <a:t>Физические воздействия: свет, тепло, влага и пыль влияют на бумагу, постепенно её разрушают.</a:t>
            </a:r>
          </a:p>
        </p:txBody>
      </p:sp>
    </p:spTree>
    <p:extLst>
      <p:ext uri="{BB962C8B-B14F-4D97-AF65-F5344CB8AC3E}">
        <p14:creationId xmlns:p14="http://schemas.microsoft.com/office/powerpoint/2010/main" val="324058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4600" b="1" dirty="0"/>
              <a:t>Свет.</a:t>
            </a:r>
            <a:r>
              <a:rPr lang="ru-RU" dirty="0"/>
              <a:t> </a:t>
            </a:r>
            <a:r>
              <a:rPr lang="ru-RU" b="1" i="1" dirty="0"/>
              <a:t>Действие света на бумагу очень сложно. Бумага большую часть попадающих на нее световых лучей отражает. Часть лучей поглощается бумагой. Инфракрасные лучи, поглощенные бумагой, нагревают ее, ультрафиолетовые лучи вызывают в целлюлозе необратимые химические изменения - деструкцию молекул целлюлозы, в результате чего уменьшается молекулярный вес целлюлозы и содержание альфа-целлюлозы - наиболее устойчивой и долговечной части целлюлозы. Эти изменения отрицательно влияют на прочность бумаги, особенно на сопротивление излому. Лигнин и другие сопутствующие вещества под влиянием света приобретают бурую окраску, что вызывает пожелтение бумаги. Свет усиливает разрушающее действие влаги на бумагу.</a:t>
            </a:r>
          </a:p>
        </p:txBody>
      </p:sp>
    </p:spTree>
    <p:extLst>
      <p:ext uri="{BB962C8B-B14F-4D97-AF65-F5344CB8AC3E}">
        <p14:creationId xmlns:p14="http://schemas.microsoft.com/office/powerpoint/2010/main" val="385207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556376" cy="108012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Диплом находился вдали от света (печать видна отчетливо)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68375" y="2054337"/>
            <a:ext cx="3529338" cy="2822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0563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Диплом находился под воздействием прямых лучей света (печать еле выделяется)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301053" y="1794379"/>
            <a:ext cx="2452688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5345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Книга стояла на полке (верхняя часть пожелтела под воздействием света)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76076"/>
            <a:ext cx="4616280" cy="27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323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Отчетливо видно как верхняя часть книги пожелтела под воздействием света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811" y="1700853"/>
            <a:ext cx="2727389" cy="2038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646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Отчетливо видно как нижняя часть книги осталась белого цвета (не было влияния света)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60039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23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707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Физические воздействия, влияющие на сохранность культурного наследия</vt:lpstr>
      <vt:lpstr>Презентация PowerPoint</vt:lpstr>
      <vt:lpstr>Презентация PowerPoint</vt:lpstr>
      <vt:lpstr>Презентация PowerPoint</vt:lpstr>
      <vt:lpstr>Диплом находился вдали от света (печать видна отчетливо)</vt:lpstr>
      <vt:lpstr>Диплом находился под воздействием прямых лучей света (печать еле выделяется)</vt:lpstr>
      <vt:lpstr>Книга стояла на полке (верхняя часть пожелтела под воздействием света)</vt:lpstr>
      <vt:lpstr>Отчетливо видно как верхняя часть книги пожелтела под воздействием света</vt:lpstr>
      <vt:lpstr>Отчетливо видно как нижняя часть книги осталась белого цвета (не было влияния света)</vt:lpstr>
      <vt:lpstr>Презентация PowerPoint</vt:lpstr>
      <vt:lpstr>Деформация книги под воздействием влаги</vt:lpstr>
      <vt:lpstr>Деформация листов книги под воздействием влаги</vt:lpstr>
      <vt:lpstr>Физические воздействия, влияющие на сохранность культурного наследия</vt:lpstr>
      <vt:lpstr> Нормативные требования к температурно-влажностному режиму</vt:lpstr>
      <vt:lpstr>   Контрольно-измерительные приборы и их применение    </vt:lpstr>
      <vt:lpstr>Температурно-влажностный режим контролируется путем регулярного измерения температуры и относительной влажности: в кондиционируемых помещениях — не реже 1 раза в неделю; в архивохранилищах с нерегулируемым климатом — 2 раза в неделю; при нарушениях температурно-влажностного режима — 1 раз в сутки.</vt:lpstr>
      <vt:lpstr>Меры, принимаемые для нормализации температурного режима</vt:lpstr>
      <vt:lpstr>Меры, принимаемые для нормализации влажностного режима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12</cp:revision>
  <dcterms:modified xsi:type="dcterms:W3CDTF">2012-10-23T08:46:21Z</dcterms:modified>
</cp:coreProperties>
</file>