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8" r:id="rId7"/>
    <p:sldId id="267" r:id="rId8"/>
    <p:sldId id="263" r:id="rId9"/>
    <p:sldId id="265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0676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DC74C-0F2E-445A-9CDC-9C12FD6C9D0A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DD85E-2FAF-41EB-B288-DDAD10465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DD85E-2FAF-41EB-B288-DDAD1046569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DD85E-2FAF-41EB-B288-DDAD1046569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DD85E-2FAF-41EB-B288-DDAD1046569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1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00.wav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9;&#1090;&#1080;&#1093;.wav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22.wav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33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file:///C:\Documents%20and%20Settings\Admin\&#1056;&#1072;&#1073;&#1086;&#1095;&#1080;&#1081;%20&#1089;&#1090;&#1086;&#1083;\441.wav" TargetMode="External"/><Relationship Id="rId1" Type="http://schemas.openxmlformats.org/officeDocument/2006/relationships/audio" Target="file:///C:\Documents%20and%20Settings\Admin\&#1056;&#1072;&#1073;&#1086;&#1095;&#1080;&#1081;%20&#1089;&#1090;&#1086;&#1083;\44.wav" TargetMode="External"/><Relationship Id="rId6" Type="http://schemas.openxmlformats.org/officeDocument/2006/relationships/image" Target="../media/image9.gif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55.wav" TargetMode="External"/><Relationship Id="rId6" Type="http://schemas.openxmlformats.org/officeDocument/2006/relationships/image" Target="../media/image13.gif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66.wav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77.wav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88.wav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99.wav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Admin\Рабочий стол\Новая папка (3)\geode-n44f-lm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285720" y="285728"/>
            <a:ext cx="8643966" cy="3643338"/>
          </a:xfrm>
          <a:prstGeom prst="round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39005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В космическом пространстве все тела находятся в непрестанном движении. Планеты движутся вокруг Солнца, а вокруг планет движутся их спутники - луны. Изучением этого движения занимается особая наука — небесная механика.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1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15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Documents and Settings\Admin\Рабочий стол\Новая папка (3)\706234_1706a97ae0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0" y="214291"/>
            <a:ext cx="8929718" cy="1714512"/>
          </a:xfrm>
          <a:prstGeom prst="roundRect">
            <a:avLst/>
          </a:prstGeom>
          <a:noFill/>
        </p:spPr>
      </p:pic>
      <p:pic>
        <p:nvPicPr>
          <p:cNvPr id="11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3643306" y="214290"/>
            <a:ext cx="5286380" cy="6143668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Жидкостный ракетный двигатель</a:t>
            </a:r>
            <a:r>
              <a:rPr lang="ru-RU" sz="2400" dirty="0" smtClean="0">
                <a:solidFill>
                  <a:schemeClr val="bg1"/>
                </a:solidFill>
              </a:rPr>
              <a:t> (ЖРД) - РД, работающий на жидком ракетном топливе. Предложен К. Э. Циолковским в 1903 году. Основной двигатель современной космической техники. Тяга от долей грамма до сотен тонн.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4810" y="1857364"/>
            <a:ext cx="4143404" cy="3786214"/>
          </a:xfrm>
          <a:prstGeom prst="round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Documents and Settings\Admin\Рабочий стол\ris_3.8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2143116"/>
            <a:ext cx="4002093" cy="3190858"/>
          </a:xfrm>
          <a:prstGeom prst="rect">
            <a:avLst/>
          </a:prstGeom>
          <a:noFill/>
        </p:spPr>
      </p:pic>
      <p:pic>
        <p:nvPicPr>
          <p:cNvPr id="14" name="100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6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50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857288" y="-1285908"/>
            <a:ext cx="11787238" cy="113586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Documents and Settings\Admin\Рабочий стол\Новая папка (3)\x_2970a8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9324303" cy="6858000"/>
          </a:xfrm>
          <a:prstGeom prst="rect">
            <a:avLst/>
          </a:prstGeom>
          <a:noFill/>
        </p:spPr>
      </p:pic>
      <p:pic>
        <p:nvPicPr>
          <p:cNvPr id="6" name="стих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95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Admin\Рабочий стол\Новая папка (3)\figure_1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285720" y="2714620"/>
            <a:ext cx="8572560" cy="3857652"/>
          </a:xfrm>
          <a:prstGeom prst="round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2786058"/>
            <a:ext cx="8501122" cy="4071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Первая космическая скорость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это такая минимальная начальная скорость, при достижении которой запущенное тело становится искусственным спутником Земли.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А что произойдет, если в момент отделения космического аппарата от ракеты-носителя его скорость превысит первую космическую?</a:t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Тогда он будет обращаться вокруг Земли не по круговой, а по вытянутой эллиптической орбите. Дальнейшее увеличение скорости может привести к тому, что эллиптическая орбита разомкнётся - станет параболой — и наш космический посланец удалится в межпланетное пространство, превратится в спутник Солнца. Тело приобретает 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вторую космическую скорость.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22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8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962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Documents and Settings\Admin\Рабочий стол\Новая папка (3)\habbl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214282" y="142852"/>
            <a:ext cx="6357982" cy="2939583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58579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При достижении скорости 16,7 км/с вблизи Земли (в направлении ее орбитального движения) ракета разорвет цепи солнечного тяготения и навсегда улетит за пределы Солнечной системы в межзвездное галактическое пространство. Эта скорость называется 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третьей космической скоростью.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33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00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Admin\Рабочий стол\Новая папка (3)\W5.jpg"/>
          <p:cNvPicPr>
            <a:picLocks noChangeAspect="1" noChangeArrowheads="1"/>
          </p:cNvPicPr>
          <p:nvPr/>
        </p:nvPicPr>
        <p:blipFill>
          <a:blip r:embed="rId4" cstate="print"/>
          <a:srcRect l="21854" b="9756"/>
          <a:stretch>
            <a:fillRect/>
          </a:stretch>
        </p:blipFill>
        <p:spPr bwMode="auto">
          <a:xfrm>
            <a:off x="0" y="0"/>
            <a:ext cx="9144000" cy="6853312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>
            <a:off x="142844" y="142852"/>
            <a:ext cx="5143504" cy="1714488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48577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понять, что нужно для взлета ракеты и преодоления земного притяжения была создана формула К.Э.Циолковского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>
            <a:off x="142843" y="2428868"/>
            <a:ext cx="7286733" cy="4000528"/>
          </a:xfrm>
          <a:prstGeom prst="roundRect">
            <a:avLst/>
          </a:prstGeom>
          <a:noFill/>
        </p:spPr>
      </p:pic>
      <p:pic>
        <p:nvPicPr>
          <p:cNvPr id="11" name="Рисунок 10" descr="http://images.astronet.ru/pubd/2003/07/10/0001191510/images/chapter44/image409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4000504"/>
            <a:ext cx="3429024" cy="64294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6" name="TextBox 5"/>
          <p:cNvSpPr txBox="1"/>
          <p:nvPr/>
        </p:nvSpPr>
        <p:spPr>
          <a:xfrm>
            <a:off x="285720" y="2500306"/>
            <a:ext cx="67866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Формула К. Э. Циолковского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описывает движение ракеты в космическом пространстве без учета действия внешних условий и характеризует энергетические ресурсы ракеты:</a:t>
            </a:r>
          </a:p>
          <a:p>
            <a:pPr algn="just"/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 - </a:t>
            </a: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число Циолковского,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где 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 начальная, </a:t>
            </a:r>
            <a:r>
              <a:rPr lang="ru-RU" sz="2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200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 конечная массы ракеты, </a:t>
            </a:r>
            <a:r>
              <a:rPr lang="ru-RU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 скорость истечения отбрасываемой массы по отношению к ракете (скорость реактивной струи), </a:t>
            </a:r>
            <a:r>
              <a:rPr lang="ru-RU" sz="22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- ускорение свободного падения.</a:t>
            </a:r>
          </a:p>
          <a:p>
            <a:pPr algn="just"/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4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6500826" y="1500174"/>
            <a:ext cx="304800" cy="304800"/>
          </a:xfrm>
          <a:prstGeom prst="rect">
            <a:avLst/>
          </a:prstGeom>
        </p:spPr>
      </p:pic>
      <p:pic>
        <p:nvPicPr>
          <p:cNvPr id="12" name="44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36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363"/>
                            </p:stCondLst>
                            <p:childTnLst>
                              <p:par>
                                <p:cTn id="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363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363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125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/>
      <p:bldP spid="5" grpId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Admin\Рабочий стол\Новая папка (3)\03a6ed437a4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65188" y="-290513"/>
            <a:ext cx="11430001" cy="7372351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>
            <a:off x="0" y="214290"/>
            <a:ext cx="5286380" cy="928694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ракетные двигатели работают по одному принципу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 rot="16200000">
            <a:off x="2857472" y="-142884"/>
            <a:ext cx="4572032" cy="8001024"/>
          </a:xfrm>
          <a:prstGeom prst="round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1643042" y="1928802"/>
            <a:ext cx="7000924" cy="371477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C:\Documents and Settings\Admin\Рабочий стол\ris_1.2.gif"/>
          <p:cNvPicPr>
            <a:picLocks noChangeAspect="1" noChangeArrowheads="1"/>
          </p:cNvPicPr>
          <p:nvPr/>
        </p:nvPicPr>
        <p:blipFill>
          <a:blip r:embed="rId6" cstate="print"/>
          <a:srcRect t="8601" b="12270"/>
          <a:stretch>
            <a:fillRect/>
          </a:stretch>
        </p:blipFill>
        <p:spPr bwMode="auto">
          <a:xfrm>
            <a:off x="1785918" y="2143116"/>
            <a:ext cx="7038975" cy="3286148"/>
          </a:xfrm>
          <a:prstGeom prst="rect">
            <a:avLst/>
          </a:prstGeom>
          <a:noFill/>
        </p:spPr>
      </p:pic>
      <p:pic>
        <p:nvPicPr>
          <p:cNvPr id="14" name="55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683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Documents and Settings\Admin\Рабочий стол\Новая папка (3)\03a6ed437a4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65188" y="-290513"/>
            <a:ext cx="11430001" cy="7372351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>
            <a:off x="0" y="214290"/>
            <a:ext cx="4786314" cy="571504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49292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имеют свою классификацию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5" cstate="print"/>
          <a:srcRect l="14167" t="24643" r="14166" b="23928"/>
          <a:stretch>
            <a:fillRect/>
          </a:stretch>
        </p:blipFill>
        <p:spPr bwMode="auto">
          <a:xfrm>
            <a:off x="1357290" y="1643050"/>
            <a:ext cx="7429552" cy="4357718"/>
          </a:xfrm>
          <a:prstGeom prst="round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1643042" y="1928802"/>
            <a:ext cx="7000924" cy="371477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Documents and Settings\Admin\Рабочий стол\ris_1.1.gif"/>
          <p:cNvPicPr>
            <a:picLocks noChangeAspect="1" noChangeArrowheads="1"/>
          </p:cNvPicPr>
          <p:nvPr/>
        </p:nvPicPr>
        <p:blipFill>
          <a:blip r:embed="rId6" cstate="print"/>
          <a:srcRect b="5865"/>
          <a:stretch>
            <a:fillRect/>
          </a:stretch>
        </p:blipFill>
        <p:spPr bwMode="auto">
          <a:xfrm>
            <a:off x="2285984" y="2071678"/>
            <a:ext cx="5753388" cy="3286148"/>
          </a:xfrm>
          <a:prstGeom prst="rect">
            <a:avLst/>
          </a:prstGeom>
          <a:noFill/>
        </p:spPr>
      </p:pic>
      <p:pic>
        <p:nvPicPr>
          <p:cNvPr id="14" name="66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108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6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Documents and Settings\Admin\Рабочий стол\Новая папка (3)\p_lun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36" y="-857280"/>
            <a:ext cx="10858576" cy="8143932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0" y="214290"/>
            <a:ext cx="5286380" cy="2902304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492922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Ракета-носитель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(РН) - многоступенчатая баллистическая ракета для выведения в космос полезного груза (ИСЗ, АМС, КК и др.). Ракетоносителями обычно являются 2-4 ступенчатые ракеты, сообщающие полезному грузу I - II космическую скорость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 rot="16200000">
            <a:off x="4250524" y="1035854"/>
            <a:ext cx="5929330" cy="3857622"/>
          </a:xfrm>
          <a:prstGeom prst="roundRect">
            <a:avLst/>
          </a:prstGeom>
          <a:noFill/>
        </p:spPr>
      </p:pic>
      <p:pic>
        <p:nvPicPr>
          <p:cNvPr id="8" name="Рисунок 7" descr="http://images.astronet.ru/pubd/2003/07/10/0001191510/images/4_04-01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285728"/>
            <a:ext cx="3357586" cy="528641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77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" dur="2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2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47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Documents and Settings\Admin\Рабочий стол\Новая папка (3)\ngc6334-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3643306" y="214290"/>
            <a:ext cx="5286380" cy="5643602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7620" y="357166"/>
            <a:ext cx="49292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Ракетный двигатель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(РД) - реактивный двигатель, предназначенный для ракет и не использующий для работы окружающую среду. В РД происходит не только преобразование подводимой к двигателю энергии (химической, солнечной, ядерной и т. д.) в кинетическую энергию движения рабочего тела двигателя, но и непосредственно создается движущая сила тяги в виде реакции струи вытекающего из двигателя рабочего тела. Таким образом РД представляет собой как бы сочетание собственно двигателя и движителя.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88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1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Documents and Settings\Admin\Рабочий стол\Новая папка (3)\lagoon_croman_nostar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0" y="214290"/>
            <a:ext cx="8929718" cy="3500485"/>
          </a:xfrm>
          <a:prstGeom prst="roundRect">
            <a:avLst/>
          </a:prstGeom>
          <a:noFill/>
        </p:spPr>
      </p:pic>
      <p:pic>
        <p:nvPicPr>
          <p:cNvPr id="10" name="Picture 2" descr="C:\Documents and Settings\Admin\Рабочий стол\Безимени-1 копия.png"/>
          <p:cNvPicPr>
            <a:picLocks noChangeAspect="1" noChangeArrowheads="1"/>
          </p:cNvPicPr>
          <p:nvPr/>
        </p:nvPicPr>
        <p:blipFill>
          <a:blip r:embed="rId4" cstate="print"/>
          <a:srcRect l="14167" t="24643" r="14166" b="23928"/>
          <a:stretch>
            <a:fillRect/>
          </a:stretch>
        </p:blipFill>
        <p:spPr bwMode="auto">
          <a:xfrm>
            <a:off x="0" y="285728"/>
            <a:ext cx="2500298" cy="6572272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85011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Ракетный двигатель твердого топлива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(РДТТ) применяется около 2000 лет - широко в ракетной артиллерии и ограниченно в космонавтике. Диапазон тяг РДТТ колеблется от грамм до сотен тонн (для мощных РД). Топливо в виде зарядов (вначале - дымного пороха, с конца XIX века - бездымного пороха, с середины ХХ века - специальные составы) полностью помещается в камеру сгорания. После запуска горение обычно продолжается до полного выгорания топлива, изменение тяги не регулируется. По конструкции и эксплуатации наиболее рост, но имеет ряд недостатков: низкая удельная тяга, однократность запуска и т. д. 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images.astronet.ru/pubd/2003/07/10/0001191510/images/4_04-02.gif"/>
          <p:cNvPicPr/>
          <p:nvPr/>
        </p:nvPicPr>
        <p:blipFill>
          <a:blip r:embed="rId5" cstate="print"/>
          <a:srcRect r="56660" b="-618"/>
          <a:stretch>
            <a:fillRect/>
          </a:stretch>
        </p:blipFill>
        <p:spPr bwMode="auto">
          <a:xfrm>
            <a:off x="285720" y="3643314"/>
            <a:ext cx="1857388" cy="30003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99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9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04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120</Words>
  <Application>Microsoft Office PowerPoint</Application>
  <PresentationFormat>Экран (4:3)</PresentationFormat>
  <Paragraphs>18</Paragraphs>
  <Slides>11</Slides>
  <Notes>3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Olga</cp:lastModifiedBy>
  <cp:revision>21</cp:revision>
  <dcterms:modified xsi:type="dcterms:W3CDTF">2012-10-23T16:02:31Z</dcterms:modified>
</cp:coreProperties>
</file>