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8CB5"/>
    <a:srgbClr val="68A0C6"/>
    <a:srgbClr val="6AAFC4"/>
    <a:srgbClr val="33E2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378"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8000"/>
            <a:duotone>
              <a:schemeClr val="accent1">
                <a:shade val="45000"/>
                <a:satMod val="135000"/>
              </a:schemeClr>
              <a:prstClr val="white"/>
            </a:duotone>
            <a:lum bright="1000" contrast="18000"/>
          </a:blip>
          <a:srcRect/>
          <a:stretch>
            <a:fillRect/>
          </a:stretch>
        </a:blip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23.10.2012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thruBlk="1"/>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332656"/>
            <a:ext cx="5112568" cy="2520280"/>
          </a:xfrm>
        </p:spPr>
        <p:txBody>
          <a:bodyPr>
            <a:normAutofit/>
          </a:bodyPr>
          <a:lstStyle/>
          <a:p>
            <a:r>
              <a:rPr lang="ru-RU" sz="4000" i="1" dirty="0" smtClean="0"/>
              <a:t>Здоровый</a:t>
            </a:r>
            <a:br>
              <a:rPr lang="ru-RU" sz="4000" i="1" dirty="0" smtClean="0"/>
            </a:br>
            <a:r>
              <a:rPr lang="ru-RU" sz="4000" i="1" dirty="0" smtClean="0"/>
              <a:t>образ жизни</a:t>
            </a:r>
            <a:endParaRPr lang="ru-RU" sz="4000" i="1" dirty="0"/>
          </a:p>
        </p:txBody>
      </p:sp>
      <p:sp>
        <p:nvSpPr>
          <p:cNvPr id="3" name="Подзаголовок 2"/>
          <p:cNvSpPr>
            <a:spLocks noGrp="1"/>
          </p:cNvSpPr>
          <p:nvPr>
            <p:ph type="subTitle" idx="1"/>
          </p:nvPr>
        </p:nvSpPr>
        <p:spPr>
          <a:xfrm>
            <a:off x="5292080" y="5589240"/>
            <a:ext cx="3851920" cy="1268760"/>
          </a:xfrm>
        </p:spPr>
        <p:txBody>
          <a:bodyPr>
            <a:normAutofit/>
          </a:bodyPr>
          <a:lstStyle/>
          <a:p>
            <a:r>
              <a:rPr lang="ru-RU" sz="1400" dirty="0" smtClean="0">
                <a:solidFill>
                  <a:srgbClr val="0070C0"/>
                </a:solidFill>
              </a:rPr>
              <a:t>Презентацию подготовила</a:t>
            </a:r>
          </a:p>
          <a:p>
            <a:r>
              <a:rPr lang="ru-RU" sz="1400" dirty="0" smtClean="0">
                <a:solidFill>
                  <a:srgbClr val="0070C0"/>
                </a:solidFill>
              </a:rPr>
              <a:t>Ученица 9«Б» класса</a:t>
            </a:r>
          </a:p>
          <a:p>
            <a:r>
              <a:rPr lang="ru-RU" sz="1400" dirty="0" smtClean="0">
                <a:solidFill>
                  <a:srgbClr val="0070C0"/>
                </a:solidFill>
              </a:rPr>
              <a:t>МБОУ СОШ №30 города Подольска</a:t>
            </a:r>
          </a:p>
          <a:p>
            <a:r>
              <a:rPr lang="ru-RU" sz="1400" dirty="0" err="1" smtClean="0">
                <a:solidFill>
                  <a:srgbClr val="0070C0"/>
                </a:solidFill>
              </a:rPr>
              <a:t>Катыженкова</a:t>
            </a:r>
            <a:r>
              <a:rPr lang="ru-RU" sz="1400" dirty="0" smtClean="0">
                <a:solidFill>
                  <a:srgbClr val="0070C0"/>
                </a:solidFill>
              </a:rPr>
              <a:t> Алёна</a:t>
            </a:r>
            <a:endParaRPr lang="ru-RU" sz="1400" dirty="0">
              <a:solidFill>
                <a:srgbClr val="0070C0"/>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941168"/>
            <a:ext cx="8496944" cy="1728192"/>
          </a:xfrm>
        </p:spPr>
        <p:txBody>
          <a:bodyPr>
            <a:normAutofit/>
          </a:bodyPr>
          <a:lstStyle/>
          <a:p>
            <a:r>
              <a:rPr lang="ru-RU" sz="1600" dirty="0" smtClean="0">
                <a:solidFill>
                  <a:srgbClr val="0070C0"/>
                </a:solidFill>
              </a:rPr>
              <a:t>Еще один опрос показал, что только треть граждан России чувствуют личную ответственность за свое здоровье. Остальные ищут крайнего: врачи, государство, злые силы … Но очевидно одно: </a:t>
            </a:r>
            <a:r>
              <a:rPr lang="ru-RU" sz="1600" u="sng" dirty="0" smtClean="0">
                <a:solidFill>
                  <a:srgbClr val="0070C0"/>
                </a:solidFill>
              </a:rPr>
              <a:t>состояние нашего здоровья только в наших руках</a:t>
            </a:r>
            <a:r>
              <a:rPr lang="ru-RU" sz="1600" dirty="0" smtClean="0">
                <a:solidFill>
                  <a:srgbClr val="0070C0"/>
                </a:solidFill>
              </a:rPr>
              <a:t>.</a:t>
            </a:r>
            <a:endParaRPr lang="ru-RU" sz="1500" dirty="0">
              <a:solidFill>
                <a:srgbClr val="0070C0"/>
              </a:solidFill>
            </a:endParaRPr>
          </a:p>
        </p:txBody>
      </p:sp>
      <p:pic>
        <p:nvPicPr>
          <p:cNvPr id="4" name="Содержимое 3" descr="lifestyle.jpg"/>
          <p:cNvPicPr>
            <a:picLocks noGrp="1" noChangeAspect="1"/>
          </p:cNvPicPr>
          <p:nvPr>
            <p:ph idx="1"/>
          </p:nvPr>
        </p:nvPicPr>
        <p:blipFill>
          <a:blip r:embed="rId2" cstate="print"/>
          <a:stretch>
            <a:fillRect/>
          </a:stretch>
        </p:blipFill>
        <p:spPr>
          <a:xfrm>
            <a:off x="1475656" y="332656"/>
            <a:ext cx="6329139" cy="4743078"/>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3322712" cy="764704"/>
          </a:xfrm>
        </p:spPr>
        <p:txBody>
          <a:bodyPr>
            <a:normAutofit/>
          </a:bodyPr>
          <a:lstStyle/>
          <a:p>
            <a:pPr algn="ctr"/>
            <a:r>
              <a:rPr lang="ru-RU" sz="2600" dirty="0" smtClean="0">
                <a:solidFill>
                  <a:srgbClr val="33E2FF"/>
                </a:solidFill>
              </a:rPr>
              <a:t>Тест</a:t>
            </a:r>
            <a:endParaRPr lang="ru-RU" sz="2600" dirty="0">
              <a:solidFill>
                <a:srgbClr val="33E2FF"/>
              </a:solidFill>
            </a:endParaRPr>
          </a:p>
        </p:txBody>
      </p:sp>
      <p:sp>
        <p:nvSpPr>
          <p:cNvPr id="3" name="Текст 2"/>
          <p:cNvSpPr>
            <a:spLocks noGrp="1"/>
          </p:cNvSpPr>
          <p:nvPr>
            <p:ph type="body" idx="2"/>
          </p:nvPr>
        </p:nvSpPr>
        <p:spPr>
          <a:xfrm>
            <a:off x="467544" y="764704"/>
            <a:ext cx="3384376" cy="5904656"/>
          </a:xfrm>
        </p:spPr>
        <p:txBody>
          <a:bodyPr>
            <a:noAutofit/>
          </a:bodyPr>
          <a:lstStyle/>
          <a:p>
            <a:pPr algn="ctr"/>
            <a:r>
              <a:rPr lang="ru-RU" b="1" dirty="0" smtClean="0">
                <a:solidFill>
                  <a:srgbClr val="398CB5"/>
                </a:solidFill>
              </a:rPr>
              <a:t>Чтобы определить, насколько здоровый образ жизни ведете вы, пройдите небольшой тест:</a:t>
            </a:r>
          </a:p>
          <a:p>
            <a:r>
              <a:rPr lang="ru-RU" b="1" dirty="0" smtClean="0">
                <a:solidFill>
                  <a:srgbClr val="398CB5"/>
                </a:solidFill>
              </a:rPr>
              <a:t> </a:t>
            </a:r>
          </a:p>
          <a:p>
            <a:r>
              <a:rPr lang="ru-RU" b="1" dirty="0" smtClean="0">
                <a:solidFill>
                  <a:srgbClr val="398CB5"/>
                </a:solidFill>
              </a:rPr>
              <a:t>1) Часто ли вы едите свежие овощи и фрукты? (да - 1 балл, нет – 0 баллов)</a:t>
            </a:r>
          </a:p>
          <a:p>
            <a:r>
              <a:rPr lang="ru-RU" b="1" dirty="0" smtClean="0">
                <a:solidFill>
                  <a:srgbClr val="398CB5"/>
                </a:solidFill>
              </a:rPr>
              <a:t>2) Стараетесь ли вы регулярно употреблять волокнистую пищу, хлеб из отрубей или густого помола? (да - 1 балл, нет – 0 баллов)</a:t>
            </a:r>
          </a:p>
          <a:p>
            <a:r>
              <a:rPr lang="ru-RU" b="1" dirty="0" smtClean="0">
                <a:solidFill>
                  <a:srgbClr val="398CB5"/>
                </a:solidFill>
              </a:rPr>
              <a:t>3) Любите ли вы свою работу? (да - 1 балл, нет – 0 баллов)</a:t>
            </a:r>
          </a:p>
          <a:p>
            <a:r>
              <a:rPr lang="ru-RU" b="1" dirty="0" smtClean="0">
                <a:solidFill>
                  <a:srgbClr val="398CB5"/>
                </a:solidFill>
              </a:rPr>
              <a:t>4) Ограничиваете ли вы употребление животных жиров? (да - 1 балл, нет – 0 баллов)</a:t>
            </a:r>
          </a:p>
          <a:p>
            <a:r>
              <a:rPr lang="ru-RU" b="1" dirty="0" smtClean="0">
                <a:solidFill>
                  <a:srgbClr val="398CB5"/>
                </a:solidFill>
              </a:rPr>
              <a:t>5) Ограничиваете ли вы употребление сахара? (да - 1 балл, нет – 0 баллов)</a:t>
            </a:r>
          </a:p>
          <a:p>
            <a:r>
              <a:rPr lang="ru-RU" b="1" dirty="0" smtClean="0">
                <a:solidFill>
                  <a:srgbClr val="398CB5"/>
                </a:solidFill>
              </a:rPr>
              <a:t>6) Занимаетесь ли вы чем-нибудь помимо работы (хобби)? (да - 1 балл, нет – 0 баллов)</a:t>
            </a:r>
          </a:p>
          <a:p>
            <a:r>
              <a:rPr lang="ru-RU" b="1" dirty="0" smtClean="0">
                <a:solidFill>
                  <a:srgbClr val="398CB5"/>
                </a:solidFill>
              </a:rPr>
              <a:t>7) Есть ли у вас человек, которого вы любите? (да - 1 балл, нет – 0 баллов)</a:t>
            </a:r>
          </a:p>
          <a:p>
            <a:r>
              <a:rPr lang="ru-RU" b="1" dirty="0" smtClean="0">
                <a:solidFill>
                  <a:srgbClr val="398CB5"/>
                </a:solidFill>
              </a:rPr>
              <a:t>8) Часто ли вам бывает скучно? (да – 0 баллов, нет – 1 балл)</a:t>
            </a:r>
          </a:p>
          <a:p>
            <a:endParaRPr lang="ru-RU" dirty="0" smtClean="0">
              <a:solidFill>
                <a:srgbClr val="0070C0"/>
              </a:solidFill>
            </a:endParaRPr>
          </a:p>
          <a:p>
            <a:endParaRPr lang="ru-RU" sz="1500" dirty="0"/>
          </a:p>
        </p:txBody>
      </p:sp>
      <p:pic>
        <p:nvPicPr>
          <p:cNvPr id="5" name="Содержимое 4" descr="mzuGJpYrTFo.jpg"/>
          <p:cNvPicPr>
            <a:picLocks noGrp="1" noChangeAspect="1"/>
          </p:cNvPicPr>
          <p:nvPr>
            <p:ph sz="half" idx="1"/>
          </p:nvPr>
        </p:nvPicPr>
        <p:blipFill>
          <a:blip r:embed="rId2" cstate="print"/>
          <a:stretch>
            <a:fillRect/>
          </a:stretch>
        </p:blipFill>
        <p:spPr>
          <a:xfrm>
            <a:off x="3851920" y="260648"/>
            <a:ext cx="5040759" cy="6336704"/>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3898776" cy="836712"/>
          </a:xfrm>
        </p:spPr>
        <p:txBody>
          <a:bodyPr>
            <a:normAutofit/>
          </a:bodyPr>
          <a:lstStyle/>
          <a:p>
            <a:pPr algn="ctr"/>
            <a:r>
              <a:rPr lang="ru-RU" sz="2600" dirty="0" smtClean="0">
                <a:solidFill>
                  <a:srgbClr val="33E2FF"/>
                </a:solidFill>
              </a:rPr>
              <a:t>Тест</a:t>
            </a:r>
            <a:endParaRPr lang="ru-RU" sz="2600" dirty="0">
              <a:solidFill>
                <a:srgbClr val="33E2FF"/>
              </a:solidFill>
            </a:endParaRPr>
          </a:p>
        </p:txBody>
      </p:sp>
      <p:sp>
        <p:nvSpPr>
          <p:cNvPr id="3" name="Текст 2"/>
          <p:cNvSpPr>
            <a:spLocks noGrp="1"/>
          </p:cNvSpPr>
          <p:nvPr>
            <p:ph type="body" idx="2"/>
          </p:nvPr>
        </p:nvSpPr>
        <p:spPr>
          <a:xfrm>
            <a:off x="395536" y="836712"/>
            <a:ext cx="3970784" cy="5688632"/>
          </a:xfrm>
        </p:spPr>
        <p:txBody>
          <a:bodyPr>
            <a:normAutofit lnSpcReduction="10000"/>
          </a:bodyPr>
          <a:lstStyle/>
          <a:p>
            <a:r>
              <a:rPr lang="ru-RU" b="1" dirty="0" smtClean="0">
                <a:solidFill>
                  <a:srgbClr val="398CB5"/>
                </a:solidFill>
              </a:rPr>
              <a:t>9) Занимаетесь ли вы видами спорта, опасными для здоровья? (да – 0 баллов, нет – 1 балл)</a:t>
            </a:r>
          </a:p>
          <a:p>
            <a:r>
              <a:rPr lang="ru-RU" b="1" dirty="0" smtClean="0">
                <a:solidFill>
                  <a:srgbClr val="398CB5"/>
                </a:solidFill>
              </a:rPr>
              <a:t>10) Вы курите? (да – 0 баллов, нет – 1 балл)</a:t>
            </a:r>
          </a:p>
          <a:p>
            <a:r>
              <a:rPr lang="ru-RU" b="1" dirty="0" smtClean="0">
                <a:solidFill>
                  <a:srgbClr val="398CB5"/>
                </a:solidFill>
              </a:rPr>
              <a:t>11) Вы употребляете алкоголь? (да – 0 баллов, нет – 1 балл)</a:t>
            </a:r>
          </a:p>
          <a:p>
            <a:r>
              <a:rPr lang="ru-RU" b="1" dirty="0" smtClean="0">
                <a:solidFill>
                  <a:srgbClr val="398CB5"/>
                </a:solidFill>
              </a:rPr>
              <a:t>12) Ваш вес в норме? (да - 1 балл, нет – 0 баллов)</a:t>
            </a:r>
          </a:p>
          <a:p>
            <a:r>
              <a:rPr lang="ru-RU" b="1" dirty="0" smtClean="0">
                <a:solidFill>
                  <a:srgbClr val="398CB5"/>
                </a:solidFill>
              </a:rPr>
              <a:t>13) Часто ли вы волнуетесь или беспокоитесь по пустякам? (да – 0 баллов, нет – 1 балл)</a:t>
            </a:r>
          </a:p>
          <a:p>
            <a:r>
              <a:rPr lang="ru-RU" b="1" dirty="0" smtClean="0">
                <a:solidFill>
                  <a:srgbClr val="398CB5"/>
                </a:solidFill>
              </a:rPr>
              <a:t>14) Делаете ли вы каждое утро зарядку? (да - 1 балл, нет – 0 баллов)</a:t>
            </a:r>
          </a:p>
          <a:p>
            <a:r>
              <a:rPr lang="ru-RU" b="1" dirty="0" smtClean="0">
                <a:solidFill>
                  <a:srgbClr val="398CB5"/>
                </a:solidFill>
              </a:rPr>
              <a:t>15) Употребляете ли вы снотворное перед сном? (да – 0 баллов, нет – 1 балл)</a:t>
            </a:r>
          </a:p>
          <a:p>
            <a:r>
              <a:rPr lang="ru-RU" b="1" dirty="0" smtClean="0">
                <a:solidFill>
                  <a:srgbClr val="398CB5"/>
                </a:solidFill>
              </a:rPr>
              <a:t>16) Часто ли вам приходится покупать лекарства? (да – 0 баллов, нет – 1 балл)</a:t>
            </a:r>
          </a:p>
          <a:p>
            <a:r>
              <a:rPr lang="ru-RU" b="1" dirty="0" smtClean="0">
                <a:solidFill>
                  <a:srgbClr val="398CB5"/>
                </a:solidFill>
              </a:rPr>
              <a:t>17) Часто ли вы проверяете артериальное давление? (да - 1 балл, нет – 0 баллов)</a:t>
            </a:r>
          </a:p>
          <a:p>
            <a:r>
              <a:rPr lang="ru-RU" b="1" dirty="0" smtClean="0">
                <a:solidFill>
                  <a:srgbClr val="398CB5"/>
                </a:solidFill>
              </a:rPr>
              <a:t>18) Можете ли вы быстро расслабляться? (да - 1 балл, нет – 0 баллов)</a:t>
            </a:r>
          </a:p>
          <a:p>
            <a:r>
              <a:rPr lang="ru-RU" b="1" dirty="0" smtClean="0">
                <a:solidFill>
                  <a:srgbClr val="398CB5"/>
                </a:solidFill>
              </a:rPr>
              <a:t> </a:t>
            </a:r>
          </a:p>
          <a:p>
            <a:pPr algn="ctr"/>
            <a:r>
              <a:rPr lang="ru-RU" b="1" dirty="0" smtClean="0">
                <a:solidFill>
                  <a:srgbClr val="398CB5"/>
                </a:solidFill>
              </a:rPr>
              <a:t>Если вы набрали 17-18 баллов – вы ведете действительно здоровый образ жизни, при том не ради галочки.</a:t>
            </a:r>
          </a:p>
          <a:p>
            <a:pPr algn="ctr"/>
            <a:r>
              <a:rPr lang="ru-RU" b="1" dirty="0" smtClean="0">
                <a:solidFill>
                  <a:srgbClr val="398CB5"/>
                </a:solidFill>
              </a:rPr>
              <a:t>Если набрали меньше, вам есть над чем работать.</a:t>
            </a:r>
            <a:endParaRPr lang="ru-RU" b="1" dirty="0">
              <a:solidFill>
                <a:srgbClr val="398CB5"/>
              </a:solidFill>
            </a:endParaRPr>
          </a:p>
        </p:txBody>
      </p:sp>
      <p:pic>
        <p:nvPicPr>
          <p:cNvPr id="5" name="Содержимое 4" descr="x_80b3eba7.jpg"/>
          <p:cNvPicPr>
            <a:picLocks noGrp="1" noChangeAspect="1"/>
          </p:cNvPicPr>
          <p:nvPr>
            <p:ph sz="half" idx="1"/>
          </p:nvPr>
        </p:nvPicPr>
        <p:blipFill>
          <a:blip r:embed="rId2" cstate="print"/>
          <a:stretch>
            <a:fillRect/>
          </a:stretch>
        </p:blipFill>
        <p:spPr>
          <a:xfrm>
            <a:off x="4330536" y="404664"/>
            <a:ext cx="4633559" cy="5976664"/>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19256" cy="707678"/>
          </a:xfrm>
        </p:spPr>
        <p:txBody>
          <a:bodyPr>
            <a:normAutofit/>
          </a:bodyPr>
          <a:lstStyle/>
          <a:p>
            <a:r>
              <a:rPr lang="ru-RU" sz="2800" dirty="0" smtClean="0">
                <a:solidFill>
                  <a:srgbClr val="33E2FF"/>
                </a:solidFill>
              </a:rPr>
              <a:t>Здоровый образ жизни и правильное питание</a:t>
            </a:r>
            <a:endParaRPr lang="ru-RU" sz="2600" dirty="0">
              <a:solidFill>
                <a:srgbClr val="33E2FF"/>
              </a:solidFill>
            </a:endParaRPr>
          </a:p>
        </p:txBody>
      </p:sp>
      <p:sp>
        <p:nvSpPr>
          <p:cNvPr id="3" name="Текст 2"/>
          <p:cNvSpPr>
            <a:spLocks noGrp="1"/>
          </p:cNvSpPr>
          <p:nvPr>
            <p:ph type="body" idx="2"/>
          </p:nvPr>
        </p:nvSpPr>
        <p:spPr>
          <a:xfrm>
            <a:off x="323528" y="1052736"/>
            <a:ext cx="4608512" cy="5661248"/>
          </a:xfrm>
        </p:spPr>
        <p:txBody>
          <a:bodyPr>
            <a:noAutofit/>
          </a:bodyPr>
          <a:lstStyle/>
          <a:p>
            <a:pPr algn="ctr"/>
            <a:r>
              <a:rPr lang="ru-RU" b="1" dirty="0" smtClean="0">
                <a:solidFill>
                  <a:srgbClr val="398CB5"/>
                </a:solidFill>
              </a:rPr>
              <a:t>Пища, которую мы едим, обеспечивает развитие тканей и клеток организма, постоянное их обновление, а также является источником энергии. Обмен веществ в нашем организме полностью зависит от характера питания. От того, что мы едим, зависит наша трудоспособность, заболеваемость, физическое развитие и рост, нервно-психологическое состояние, продолжительность жизни. Поэтому правильное питание и здоровый образ жизни неразделимы.</a:t>
            </a:r>
          </a:p>
          <a:p>
            <a:pPr algn="ctr"/>
            <a:r>
              <a:rPr lang="ru-RU" b="1" dirty="0" smtClean="0">
                <a:solidFill>
                  <a:srgbClr val="398CB5"/>
                </a:solidFill>
              </a:rPr>
              <a:t>Все теории питания пытаются решить одну проблему: поступление в организм в правильных пропорциях достаточного количества углеводов, жиров, белков, витаминов, микроэлементов, минеральных веществ. Правильное питание основывается на соблюдении режима (оптимально четырехразовое питание с интервалом 4-5 часов между приемами пищи); соблюдении калорийности рациона (взрослому человеку в среднем необходимо 3 тыс. ккал); соотношении белков, жиров, углеводов (умственный труд – 1:0,8:3, физические нагрузки – 1:1:5, в среднем – 1:1:4); покрытии потребности организма в основных веществах (вода, микроэлементы, минеральные вещества, витамины, полиненасыщенные жирные кислоты, аминокислоты).</a:t>
            </a:r>
            <a:endParaRPr lang="ru-RU" b="1" dirty="0">
              <a:solidFill>
                <a:srgbClr val="398CB5"/>
              </a:solidFill>
            </a:endParaRPr>
          </a:p>
        </p:txBody>
      </p:sp>
      <p:pic>
        <p:nvPicPr>
          <p:cNvPr id="7" name="Содержимое 6" descr="1306773786_0093.jpg"/>
          <p:cNvPicPr>
            <a:picLocks noGrp="1" noChangeAspect="1"/>
          </p:cNvPicPr>
          <p:nvPr>
            <p:ph sz="half" idx="1"/>
          </p:nvPr>
        </p:nvPicPr>
        <p:blipFill>
          <a:blip r:embed="rId2" cstate="print"/>
          <a:stretch>
            <a:fillRect/>
          </a:stretch>
        </p:blipFill>
        <p:spPr>
          <a:xfrm>
            <a:off x="4932040" y="980728"/>
            <a:ext cx="3827462" cy="5616624"/>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19256" cy="792088"/>
          </a:xfrm>
        </p:spPr>
        <p:txBody>
          <a:bodyPr>
            <a:normAutofit/>
          </a:bodyPr>
          <a:lstStyle/>
          <a:p>
            <a:r>
              <a:rPr lang="ru-RU" sz="2800" dirty="0" smtClean="0"/>
              <a:t>Здоровый образ жизни и спорт</a:t>
            </a:r>
            <a:endParaRPr lang="ru-RU" sz="2600" dirty="0"/>
          </a:p>
        </p:txBody>
      </p:sp>
      <p:sp>
        <p:nvSpPr>
          <p:cNvPr id="3" name="Текст 2"/>
          <p:cNvSpPr>
            <a:spLocks noGrp="1"/>
          </p:cNvSpPr>
          <p:nvPr>
            <p:ph type="body" idx="2"/>
          </p:nvPr>
        </p:nvSpPr>
        <p:spPr>
          <a:xfrm>
            <a:off x="683568" y="1340768"/>
            <a:ext cx="3008313" cy="5085184"/>
          </a:xfrm>
        </p:spPr>
        <p:txBody>
          <a:bodyPr>
            <a:normAutofit lnSpcReduction="10000"/>
          </a:bodyPr>
          <a:lstStyle/>
          <a:p>
            <a:pPr algn="ctr"/>
            <a:r>
              <a:rPr lang="ru-RU" sz="1500" b="1" dirty="0" smtClean="0">
                <a:solidFill>
                  <a:srgbClr val="398CB5"/>
                </a:solidFill>
              </a:rPr>
              <a:t>Движение – жизнь, а активное движение – здоровая жизнь. Ежедневные занятия спортом – залог красоты и здоровья. Важно, чтобы спорт кроме пользы доставлял удовольствие, а для этого необходимо выбрать подходящий вам вид спорта. Для женщины лучшим спортом является регулярное плавание, для тех, кто ведет сидячий образ жизни идеально подойдут пешие прогулки или туристические походы, бегом в равномерном ритме можно заниматься всей семьей, также как и ездой на велосипеде, зимой не стоит забывать про лыжи и коньки. Важно помнить, что любой спорт при неправильном к нему подходе является травмоопасным.</a:t>
            </a:r>
            <a:endParaRPr lang="ru-RU" sz="1500" b="1" dirty="0">
              <a:solidFill>
                <a:srgbClr val="398CB5"/>
              </a:solidFill>
            </a:endParaRPr>
          </a:p>
        </p:txBody>
      </p:sp>
      <p:pic>
        <p:nvPicPr>
          <p:cNvPr id="5" name="Содержимое 4" descr="beg3.jpg"/>
          <p:cNvPicPr>
            <a:picLocks noGrp="1" noChangeAspect="1"/>
          </p:cNvPicPr>
          <p:nvPr>
            <p:ph sz="half" idx="1"/>
          </p:nvPr>
        </p:nvPicPr>
        <p:blipFill>
          <a:blip r:embed="rId2" cstate="print"/>
          <a:stretch>
            <a:fillRect/>
          </a:stretch>
        </p:blipFill>
        <p:spPr>
          <a:xfrm>
            <a:off x="4067944" y="980728"/>
            <a:ext cx="4680520" cy="5688632"/>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0b246c21b044997c50bdb6dbebab6aee.jpeg"/>
          <p:cNvPicPr>
            <a:picLocks noChangeAspect="1"/>
          </p:cNvPicPr>
          <p:nvPr/>
        </p:nvPicPr>
        <p:blipFill>
          <a:blip r:embed="rId2" cstate="print"/>
          <a:stretch>
            <a:fillRect/>
          </a:stretch>
        </p:blipFill>
        <p:spPr>
          <a:xfrm>
            <a:off x="107504" y="116632"/>
            <a:ext cx="8928992" cy="6642738"/>
          </a:xfrm>
          <a:prstGeom prst="ellipse">
            <a:avLst/>
          </a:prstGeom>
          <a:ln w="190500" cap="rnd">
            <a:solidFill>
              <a:schemeClr val="bg1">
                <a:lumMod val="60000"/>
                <a:lumOff val="40000"/>
              </a:schemeClr>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7" name="TextBox 6"/>
          <p:cNvSpPr txBox="1"/>
          <p:nvPr/>
        </p:nvSpPr>
        <p:spPr>
          <a:xfrm>
            <a:off x="0" y="2852936"/>
            <a:ext cx="9144000" cy="923330"/>
          </a:xfrm>
          <a:prstGeom prst="rect">
            <a:avLst/>
          </a:prstGeom>
          <a:noFill/>
        </p:spPr>
        <p:txBody>
          <a:bodyPr wrap="square" rtlCol="0">
            <a:spAutoFit/>
          </a:bodyPr>
          <a:lstStyle/>
          <a:p>
            <a:pPr algn="ctr"/>
            <a:r>
              <a:rPr lang="ru-RU" sz="5400" dirty="0" smtClean="0">
                <a:solidFill>
                  <a:srgbClr val="0070C0"/>
                </a:solidFill>
              </a:rPr>
              <a:t>Будьте здоровы!!!</a:t>
            </a:r>
            <a:endParaRPr lang="ru-RU" sz="5400" dirty="0">
              <a:solidFill>
                <a:srgbClr val="0070C0"/>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313384"/>
          </a:xfrm>
        </p:spPr>
        <p:txBody>
          <a:bodyPr>
            <a:noAutofit/>
          </a:bodyPr>
          <a:lstStyle/>
          <a:p>
            <a:r>
              <a:rPr lang="ru-RU" sz="2600" i="1" dirty="0" smtClean="0">
                <a:solidFill>
                  <a:srgbClr val="33E2FF"/>
                </a:solidFill>
              </a:rPr>
              <a:t>«Девять десятых нашего счастья зависит от того, насколько здоровый образ жизни мы ведем»</a:t>
            </a:r>
            <a:br>
              <a:rPr lang="ru-RU" sz="2600" i="1" dirty="0" smtClean="0">
                <a:solidFill>
                  <a:srgbClr val="33E2FF"/>
                </a:solidFill>
              </a:rPr>
            </a:br>
            <a:r>
              <a:rPr lang="ru-RU" sz="2400" dirty="0" smtClean="0">
                <a:solidFill>
                  <a:srgbClr val="33E2FF"/>
                </a:solidFill>
              </a:rPr>
              <a:t> (Артур Шопенгауэр) </a:t>
            </a:r>
            <a:endParaRPr lang="ru-RU" sz="2400" i="1" dirty="0">
              <a:solidFill>
                <a:srgbClr val="33E2FF"/>
              </a:solidFill>
            </a:endParaRPr>
          </a:p>
        </p:txBody>
      </p:sp>
      <p:sp>
        <p:nvSpPr>
          <p:cNvPr id="3" name="Текст 2"/>
          <p:cNvSpPr>
            <a:spLocks noGrp="1"/>
          </p:cNvSpPr>
          <p:nvPr>
            <p:ph type="body" idx="2"/>
          </p:nvPr>
        </p:nvSpPr>
        <p:spPr>
          <a:xfrm>
            <a:off x="467544" y="1556792"/>
            <a:ext cx="3008313" cy="4941168"/>
          </a:xfrm>
        </p:spPr>
        <p:txBody>
          <a:bodyPr>
            <a:normAutofit lnSpcReduction="10000"/>
          </a:bodyPr>
          <a:lstStyle/>
          <a:p>
            <a:pPr algn="ctr"/>
            <a:r>
              <a:rPr lang="ru-RU" sz="1500" b="1" dirty="0" smtClean="0">
                <a:solidFill>
                  <a:srgbClr val="398CB5"/>
                </a:solidFill>
              </a:rPr>
              <a:t>Счастливым хочет быть каждый из нас. В последнее время понятие здоровый образ жизни становится все более актуальным, ведь изменение типа нагрузок («сидячий образ жизни»), увеличение рисков экологического, техногенного, политического, военного и психологического характера только провоцируют негативные сдвиги в состоянии нашего здоровья. </a:t>
            </a:r>
          </a:p>
          <a:p>
            <a:pPr algn="ctr"/>
            <a:r>
              <a:rPr lang="ru-RU" sz="1500" b="1" dirty="0" smtClean="0">
                <a:solidFill>
                  <a:srgbClr val="398CB5"/>
                </a:solidFill>
              </a:rPr>
              <a:t>Исследования ученых показали, что если бы каждый человек придерживался 10 основных правил здорового образа жизни, то жили бы мы не менее 100 лет. Эти 10 советов разработаны международной группой психологов, врачей и диетологов.</a:t>
            </a:r>
            <a:endParaRPr lang="ru-RU" sz="1500" b="1" dirty="0">
              <a:solidFill>
                <a:srgbClr val="398CB5"/>
              </a:solidFill>
            </a:endParaRPr>
          </a:p>
        </p:txBody>
      </p:sp>
      <p:pic>
        <p:nvPicPr>
          <p:cNvPr id="5" name="Содержимое 4" descr="9.jpg"/>
          <p:cNvPicPr>
            <a:picLocks noGrp="1" noChangeAspect="1"/>
          </p:cNvPicPr>
          <p:nvPr>
            <p:ph sz="half" idx="1"/>
          </p:nvPr>
        </p:nvPicPr>
        <p:blipFill>
          <a:blip r:embed="rId2" cstate="print"/>
          <a:stretch>
            <a:fillRect/>
          </a:stretch>
        </p:blipFill>
        <p:spPr>
          <a:xfrm>
            <a:off x="3936422" y="981075"/>
            <a:ext cx="4595380" cy="5616575"/>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19256" cy="792088"/>
          </a:xfrm>
        </p:spPr>
        <p:txBody>
          <a:bodyPr>
            <a:normAutofit/>
          </a:bodyPr>
          <a:lstStyle/>
          <a:p>
            <a:r>
              <a:rPr lang="ru-RU" sz="2600" dirty="0" smtClean="0">
                <a:solidFill>
                  <a:srgbClr val="33E2FF"/>
                </a:solidFill>
              </a:rPr>
              <a:t>10 основных правил здорового образа жизни</a:t>
            </a:r>
            <a:endParaRPr lang="ru-RU" sz="2600" dirty="0">
              <a:solidFill>
                <a:srgbClr val="33E2FF"/>
              </a:solidFill>
            </a:endParaRPr>
          </a:p>
        </p:txBody>
      </p:sp>
      <p:sp>
        <p:nvSpPr>
          <p:cNvPr id="3" name="Текст 2"/>
          <p:cNvSpPr>
            <a:spLocks noGrp="1"/>
          </p:cNvSpPr>
          <p:nvPr>
            <p:ph type="body" idx="2"/>
          </p:nvPr>
        </p:nvSpPr>
        <p:spPr>
          <a:xfrm>
            <a:off x="457200" y="1556792"/>
            <a:ext cx="3008313" cy="5040560"/>
          </a:xfrm>
        </p:spPr>
        <p:txBody>
          <a:bodyPr>
            <a:normAutofit lnSpcReduction="10000"/>
          </a:bodyPr>
          <a:lstStyle/>
          <a:p>
            <a:r>
              <a:rPr lang="ru-RU" sz="1500" b="1" dirty="0" smtClean="0">
                <a:solidFill>
                  <a:srgbClr val="398CB5"/>
                </a:solidFill>
              </a:rPr>
              <a:t>1) занимайся только приятной тебе работой;</a:t>
            </a:r>
          </a:p>
          <a:p>
            <a:r>
              <a:rPr lang="ru-RU" sz="1500" b="1" dirty="0" smtClean="0">
                <a:solidFill>
                  <a:srgbClr val="398CB5"/>
                </a:solidFill>
              </a:rPr>
              <a:t>2) всегда имей собственную точку зрения;</a:t>
            </a:r>
          </a:p>
          <a:p>
            <a:r>
              <a:rPr lang="ru-RU" sz="1500" b="1" dirty="0" smtClean="0">
                <a:solidFill>
                  <a:srgbClr val="398CB5"/>
                </a:solidFill>
              </a:rPr>
              <a:t>3) придерживайся правил рационального питания;</a:t>
            </a:r>
          </a:p>
          <a:p>
            <a:r>
              <a:rPr lang="ru-RU" sz="1500" b="1" dirty="0" smtClean="0">
                <a:solidFill>
                  <a:srgbClr val="398CB5"/>
                </a:solidFill>
              </a:rPr>
              <a:t>4) откажись от вредных привычек;</a:t>
            </a:r>
          </a:p>
          <a:p>
            <a:r>
              <a:rPr lang="ru-RU" sz="1500" b="1" dirty="0" smtClean="0">
                <a:solidFill>
                  <a:srgbClr val="398CB5"/>
                </a:solidFill>
              </a:rPr>
              <a:t>5) спи при температуре 17-18ºС;</a:t>
            </a:r>
          </a:p>
          <a:p>
            <a:r>
              <a:rPr lang="ru-RU" sz="1500" b="1" dirty="0" smtClean="0">
                <a:solidFill>
                  <a:srgbClr val="398CB5"/>
                </a:solidFill>
              </a:rPr>
              <a:t>6) относись ко всему с любовью и нежностью;</a:t>
            </a:r>
          </a:p>
          <a:p>
            <a:r>
              <a:rPr lang="ru-RU" sz="1500" b="1" dirty="0" smtClean="0">
                <a:solidFill>
                  <a:srgbClr val="398CB5"/>
                </a:solidFill>
              </a:rPr>
              <a:t>7) занимайся активным умственным трудом;</a:t>
            </a:r>
          </a:p>
          <a:p>
            <a:r>
              <a:rPr lang="ru-RU" sz="1500" b="1" dirty="0" smtClean="0">
                <a:solidFill>
                  <a:srgbClr val="398CB5"/>
                </a:solidFill>
              </a:rPr>
              <a:t>8) периодически употребляй сладости;</a:t>
            </a:r>
          </a:p>
          <a:p>
            <a:r>
              <a:rPr lang="ru-RU" sz="1500" b="1" dirty="0" smtClean="0">
                <a:solidFill>
                  <a:srgbClr val="398CB5"/>
                </a:solidFill>
              </a:rPr>
              <a:t>9) почаще давай своему организму эмоциональную разгрузку;</a:t>
            </a:r>
          </a:p>
          <a:p>
            <a:r>
              <a:rPr lang="ru-RU" sz="1500" b="1" dirty="0" smtClean="0">
                <a:solidFill>
                  <a:srgbClr val="398CB5"/>
                </a:solidFill>
              </a:rPr>
              <a:t>10) занимайся физическим трудом.</a:t>
            </a:r>
          </a:p>
          <a:p>
            <a:endParaRPr lang="ru-RU" b="1" dirty="0"/>
          </a:p>
        </p:txBody>
      </p:sp>
      <p:pic>
        <p:nvPicPr>
          <p:cNvPr id="5" name="Содержимое 4" descr="4362366-zdrowy-styl--ycia-koncepcji-dieta-i-fitness.jpg"/>
          <p:cNvPicPr>
            <a:picLocks noGrp="1" noChangeAspect="1"/>
          </p:cNvPicPr>
          <p:nvPr>
            <p:ph sz="half" idx="1"/>
          </p:nvPr>
        </p:nvPicPr>
        <p:blipFill>
          <a:blip r:embed="rId2" cstate="print"/>
          <a:stretch>
            <a:fillRect/>
          </a:stretch>
        </p:blipFill>
        <p:spPr>
          <a:xfrm>
            <a:off x="3821535" y="1340768"/>
            <a:ext cx="5040560" cy="5040560"/>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653136"/>
            <a:ext cx="8496944" cy="2204864"/>
          </a:xfrm>
        </p:spPr>
        <p:txBody>
          <a:bodyPr>
            <a:normAutofit/>
          </a:bodyPr>
          <a:lstStyle/>
          <a:p>
            <a:r>
              <a:rPr lang="ru-RU" sz="1500" dirty="0" smtClean="0">
                <a:solidFill>
                  <a:srgbClr val="0070C0"/>
                </a:solidFill>
              </a:rPr>
              <a:t>Вроде все просто, но мы любим крайности. Кто-то половину своей жизни просиживает с пультом на диване, кто-то до отвала наедается, а кто-то работает до изнеможения, даже в снах успевая просчитывать выгодность сделки. А потом от болезней его не может избавить даже совершенная современная медицина. На 50% здоровье человека определяется тем, насколько здоровый образ жизни он ведет, на 20% - генетический фактор и наследственность, еще 20% составляют условия жизни (экология, климат, место жительства), 10% - здравоохранение.</a:t>
            </a:r>
            <a:endParaRPr lang="ru-RU" sz="1500" dirty="0"/>
          </a:p>
        </p:txBody>
      </p:sp>
      <p:pic>
        <p:nvPicPr>
          <p:cNvPr id="4" name="Содержимое 3" descr="ctMzVjZS0.jpg"/>
          <p:cNvPicPr>
            <a:picLocks noGrp="1" noChangeAspect="1"/>
          </p:cNvPicPr>
          <p:nvPr>
            <p:ph idx="1"/>
          </p:nvPr>
        </p:nvPicPr>
        <p:blipFill>
          <a:blip r:embed="rId2" cstate="print"/>
          <a:stretch>
            <a:fillRect/>
          </a:stretch>
        </p:blipFill>
        <p:spPr>
          <a:xfrm>
            <a:off x="1691680" y="260648"/>
            <a:ext cx="6145584" cy="4681537"/>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509120"/>
            <a:ext cx="8280920" cy="2348880"/>
          </a:xfrm>
        </p:spPr>
        <p:txBody>
          <a:bodyPr>
            <a:normAutofit/>
          </a:bodyPr>
          <a:lstStyle/>
          <a:p>
            <a:r>
              <a:rPr lang="ru-RU" sz="1500" dirty="0" smtClean="0">
                <a:solidFill>
                  <a:srgbClr val="0070C0"/>
                </a:solidFill>
              </a:rPr>
              <a:t>Не один нормальный человек не хочет быть больным, каждый стремится прожить жизнь долго и счастливо. Вспомните, как же вы стремитесь: еле встав с постели утром, за 10 минут собираетесь в школу или на работу, съедая на завтрак пару бутербродов, весь день нервничаете, ссоритесь с близкими, завидуете коллегам и знакомым, не успевая нормально пообедать, вечер проводите на диване у телевизора, на рекламе идя к холодильнику, ведь за ужином нужно наверстать то, что было упущено на завтрак и обед. Думаете, живя так, можно сохранить здоровье?</a:t>
            </a:r>
            <a:endParaRPr lang="ru-RU" sz="1500" dirty="0">
              <a:solidFill>
                <a:srgbClr val="0070C0"/>
              </a:solidFill>
            </a:endParaRPr>
          </a:p>
        </p:txBody>
      </p:sp>
      <p:pic>
        <p:nvPicPr>
          <p:cNvPr id="4" name="Содержимое 3" descr="6a00e55017ae148833011571fcad5d970b.jpg"/>
          <p:cNvPicPr>
            <a:picLocks noGrp="1" noChangeAspect="1"/>
          </p:cNvPicPr>
          <p:nvPr>
            <p:ph idx="1"/>
          </p:nvPr>
        </p:nvPicPr>
        <p:blipFill>
          <a:blip r:embed="rId2" cstate="print"/>
          <a:stretch>
            <a:fillRect/>
          </a:stretch>
        </p:blipFill>
        <p:spPr>
          <a:xfrm>
            <a:off x="1331640" y="188640"/>
            <a:ext cx="6584363" cy="4391719"/>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4427984" cy="576064"/>
          </a:xfrm>
        </p:spPr>
        <p:txBody>
          <a:bodyPr>
            <a:normAutofit/>
          </a:bodyPr>
          <a:lstStyle/>
          <a:p>
            <a:pPr algn="ctr"/>
            <a:r>
              <a:rPr lang="ru-RU" sz="2600" i="1" dirty="0" smtClean="0">
                <a:solidFill>
                  <a:srgbClr val="33E2FF"/>
                </a:solidFill>
              </a:rPr>
              <a:t>Немного истории</a:t>
            </a:r>
            <a:endParaRPr lang="ru-RU" sz="2600" i="1" dirty="0">
              <a:solidFill>
                <a:srgbClr val="33E2FF"/>
              </a:solidFill>
            </a:endParaRPr>
          </a:p>
        </p:txBody>
      </p:sp>
      <p:sp>
        <p:nvSpPr>
          <p:cNvPr id="3" name="Текст 2"/>
          <p:cNvSpPr>
            <a:spLocks noGrp="1"/>
          </p:cNvSpPr>
          <p:nvPr>
            <p:ph type="body" idx="2"/>
          </p:nvPr>
        </p:nvSpPr>
        <p:spPr>
          <a:xfrm>
            <a:off x="457200" y="908720"/>
            <a:ext cx="3538736" cy="5760640"/>
          </a:xfrm>
        </p:spPr>
        <p:txBody>
          <a:bodyPr>
            <a:normAutofit fontScale="92500"/>
          </a:bodyPr>
          <a:lstStyle/>
          <a:p>
            <a:pPr algn="ctr"/>
            <a:r>
              <a:rPr lang="ru-RU" b="1" dirty="0" smtClean="0">
                <a:solidFill>
                  <a:srgbClr val="398CB5"/>
                </a:solidFill>
              </a:rPr>
              <a:t>Понятие «здоровый образ жизни» появилось в России. В 1989 году профессор-фармаколог Израиль </a:t>
            </a:r>
            <a:r>
              <a:rPr lang="ru-RU" b="1" dirty="0" err="1" smtClean="0">
                <a:solidFill>
                  <a:srgbClr val="398CB5"/>
                </a:solidFill>
              </a:rPr>
              <a:t>Брехман</a:t>
            </a:r>
            <a:r>
              <a:rPr lang="ru-RU" b="1" dirty="0" smtClean="0">
                <a:solidFill>
                  <a:srgbClr val="398CB5"/>
                </a:solidFill>
              </a:rPr>
              <a:t>, которому и приписывается авторство термина, выступил на конференции с докладом о внедрении научной концепции здорового образа жизни. В идеях </a:t>
            </a:r>
            <a:r>
              <a:rPr lang="ru-RU" b="1" dirty="0" err="1" smtClean="0">
                <a:solidFill>
                  <a:srgbClr val="398CB5"/>
                </a:solidFill>
              </a:rPr>
              <a:t>Брехмана</a:t>
            </a:r>
            <a:r>
              <a:rPr lang="ru-RU" b="1" dirty="0" smtClean="0">
                <a:solidFill>
                  <a:srgbClr val="398CB5"/>
                </a:solidFill>
              </a:rPr>
              <a:t> ничего сверхъестественного не было: сбалансированное питание, полноценный сон, свежий воздух и движение. Но среди медиков его доклады пользовались невероятной популярностью. И с 1991 года появляется наука </a:t>
            </a:r>
            <a:r>
              <a:rPr lang="ru-RU" b="1" dirty="0" err="1" smtClean="0">
                <a:solidFill>
                  <a:srgbClr val="398CB5"/>
                </a:solidFill>
              </a:rPr>
              <a:t>валеология</a:t>
            </a:r>
            <a:r>
              <a:rPr lang="ru-RU" b="1" dirty="0" smtClean="0">
                <a:solidFill>
                  <a:srgbClr val="398CB5"/>
                </a:solidFill>
              </a:rPr>
              <a:t>, основанная на </a:t>
            </a:r>
            <a:r>
              <a:rPr lang="ru-RU" b="1" dirty="0" err="1" smtClean="0">
                <a:solidFill>
                  <a:srgbClr val="398CB5"/>
                </a:solidFill>
              </a:rPr>
              <a:t>брехмановских</a:t>
            </a:r>
            <a:r>
              <a:rPr lang="ru-RU" b="1" dirty="0" smtClean="0">
                <a:solidFill>
                  <a:srgbClr val="398CB5"/>
                </a:solidFill>
              </a:rPr>
              <a:t> идеях. Курс «</a:t>
            </a:r>
            <a:r>
              <a:rPr lang="ru-RU" b="1" dirty="0" err="1" smtClean="0">
                <a:solidFill>
                  <a:srgbClr val="398CB5"/>
                </a:solidFill>
              </a:rPr>
              <a:t>Валеология</a:t>
            </a:r>
            <a:r>
              <a:rPr lang="ru-RU" b="1" dirty="0" smtClean="0">
                <a:solidFill>
                  <a:srgbClr val="398CB5"/>
                </a:solidFill>
              </a:rPr>
              <a:t>» входит в учебные планы ВУЗов и преподается в школе. Идеи здорового образа жизни начинают пользоваться успехом, поэтому появляется все больше авторских методик. Но уже в 2001 году Министерство образования РФ из учебных планов предмет «</a:t>
            </a:r>
            <a:r>
              <a:rPr lang="ru-RU" b="1" dirty="0" err="1" smtClean="0">
                <a:solidFill>
                  <a:srgbClr val="398CB5"/>
                </a:solidFill>
              </a:rPr>
              <a:t>Валеология</a:t>
            </a:r>
            <a:r>
              <a:rPr lang="ru-RU" b="1" dirty="0" smtClean="0">
                <a:solidFill>
                  <a:srgbClr val="398CB5"/>
                </a:solidFill>
              </a:rPr>
              <a:t>» исключает. И, когда россияне о понятии «здорового образа жизни» начинают забывать, на Западе его подхватывают и через несколько лет возвращают на родину, только уже под европейским лейблом.</a:t>
            </a:r>
          </a:p>
          <a:p>
            <a:pPr algn="ctr"/>
            <a:r>
              <a:rPr lang="ru-RU" b="1" dirty="0" smtClean="0">
                <a:solidFill>
                  <a:srgbClr val="398CB5"/>
                </a:solidFill>
              </a:rPr>
              <a:t>Что русские понимают под термином «здоровый образ жизни»?</a:t>
            </a:r>
          </a:p>
        </p:txBody>
      </p:sp>
      <p:pic>
        <p:nvPicPr>
          <p:cNvPr id="5" name="Содержимое 4" descr="brehman.jpg"/>
          <p:cNvPicPr>
            <a:picLocks noGrp="1" noChangeAspect="1"/>
          </p:cNvPicPr>
          <p:nvPr>
            <p:ph sz="half" idx="1"/>
          </p:nvPr>
        </p:nvPicPr>
        <p:blipFill>
          <a:blip r:embed="rId2" cstate="print"/>
          <a:stretch>
            <a:fillRect/>
          </a:stretch>
        </p:blipFill>
        <p:spPr>
          <a:xfrm>
            <a:off x="4572000" y="332656"/>
            <a:ext cx="4173627" cy="6192688"/>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19256" cy="1067718"/>
          </a:xfrm>
        </p:spPr>
        <p:txBody>
          <a:bodyPr>
            <a:normAutofit/>
          </a:bodyPr>
          <a:lstStyle/>
          <a:p>
            <a:r>
              <a:rPr lang="ru-RU" sz="2600" i="1" dirty="0" smtClean="0">
                <a:solidFill>
                  <a:srgbClr val="33E2FF"/>
                </a:solidFill>
              </a:rPr>
              <a:t>Мнения современных подростков по поводу здорового образа жизни</a:t>
            </a:r>
            <a:endParaRPr lang="ru-RU" sz="2600" i="1" dirty="0">
              <a:solidFill>
                <a:srgbClr val="33E2FF"/>
              </a:solidFill>
            </a:endParaRPr>
          </a:p>
        </p:txBody>
      </p:sp>
      <p:sp>
        <p:nvSpPr>
          <p:cNvPr id="3" name="Текст 2"/>
          <p:cNvSpPr>
            <a:spLocks noGrp="1"/>
          </p:cNvSpPr>
          <p:nvPr>
            <p:ph type="body" idx="2"/>
          </p:nvPr>
        </p:nvSpPr>
        <p:spPr>
          <a:xfrm>
            <a:off x="467544" y="1268760"/>
            <a:ext cx="3178696" cy="5589240"/>
          </a:xfrm>
        </p:spPr>
        <p:txBody>
          <a:bodyPr>
            <a:noAutofit/>
          </a:bodyPr>
          <a:lstStyle/>
          <a:p>
            <a:pPr marL="342900" indent="-342900"/>
            <a:r>
              <a:rPr lang="ru-RU" sz="1500" b="1" dirty="0" smtClean="0">
                <a:solidFill>
                  <a:srgbClr val="398CB5"/>
                </a:solidFill>
              </a:rPr>
              <a:t>1) Чтобы вести здоровый образ жизни надо заниматься спортом, не курить, не пить, закалять.</a:t>
            </a:r>
          </a:p>
          <a:p>
            <a:pPr marL="342900" indent="-342900"/>
            <a:r>
              <a:rPr lang="ru-RU" sz="1500" b="1" dirty="0" smtClean="0">
                <a:solidFill>
                  <a:srgbClr val="398CB5"/>
                </a:solidFill>
              </a:rPr>
              <a:t>2) Да, здоровый образ жизни это хорошо, губить свой организм не нужно, ведь жить чисто - это здорово.</a:t>
            </a:r>
          </a:p>
          <a:p>
            <a:pPr marL="342900" indent="-342900"/>
            <a:r>
              <a:rPr lang="ru-RU" sz="1500" b="1" dirty="0" smtClean="0">
                <a:solidFill>
                  <a:srgbClr val="398CB5"/>
                </a:solidFill>
              </a:rPr>
              <a:t>3) Нужно придерживаться здорового образа жизни, чтобы будущие дети были здоровыми. Здоровье продлевает жизнь. Также приятно когда ничего не болит, деньги не тратишь на лекарства.</a:t>
            </a:r>
          </a:p>
          <a:p>
            <a:pPr marL="342900" indent="-342900"/>
            <a:r>
              <a:rPr lang="ru-RU" sz="1500" b="1" dirty="0" smtClean="0">
                <a:solidFill>
                  <a:srgbClr val="398CB5"/>
                </a:solidFill>
              </a:rPr>
              <a:t>4) Нужно вести такой правильный образ жизни, так как это единственный способ поддерживать своё здоровье, ведь вокруг нас так много вредных веществ, вирусов и прочего.</a:t>
            </a:r>
          </a:p>
          <a:p>
            <a:pPr marL="342900" indent="-342900"/>
            <a:endParaRPr lang="ru-RU" sz="1500" dirty="0">
              <a:solidFill>
                <a:srgbClr val="0070C0"/>
              </a:solidFill>
            </a:endParaRPr>
          </a:p>
        </p:txBody>
      </p:sp>
      <p:pic>
        <p:nvPicPr>
          <p:cNvPr id="5" name="Содержимое 4" descr="862c8b9fc5d2.jpg"/>
          <p:cNvPicPr>
            <a:picLocks noGrp="1" noChangeAspect="1"/>
          </p:cNvPicPr>
          <p:nvPr>
            <p:ph sz="half" idx="1"/>
          </p:nvPr>
        </p:nvPicPr>
        <p:blipFill>
          <a:blip r:embed="rId2" cstate="print"/>
          <a:stretch>
            <a:fillRect/>
          </a:stretch>
        </p:blipFill>
        <p:spPr>
          <a:xfrm>
            <a:off x="3852862" y="1484784"/>
            <a:ext cx="4967610" cy="4896544"/>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509120"/>
            <a:ext cx="8640960" cy="2160240"/>
          </a:xfrm>
        </p:spPr>
        <p:txBody>
          <a:bodyPr>
            <a:normAutofit fontScale="90000"/>
          </a:bodyPr>
          <a:lstStyle/>
          <a:p>
            <a:r>
              <a:rPr lang="ru-RU" sz="1600" dirty="0" smtClean="0">
                <a:solidFill>
                  <a:srgbClr val="0070C0"/>
                </a:solidFill>
              </a:rPr>
              <a:t>Социологические опросы показывают, что забота о здоровье для каждого пятого россиянина – это своевременное обращение к врачу. Галочку в графе «здоровье» они готовы поставить, всего лишь побывав на приеме у врача и закупив написанные им на листочке таблетки. Правда, 15% включили в заботу о здоровье двигательную активность, под которой они понимают посещение спортзалов и </a:t>
            </a:r>
            <a:r>
              <a:rPr lang="ru-RU" sz="1600" dirty="0" err="1" smtClean="0">
                <a:solidFill>
                  <a:srgbClr val="0070C0"/>
                </a:solidFill>
              </a:rPr>
              <a:t>фитнес-центров</a:t>
            </a:r>
            <a:r>
              <a:rPr lang="ru-RU" sz="1600" dirty="0" smtClean="0">
                <a:solidFill>
                  <a:srgbClr val="0070C0"/>
                </a:solidFill>
              </a:rPr>
              <a:t>, регулярное выполнение утренней зарядки, бег по парку летом и лыжные прогулки зимой. 9% россиян ведут здоровый образ жизни, периодически выгуливая собачку и пешком доходя до метро (в чьем-то понимании и это забота о здоровье). Еще 8% составляют противники вредных привычек.</a:t>
            </a:r>
            <a:endParaRPr lang="ru-RU" sz="1500" dirty="0"/>
          </a:p>
        </p:txBody>
      </p:sp>
      <p:pic>
        <p:nvPicPr>
          <p:cNvPr id="4" name="Содержимое 3" descr="1-1-.jpg"/>
          <p:cNvPicPr>
            <a:picLocks noGrp="1" noChangeAspect="1"/>
          </p:cNvPicPr>
          <p:nvPr>
            <p:ph idx="1"/>
          </p:nvPr>
        </p:nvPicPr>
        <p:blipFill>
          <a:blip r:embed="rId2" cstate="print"/>
          <a:stretch>
            <a:fillRect/>
          </a:stretch>
        </p:blipFill>
        <p:spPr>
          <a:xfrm>
            <a:off x="1763688" y="260648"/>
            <a:ext cx="5736134" cy="4321175"/>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581128"/>
            <a:ext cx="8640960" cy="1935088"/>
          </a:xfrm>
        </p:spPr>
        <p:txBody>
          <a:bodyPr>
            <a:normAutofit/>
          </a:bodyPr>
          <a:lstStyle/>
          <a:p>
            <a:r>
              <a:rPr lang="ru-RU" sz="1600" dirty="0" smtClean="0">
                <a:solidFill>
                  <a:srgbClr val="0070C0"/>
                </a:solidFill>
              </a:rPr>
              <a:t>Лозунг «Лучшая тактика – это профилактика» также к нам не относится. Около половины опрошенных ничего не делают для того, чтобы сохранить здоровье. 16% смотрят передачи, читают книги и журналы, изучая тем самым теоретическую сторону вопроса. 16% стараются правильно питаться, правда, консультацию с врачом-диетологом при этом они считают излишней. И лишь 11% регулярно проверяют состояние своего здоровья. А это примерно каждый десятый и не более того.</a:t>
            </a:r>
            <a:endParaRPr lang="ru-RU" sz="1600" dirty="0">
              <a:solidFill>
                <a:srgbClr val="0070C0"/>
              </a:solidFill>
            </a:endParaRPr>
          </a:p>
        </p:txBody>
      </p:sp>
      <p:pic>
        <p:nvPicPr>
          <p:cNvPr id="4" name="Содержимое 3" descr="1951353_f520.jpg"/>
          <p:cNvPicPr>
            <a:picLocks noGrp="1" noChangeAspect="1"/>
          </p:cNvPicPr>
          <p:nvPr>
            <p:ph idx="1"/>
          </p:nvPr>
        </p:nvPicPr>
        <p:blipFill>
          <a:blip r:embed="rId2" cstate="print"/>
          <a:stretch>
            <a:fillRect/>
          </a:stretch>
        </p:blipFill>
        <p:spPr>
          <a:xfrm>
            <a:off x="2411760" y="332656"/>
            <a:ext cx="4405457" cy="4176712"/>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Другая 20">
      <a:dk1>
        <a:srgbClr val="00B0F0"/>
      </a:dk1>
      <a:lt1>
        <a:sysClr val="window" lastClr="FFFFFF"/>
      </a:lt1>
      <a:dk2>
        <a:srgbClr val="FFFF23"/>
      </a:dk2>
      <a:lt2>
        <a:srgbClr val="BF0000"/>
      </a:lt2>
      <a:accent1>
        <a:srgbClr val="3BC8E4"/>
      </a:accent1>
      <a:accent2>
        <a:srgbClr val="F1CE4A"/>
      </a:accent2>
      <a:accent3>
        <a:srgbClr val="FF0000"/>
      </a:accent3>
      <a:accent4>
        <a:srgbClr val="FFFF85"/>
      </a:accent4>
      <a:accent5>
        <a:srgbClr val="F2E68A"/>
      </a:accent5>
      <a:accent6>
        <a:srgbClr val="FFFF5E"/>
      </a:accent6>
      <a:hlink>
        <a:srgbClr val="FFFF23"/>
      </a:hlink>
      <a:folHlink>
        <a:srgbClr val="FFFF7B"/>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139</TotalTime>
  <Words>1367</Words>
  <Application>Microsoft Office PowerPoint</Application>
  <PresentationFormat>Экран (4:3)</PresentationFormat>
  <Paragraphs>63</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Апекс</vt:lpstr>
      <vt:lpstr>Здоровый образ жизни</vt:lpstr>
      <vt:lpstr>«Девять десятых нашего счастья зависит от того, насколько здоровый образ жизни мы ведем»  (Артур Шопенгауэр) </vt:lpstr>
      <vt:lpstr>10 основных правил здорового образа жизни</vt:lpstr>
      <vt:lpstr>Вроде все просто, но мы любим крайности. Кто-то половину своей жизни просиживает с пультом на диване, кто-то до отвала наедается, а кто-то работает до изнеможения, даже в снах успевая просчитывать выгодность сделки. А потом от болезней его не может избавить даже совершенная современная медицина. На 50% здоровье человека определяется тем, насколько здоровый образ жизни он ведет, на 20% - генетический фактор и наследственность, еще 20% составляют условия жизни (экология, климат, место жительства), 10% - здравоохранение.</vt:lpstr>
      <vt:lpstr>Не один нормальный человек не хочет быть больным, каждый стремится прожить жизнь долго и счастливо. Вспомните, как же вы стремитесь: еле встав с постели утром, за 10 минут собираетесь в школу или на работу, съедая на завтрак пару бутербродов, весь день нервничаете, ссоритесь с близкими, завидуете коллегам и знакомым, не успевая нормально пообедать, вечер проводите на диване у телевизора, на рекламе идя к холодильнику, ведь за ужином нужно наверстать то, что было упущено на завтрак и обед. Думаете, живя так, можно сохранить здоровье?</vt:lpstr>
      <vt:lpstr>Немного истории</vt:lpstr>
      <vt:lpstr>Мнения современных подростков по поводу здорового образа жизни</vt:lpstr>
      <vt:lpstr>Социологические опросы показывают, что забота о здоровье для каждого пятого россиянина – это своевременное обращение к врачу. Галочку в графе «здоровье» они готовы поставить, всего лишь побывав на приеме у врача и закупив написанные им на листочке таблетки. Правда, 15% включили в заботу о здоровье двигательную активность, под которой они понимают посещение спортзалов и фитнес-центров, регулярное выполнение утренней зарядки, бег по парку летом и лыжные прогулки зимой. 9% россиян ведут здоровый образ жизни, периодически выгуливая собачку и пешком доходя до метро (в чьем-то понимании и это забота о здоровье). Еще 8% составляют противники вредных привычек.</vt:lpstr>
      <vt:lpstr>Лозунг «Лучшая тактика – это профилактика» также к нам не относится. Около половины опрошенных ничего не делают для того, чтобы сохранить здоровье. 16% смотрят передачи, читают книги и журналы, изучая тем самым теоретическую сторону вопроса. 16% стараются правильно питаться, правда, консультацию с врачом-диетологом при этом они считают излишней. И лишь 11% регулярно проверяют состояние своего здоровья. А это примерно каждый десятый и не более того.</vt:lpstr>
      <vt:lpstr>Еще один опрос показал, что только треть граждан России чувствуют личную ответственность за свое здоровье. Остальные ищут крайнего: врачи, государство, злые силы … Но очевидно одно: состояние нашего здоровья только в наших руках.</vt:lpstr>
      <vt:lpstr>Тест</vt:lpstr>
      <vt:lpstr>Тест</vt:lpstr>
      <vt:lpstr>Здоровый образ жизни и правильное питание</vt:lpstr>
      <vt:lpstr>Здоровый образ жизни и спорт</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ерр</dc:title>
  <cp:lastModifiedBy>Admin</cp:lastModifiedBy>
  <cp:revision>16</cp:revision>
  <dcterms:modified xsi:type="dcterms:W3CDTF">2012-10-23T14:11:38Z</dcterms:modified>
</cp:coreProperties>
</file>