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5" r:id="rId4"/>
    <p:sldId id="257" r:id="rId5"/>
    <p:sldId id="266" r:id="rId6"/>
    <p:sldId id="267" r:id="rId7"/>
    <p:sldId id="268" r:id="rId8"/>
    <p:sldId id="259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70267E5-A458-4C96-BD03-D635BF495039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131A68C-CAF2-4990-8258-6A307E4D13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non.ru/GetAnswer.aspx?qid=580c1d4f-78dd-4370-8eef-ff0b163c81f7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458200" cy="1800200"/>
          </a:xfrm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Дела давно минувших дней,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Преданья старины глубокой…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3380125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ТЕМА УРОКА: </a:t>
            </a:r>
          </a:p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Обряды и обычаи в фольклоре и в творчестве композиторов</a:t>
            </a:r>
            <a:endParaRPr lang="ru-RU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ОБРЯДЫ</a:t>
            </a:r>
            <a:r>
              <a:rPr lang="ru-RU" dirty="0" smtClean="0"/>
              <a:t> — это церемониальное действо, проводимое в соответствии с определённым народной традицией обычаем, посредством нахождения порядка в материальном мире, служащего — порядку в мире духовном.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dirty="0" smtClean="0"/>
              <a:t>Обычаи </a:t>
            </a:r>
            <a:r>
              <a:rPr lang="ru-RU" dirty="0" smtClean="0"/>
              <a:t> - исторически сложившееся в определенном обществе (или местности) правило поведения, которое взято под охрану государством и обеспечено силой его принуждения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771800" y="764704"/>
            <a:ext cx="381642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ФОЛЬКЛОР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55576" y="2780928"/>
            <a:ext cx="3312368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rebuchet MS"/>
                <a:ea typeface="+mj-ea"/>
                <a:cs typeface="+mj-cs"/>
              </a:rPr>
              <a:t>обрядовый</a:t>
            </a:r>
            <a:r>
              <a:rPr lang="ru-RU" dirty="0" smtClean="0">
                <a:solidFill>
                  <a:srgbClr val="424456"/>
                </a:solidFill>
                <a:latin typeface="Trebuchet MS"/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364088" y="2708920"/>
            <a:ext cx="3456384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rebuchet MS"/>
                <a:ea typeface="+mj-ea"/>
                <a:cs typeface="+mj-cs"/>
              </a:rPr>
              <a:t>необрядовый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771800" y="2060848"/>
            <a:ext cx="1152128" cy="720080"/>
          </a:xfrm>
          <a:prstGeom prst="straightConnector1">
            <a:avLst/>
          </a:prstGeom>
          <a:ln w="381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436096" y="2132856"/>
            <a:ext cx="864096" cy="64807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124744"/>
            <a:ext cx="91440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sz="3200" dirty="0" smtClean="0"/>
          </a:p>
          <a:p>
            <a:r>
              <a:rPr lang="ru-RU" sz="3200" b="1" dirty="0" smtClean="0"/>
              <a:t>К обрядовому фольклору</a:t>
            </a:r>
            <a:r>
              <a:rPr lang="ru-RU" sz="3200" dirty="0" smtClean="0"/>
              <a:t> относятся:</a:t>
            </a:r>
          </a:p>
          <a:p>
            <a:r>
              <a:rPr lang="ru-RU" sz="3200" dirty="0" smtClean="0">
                <a:hlinkClick r:id="rId2"/>
              </a:rPr>
              <a:t>1.календарный фольклор</a:t>
            </a:r>
            <a:r>
              <a:rPr lang="ru-RU" sz="3200" dirty="0" smtClean="0"/>
              <a:t> (колядки, масленичные песни, веснянки),</a:t>
            </a:r>
          </a:p>
          <a:p>
            <a:r>
              <a:rPr lang="ru-RU" sz="3200" dirty="0" smtClean="0"/>
              <a:t>2.семейный фольклор (семейные рассказы, колыбельные, свадебные песни, причитания),</a:t>
            </a:r>
          </a:p>
          <a:p>
            <a:r>
              <a:rPr lang="ru-RU" sz="3200" dirty="0" smtClean="0"/>
              <a:t>3.окказиональный (заговоры, </a:t>
            </a:r>
            <a:r>
              <a:rPr lang="ru-RU" sz="3200" dirty="0" err="1" smtClean="0"/>
              <a:t>заклички</a:t>
            </a:r>
            <a:r>
              <a:rPr lang="ru-RU" sz="3200" dirty="0" smtClean="0"/>
              <a:t>, считалки).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628800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/>
              <a:t>Необрядовый</a:t>
            </a:r>
            <a:r>
              <a:rPr lang="ru-RU" sz="3600" b="1" dirty="0" smtClean="0"/>
              <a:t> фольклор</a:t>
            </a:r>
            <a:r>
              <a:rPr lang="ru-RU" sz="3600" dirty="0" smtClean="0"/>
              <a:t> делится на четыре группы:</a:t>
            </a:r>
          </a:p>
          <a:p>
            <a:r>
              <a:rPr lang="ru-RU" sz="3600" dirty="0" smtClean="0"/>
              <a:t>1.фольклорная драма;</a:t>
            </a:r>
          </a:p>
          <a:p>
            <a:r>
              <a:rPr lang="ru-RU" sz="3600" dirty="0" smtClean="0"/>
              <a:t>2.поэзия;</a:t>
            </a:r>
          </a:p>
          <a:p>
            <a:r>
              <a:rPr lang="ru-RU" sz="3600" dirty="0" smtClean="0"/>
              <a:t>3.проза;</a:t>
            </a:r>
          </a:p>
          <a:p>
            <a:r>
              <a:rPr lang="ru-RU" sz="3600" dirty="0" smtClean="0"/>
              <a:t>4.фольклор речевых ситуаций.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458200" cy="777329"/>
          </a:xfrm>
        </p:spPr>
        <p:txBody>
          <a:bodyPr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Свадебный обряд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96752"/>
            <a:ext cx="9144000" cy="3561510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800" b="1" dirty="0" smtClean="0">
                <a:ln/>
                <a:solidFill>
                  <a:schemeClr val="accent3"/>
                </a:solidFill>
              </a:rPr>
              <a:t>Свадьба – сложный ритуал, состоящий из обрядовых действий и обрядовой поэзии, выражающий хозяйственные, религиозно-магические и поэтические воззрения крестьян. Свадьба делится на три этапа: предсвадебный, собственно свадебный и послесвадебный. К предсвадебному относятся сватовство, смотрины, сговор, девичник. К собственно свадебному – приезд свадебного поезда в дом невесты, обряд </a:t>
            </a:r>
            <a:r>
              <a:rPr lang="ru-RU" sz="2800" b="1" dirty="0" err="1" smtClean="0">
                <a:ln/>
                <a:solidFill>
                  <a:schemeClr val="accent3"/>
                </a:solidFill>
              </a:rPr>
              <a:t>отдавания</a:t>
            </a:r>
            <a:r>
              <a:rPr lang="ru-RU" sz="2800" b="1" dirty="0" smtClean="0">
                <a:ln/>
                <a:solidFill>
                  <a:schemeClr val="accent3"/>
                </a:solidFill>
              </a:rPr>
              <a:t> жениху невесты, отъезд к венцу, венчание, свадебный пир.</a:t>
            </a:r>
            <a:endParaRPr lang="ru-RU" sz="28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97152"/>
            <a:ext cx="4104456" cy="576064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1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sz="13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Приготовление невесты к венцу» В. Феклистова.</a:t>
            </a:r>
            <a:endParaRPr lang="ru-RU" sz="13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4" name="Рисунок 3" descr="84573109_large_VE_Feklistov_Prigotovlenie_nevestuy_k_vencu_18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3744434" cy="4622758"/>
          </a:xfrm>
          <a:prstGeom prst="rect">
            <a:avLst/>
          </a:prstGeom>
        </p:spPr>
      </p:pic>
      <p:pic>
        <p:nvPicPr>
          <p:cNvPr id="5" name="Рисунок 4" descr="0_86b6b_150bccda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620688"/>
            <a:ext cx="4946183" cy="3567434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sp>
        <p:nvSpPr>
          <p:cNvPr id="6" name="Прямоугольник 5"/>
          <p:cNvSpPr/>
          <p:nvPr/>
        </p:nvSpPr>
        <p:spPr>
          <a:xfrm>
            <a:off x="5940152" y="6309320"/>
            <a:ext cx="2972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«</a:t>
            </a:r>
            <a:r>
              <a:rPr lang="ru-RU" sz="1200" dirty="0"/>
              <a:t>Сватовство майора» Павла Федотова</a:t>
            </a:r>
          </a:p>
        </p:txBody>
      </p:sp>
      <p:pic>
        <p:nvPicPr>
          <p:cNvPr id="7" name="Рисунок 6" descr="3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293096"/>
            <a:ext cx="3053248" cy="220486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067944" y="3861048"/>
            <a:ext cx="3111749" cy="307777"/>
          </a:xfrm>
          <a:prstGeom prst="rect">
            <a:avLst/>
          </a:prstGeom>
        </p:spPr>
        <p:txBody>
          <a:bodyPr wrap="none">
            <a:spAutoFit/>
            <a:scene3d>
              <a:camera prst="isometricOffAxis2Left"/>
              <a:lightRig rig="threePt" dir="t"/>
            </a:scene3d>
          </a:bodyPr>
          <a:lstStyle/>
          <a:p>
            <a:r>
              <a:rPr lang="ru-RU" sz="1400" dirty="0"/>
              <a:t>«Перед венцом» Фирса Журавлёва</a:t>
            </a:r>
          </a:p>
        </p:txBody>
      </p:sp>
      <p:pic>
        <p:nvPicPr>
          <p:cNvPr id="9" name="Рисунок 8" descr="Портрет молодой женщины в сарафане. 18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67744" y="3501008"/>
            <a:ext cx="2391150" cy="302172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79512" y="6319391"/>
            <a:ext cx="3706464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/>
              <a:t>«Портрет молодой женщины в сарафане» П. </a:t>
            </a:r>
            <a:r>
              <a:rPr lang="ru-RU" sz="1100" dirty="0" err="1"/>
              <a:t>Барбье</a:t>
            </a:r>
            <a:r>
              <a:rPr lang="ru-RU" dirty="0"/>
              <a:t>.</a:t>
            </a:r>
          </a:p>
          <a:p>
            <a:endParaRPr lang="ru-RU" sz="1100" dirty="0"/>
          </a:p>
        </p:txBody>
      </p:sp>
    </p:spTree>
  </p:cSld>
  <p:clrMapOvr>
    <a:masterClrMapping/>
  </p:clrMapOvr>
  <p:transition spd="slow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2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80728"/>
            <a:ext cx="820891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	Обряды и обычаи использовали русские композиторы в своих сочинениях. </a:t>
            </a:r>
          </a:p>
          <a:p>
            <a:pPr algn="just"/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	Композитор М.Мусоргский 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спользовал свадебный обряд в опере «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Хованщина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»,</a:t>
            </a:r>
          </a:p>
          <a:p>
            <a:pPr algn="just"/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включил песню «Плывет, плывет лебедушка». </a:t>
            </a:r>
          </a:p>
          <a:p>
            <a:pPr algn="just"/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	Композитор М.Глинка в своем произведении не использовал подлинные русские песни,  а писал в духе народной песни. Он использовал также свадебный обряд, </a:t>
            </a:r>
          </a:p>
          <a:p>
            <a:pPr algn="just"/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включил свою песню «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Разгулялися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ru-RU" sz="2800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развалилися</a:t>
            </a:r>
            <a:r>
              <a:rPr lang="ru-RU" sz="28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воды вешние по лугам».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</TotalTime>
  <Words>173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Дела давно минувших дней, Преданья старины глубокой… </vt:lpstr>
      <vt:lpstr>ОБРЯДЫ — это церемониальное действо, проводимое в соответствии с определённым народной традицией обычаем, посредством нахождения порядка в материальном мире, служащего — порядку в мире духовном.</vt:lpstr>
      <vt:lpstr> Обычаи  - исторически сложившееся в определенном обществе (или местности) правило поведения, которое взято под охрану государством и обеспечено силой его принуждения</vt:lpstr>
      <vt:lpstr>Слайд 4</vt:lpstr>
      <vt:lpstr>Слайд 5</vt:lpstr>
      <vt:lpstr>Слайд 6</vt:lpstr>
      <vt:lpstr>Свадебный обряд</vt:lpstr>
      <vt:lpstr>«Приготовление невесты к венцу» В. Феклистова.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Дела давно минувших дней, Преданья старины глубокой…</dc:title>
  <dc:creator>admin</dc:creator>
  <cp:lastModifiedBy>admin</cp:lastModifiedBy>
  <cp:revision>11</cp:revision>
  <dcterms:created xsi:type="dcterms:W3CDTF">2012-10-15T16:34:51Z</dcterms:created>
  <dcterms:modified xsi:type="dcterms:W3CDTF">2012-10-24T14:29:34Z</dcterms:modified>
</cp:coreProperties>
</file>