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323" r:id="rId2"/>
    <p:sldId id="338" r:id="rId3"/>
    <p:sldId id="341" r:id="rId4"/>
    <p:sldId id="342" r:id="rId5"/>
    <p:sldId id="344" r:id="rId6"/>
    <p:sldId id="345" r:id="rId7"/>
    <p:sldId id="346" r:id="rId8"/>
    <p:sldId id="347" r:id="rId9"/>
    <p:sldId id="319" r:id="rId10"/>
    <p:sldId id="353" r:id="rId11"/>
    <p:sldId id="354" r:id="rId12"/>
    <p:sldId id="320" r:id="rId13"/>
    <p:sldId id="356" r:id="rId14"/>
    <p:sldId id="355" r:id="rId15"/>
    <p:sldId id="321" r:id="rId16"/>
    <p:sldId id="32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3166"/>
    <a:srgbClr val="287F17"/>
    <a:srgbClr val="FD99B3"/>
    <a:srgbClr val="00B0F0"/>
    <a:srgbClr val="FFE94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100" autoAdjust="0"/>
  </p:normalViewPr>
  <p:slideViewPr>
    <p:cSldViewPr>
      <p:cViewPr>
        <p:scale>
          <a:sx n="52" d="100"/>
          <a:sy n="52" d="100"/>
        </p:scale>
        <p:origin x="-970" y="-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5D35B-FD56-4ECB-B704-0A4D803B6D66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60C3E-F8B8-4A34-A4B8-FCDA19410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6909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00B0F0"/>
                </a:solidFill>
              </a:rPr>
              <a:t>Актуализация знаний  Работа с числовым</a:t>
            </a:r>
            <a:r>
              <a:rPr lang="ru-RU" baseline="0" dirty="0" smtClean="0">
                <a:solidFill>
                  <a:srgbClr val="00B0F0"/>
                </a:solidFill>
              </a:rPr>
              <a:t> рядом</a:t>
            </a:r>
            <a:endParaRPr lang="ru-RU" dirty="0" smtClean="0">
              <a:solidFill>
                <a:srgbClr val="00B0F0"/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00B0F0"/>
                </a:solidFill>
              </a:rPr>
              <a:t>Актуализация знаний  Работа с числовым</a:t>
            </a:r>
            <a:r>
              <a:rPr lang="ru-RU" baseline="0" dirty="0" smtClean="0">
                <a:solidFill>
                  <a:srgbClr val="00B0F0"/>
                </a:solidFill>
              </a:rPr>
              <a:t> рядом</a:t>
            </a:r>
            <a:endParaRPr lang="ru-RU" dirty="0" smtClean="0">
              <a:solidFill>
                <a:srgbClr val="00B0F0"/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00B0F0"/>
                </a:solidFill>
              </a:rPr>
              <a:t>Актуализация знаний  Работа с числовым</a:t>
            </a:r>
            <a:r>
              <a:rPr lang="ru-RU" baseline="0" dirty="0" smtClean="0">
                <a:solidFill>
                  <a:srgbClr val="00B0F0"/>
                </a:solidFill>
              </a:rPr>
              <a:t> рядом</a:t>
            </a:r>
            <a:endParaRPr lang="ru-RU" dirty="0" smtClean="0">
              <a:solidFill>
                <a:srgbClr val="00B0F0"/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vtatuzova.ru/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785926"/>
            <a:ext cx="1818173" cy="2408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0298" y="2479669"/>
            <a:ext cx="111112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20" y="3122611"/>
            <a:ext cx="753568" cy="100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42844" y="142852"/>
            <a:ext cx="7429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«Моя математика» 1 класс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858148" y="357166"/>
            <a:ext cx="1217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28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1406" y="785794"/>
            <a:ext cx="87868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урока: «Прямоугольник»</a:t>
            </a: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85720" y="4143380"/>
            <a:ext cx="85725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Советы учителю.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к уроку составлена на основе заданий, расположенных в учебнике. Рекомендую открыть учебник на странице с данным уроком, прочитать задания и просмотреть их в данной презентации в режиме демонстрации.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Некоторые задания можно выполнять интерактивно. Например, продолжить ряд, сравнить или вставить пропущенные числа.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этого презентацию надо перевести в режим редактирования.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/>
          <a:srcRect t="6446" b="3652"/>
          <a:stretch/>
        </p:blipFill>
        <p:spPr bwMode="auto">
          <a:xfrm>
            <a:off x="395536" y="1737019"/>
            <a:ext cx="4214842" cy="2484069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4929190" y="1897741"/>
            <a:ext cx="378621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презентации</a:t>
            </a:r>
          </a:p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Татузова Анна Васильевна</a:t>
            </a:r>
          </a:p>
          <a:p>
            <a:pPr algn="ctr"/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http://avtatuzova.ru</a:t>
            </a:r>
            <a:endParaRPr lang="ru-RU" sz="2400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школы № 1702 </a:t>
            </a: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Москвы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8916" y="1008828"/>
            <a:ext cx="1833261" cy="1898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Овал 8"/>
          <p:cNvSpPr/>
          <p:nvPr/>
        </p:nvSpPr>
        <p:spPr>
          <a:xfrm>
            <a:off x="829545" y="2935558"/>
            <a:ext cx="428628" cy="428628"/>
          </a:xfrm>
          <a:prstGeom prst="ellipse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289585" y="2938795"/>
            <a:ext cx="428628" cy="428628"/>
          </a:xfrm>
          <a:prstGeom prst="ellipse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849465" y="2938795"/>
            <a:ext cx="428628" cy="428628"/>
          </a:xfrm>
          <a:prstGeom prst="ellipse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956340" y="2986277"/>
            <a:ext cx="428628" cy="428628"/>
          </a:xfrm>
          <a:prstGeom prst="ellipse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142844" y="89530"/>
            <a:ext cx="4531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28. Прямоугольник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390" y="612750"/>
            <a:ext cx="8546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2.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 каких фигур на рисунке есть прямые углы?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39033" y="1624693"/>
            <a:ext cx="1329733" cy="12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42224" y="1523885"/>
            <a:ext cx="2243110" cy="138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17591" y="836712"/>
            <a:ext cx="1018768" cy="2028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42844" y="3501008"/>
            <a:ext cx="8858312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175390" y="5445224"/>
            <a:ext cx="88257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</a:p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можно выполнять интерактивно.  Во время демонстрации навести курсор на 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нужную карточку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появления ладошки.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4101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44444E-6 L -0.18247 0.3738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32" y="18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0.00093 L -0.09253 0.42963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35" y="21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196590"/>
            <a:ext cx="1329733" cy="12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8916" y="1008828"/>
            <a:ext cx="1833261" cy="1898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Овал 8"/>
          <p:cNvSpPr/>
          <p:nvPr/>
        </p:nvSpPr>
        <p:spPr>
          <a:xfrm>
            <a:off x="829545" y="2935558"/>
            <a:ext cx="428628" cy="428628"/>
          </a:xfrm>
          <a:prstGeom prst="ellipse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289585" y="2938795"/>
            <a:ext cx="428628" cy="428628"/>
          </a:xfrm>
          <a:prstGeom prst="ellipse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849465" y="2938795"/>
            <a:ext cx="428628" cy="428628"/>
          </a:xfrm>
          <a:prstGeom prst="ellipse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956340" y="2986277"/>
            <a:ext cx="428628" cy="428628"/>
          </a:xfrm>
          <a:prstGeom prst="ellipse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142844" y="89530"/>
            <a:ext cx="4531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28. Прямоугольник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390" y="612750"/>
            <a:ext cx="8546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2.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 каких фигур на рисунке есть прямые углы?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42224" y="1523885"/>
            <a:ext cx="2243110" cy="138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42844" y="3501008"/>
            <a:ext cx="8858312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81522" y="3356992"/>
            <a:ext cx="56592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?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 можно назвать эти фигуры?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5600" y="3776836"/>
            <a:ext cx="1018768" cy="2028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5972" y="5730658"/>
            <a:ext cx="91745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  <a:cs typeface="Arial" pitchFamily="34" charset="0"/>
              </a:rPr>
              <a:t>!</a:t>
            </a:r>
            <a:r>
              <a:rPr lang="ru-RU" sz="24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Четырёхугольник, у которого </a:t>
            </a:r>
            <a:r>
              <a:rPr lang="ru-RU" sz="2400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все углы прямые</a:t>
            </a:r>
            <a:r>
              <a:rPr lang="ru-RU" sz="24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, называется </a:t>
            </a:r>
            <a:r>
              <a:rPr lang="ru-RU" sz="2400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прямоугольник.</a:t>
            </a:r>
            <a:endParaRPr lang="ru-RU" sz="2400" dirty="0">
              <a:solidFill>
                <a:srgbClr val="FF0000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76028" y="4791050"/>
            <a:ext cx="3141982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Это - прямоугольники.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8097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20" grpId="0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928662" y="1841974"/>
            <a:ext cx="1500198" cy="785818"/>
          </a:xfrm>
          <a:prstGeom prst="rect">
            <a:avLst/>
          </a:prstGeom>
          <a:solidFill>
            <a:srgbClr val="FD99B3"/>
          </a:solidFill>
          <a:ln w="3175">
            <a:solidFill>
              <a:srgbClr val="FB316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омб 10"/>
          <p:cNvSpPr/>
          <p:nvPr/>
        </p:nvSpPr>
        <p:spPr>
          <a:xfrm rot="20684171">
            <a:off x="714348" y="2699230"/>
            <a:ext cx="1857388" cy="785818"/>
          </a:xfrm>
          <a:prstGeom prst="diamond">
            <a:avLst/>
          </a:prstGeom>
          <a:solidFill>
            <a:srgbClr val="FD99B3"/>
          </a:solidFill>
          <a:ln w="3175">
            <a:solidFill>
              <a:srgbClr val="FB316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ручной ввод 8"/>
          <p:cNvSpPr/>
          <p:nvPr/>
        </p:nvSpPr>
        <p:spPr>
          <a:xfrm rot="16200000">
            <a:off x="3107521" y="2377759"/>
            <a:ext cx="1250165" cy="892975"/>
          </a:xfrm>
          <a:prstGeom prst="flowChartManualInput">
            <a:avLst/>
          </a:prstGeom>
          <a:solidFill>
            <a:srgbClr val="FD99B3"/>
          </a:solidFill>
          <a:ln w="3175">
            <a:solidFill>
              <a:srgbClr val="FB316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омб 12"/>
          <p:cNvSpPr/>
          <p:nvPr/>
        </p:nvSpPr>
        <p:spPr>
          <a:xfrm>
            <a:off x="2500298" y="3056420"/>
            <a:ext cx="500066" cy="1000132"/>
          </a:xfrm>
          <a:prstGeom prst="diamond">
            <a:avLst/>
          </a:prstGeom>
          <a:solidFill>
            <a:srgbClr val="00B050"/>
          </a:solidFill>
          <a:ln>
            <a:solidFill>
              <a:srgbClr val="287F17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6043626" y="1816208"/>
            <a:ext cx="457200" cy="457200"/>
          </a:xfrm>
          <a:prstGeom prst="flowChartConnector">
            <a:avLst/>
          </a:prstGeom>
          <a:solidFill>
            <a:srgbClr val="00B050"/>
          </a:solidFill>
          <a:ln>
            <a:solidFill>
              <a:srgbClr val="287F17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7400948" y="1787636"/>
            <a:ext cx="457200" cy="457200"/>
          </a:xfrm>
          <a:prstGeom prst="flowChartConnector">
            <a:avLst/>
          </a:prstGeom>
          <a:solidFill>
            <a:srgbClr val="00B050"/>
          </a:solidFill>
          <a:ln>
            <a:solidFill>
              <a:srgbClr val="287F17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786446" y="2459150"/>
            <a:ext cx="1143008" cy="571504"/>
          </a:xfrm>
          <a:prstGeom prst="rect">
            <a:avLst/>
          </a:prstGeom>
          <a:solidFill>
            <a:srgbClr val="00B050"/>
          </a:solidFill>
          <a:ln>
            <a:solidFill>
              <a:srgbClr val="287F17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215206" y="2459150"/>
            <a:ext cx="1143008" cy="571504"/>
          </a:xfrm>
          <a:prstGeom prst="rect">
            <a:avLst/>
          </a:prstGeom>
          <a:solidFill>
            <a:srgbClr val="00B050"/>
          </a:solidFill>
          <a:ln>
            <a:solidFill>
              <a:srgbClr val="287F17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714348" y="5385410"/>
            <a:ext cx="1357322" cy="70788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+2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57488" y="5385409"/>
            <a:ext cx="1357322" cy="70788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+1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57752" y="5385409"/>
            <a:ext cx="1357322" cy="70788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4 - 1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929454" y="5385409"/>
            <a:ext cx="1357322" cy="70788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57158" y="1627660"/>
            <a:ext cx="4572032" cy="271464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572132" y="1644760"/>
            <a:ext cx="3214710" cy="200026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179512" y="116632"/>
            <a:ext cx="4531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28. Прямоугольник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5374" y="836712"/>
            <a:ext cx="8572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выражения можно записать к рисункам  Вовы?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59470" y="4437112"/>
            <a:ext cx="8078272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этого презентацию надо перевести в режим редактирования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928662" y="1841974"/>
            <a:ext cx="1500198" cy="785818"/>
          </a:xfrm>
          <a:prstGeom prst="rect">
            <a:avLst/>
          </a:prstGeom>
          <a:solidFill>
            <a:srgbClr val="FD99B3"/>
          </a:solidFill>
          <a:ln w="3175">
            <a:solidFill>
              <a:srgbClr val="FB316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омб 10"/>
          <p:cNvSpPr/>
          <p:nvPr/>
        </p:nvSpPr>
        <p:spPr>
          <a:xfrm rot="20684171">
            <a:off x="714348" y="2699230"/>
            <a:ext cx="1857388" cy="785818"/>
          </a:xfrm>
          <a:prstGeom prst="diamond">
            <a:avLst/>
          </a:prstGeom>
          <a:solidFill>
            <a:srgbClr val="FD99B3"/>
          </a:solidFill>
          <a:ln w="3175">
            <a:solidFill>
              <a:srgbClr val="FB316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ручной ввод 8"/>
          <p:cNvSpPr/>
          <p:nvPr/>
        </p:nvSpPr>
        <p:spPr>
          <a:xfrm rot="16200000">
            <a:off x="3107521" y="2377759"/>
            <a:ext cx="1250165" cy="892975"/>
          </a:xfrm>
          <a:prstGeom prst="flowChartManualInput">
            <a:avLst/>
          </a:prstGeom>
          <a:solidFill>
            <a:srgbClr val="FD99B3"/>
          </a:solidFill>
          <a:ln w="3175">
            <a:solidFill>
              <a:srgbClr val="FB316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омб 12"/>
          <p:cNvSpPr/>
          <p:nvPr/>
        </p:nvSpPr>
        <p:spPr>
          <a:xfrm>
            <a:off x="2500298" y="3056420"/>
            <a:ext cx="500066" cy="1000132"/>
          </a:xfrm>
          <a:prstGeom prst="diamond">
            <a:avLst/>
          </a:prstGeom>
          <a:solidFill>
            <a:srgbClr val="00B050"/>
          </a:solidFill>
          <a:ln>
            <a:solidFill>
              <a:srgbClr val="287F17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6043626" y="1816208"/>
            <a:ext cx="457200" cy="457200"/>
          </a:xfrm>
          <a:prstGeom prst="flowChartConnector">
            <a:avLst/>
          </a:prstGeom>
          <a:solidFill>
            <a:srgbClr val="00B050"/>
          </a:solidFill>
          <a:ln>
            <a:solidFill>
              <a:srgbClr val="287F17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7400948" y="1787636"/>
            <a:ext cx="457200" cy="457200"/>
          </a:xfrm>
          <a:prstGeom prst="flowChartConnector">
            <a:avLst/>
          </a:prstGeom>
          <a:solidFill>
            <a:srgbClr val="00B050"/>
          </a:solidFill>
          <a:ln>
            <a:solidFill>
              <a:srgbClr val="287F17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786446" y="2459150"/>
            <a:ext cx="1143008" cy="571504"/>
          </a:xfrm>
          <a:prstGeom prst="rect">
            <a:avLst/>
          </a:prstGeom>
          <a:solidFill>
            <a:srgbClr val="00B050"/>
          </a:solidFill>
          <a:ln>
            <a:solidFill>
              <a:srgbClr val="287F17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215206" y="2459150"/>
            <a:ext cx="1143008" cy="571504"/>
          </a:xfrm>
          <a:prstGeom prst="rect">
            <a:avLst/>
          </a:prstGeom>
          <a:solidFill>
            <a:srgbClr val="00B050"/>
          </a:solidFill>
          <a:ln>
            <a:solidFill>
              <a:srgbClr val="287F17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714348" y="5385410"/>
            <a:ext cx="1357322" cy="70788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+2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57488" y="5385409"/>
            <a:ext cx="1357322" cy="70788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+1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57752" y="5385409"/>
            <a:ext cx="1357322" cy="70788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4 - 1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929454" y="5385409"/>
            <a:ext cx="1357322" cy="70788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57158" y="1627660"/>
            <a:ext cx="4572032" cy="271464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572132" y="1644760"/>
            <a:ext cx="3214710" cy="200026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179512" y="116632"/>
            <a:ext cx="4531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28. Прямоугольник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5374" y="836712"/>
            <a:ext cx="8572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выражения можно записать к рисункам  Вовы?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341965" y="3631083"/>
            <a:ext cx="367653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</a:p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можно выполнять интерактивно.  Во время демонстрации навести курсор на 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нужную карточку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появления ладошки.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4597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44444E-6 L -0.12291 -0.1372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46" y="-68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9" grpId="0" animBg="1"/>
      <p:bldP spid="13" grpId="0" animBg="1"/>
      <p:bldP spid="20" grpId="0" animBg="1"/>
      <p:bldP spid="21" grpId="0" animBg="1"/>
      <p:bldP spid="22" grpId="0" animBg="1"/>
      <p:bldP spid="23" grpId="0" animBg="1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928662" y="1841974"/>
            <a:ext cx="1500198" cy="785818"/>
          </a:xfrm>
          <a:prstGeom prst="rect">
            <a:avLst/>
          </a:prstGeom>
          <a:solidFill>
            <a:srgbClr val="FD99B3"/>
          </a:solidFill>
          <a:ln w="3175">
            <a:solidFill>
              <a:srgbClr val="FB316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омб 10"/>
          <p:cNvSpPr/>
          <p:nvPr/>
        </p:nvSpPr>
        <p:spPr>
          <a:xfrm rot="20684171">
            <a:off x="714348" y="2699230"/>
            <a:ext cx="1857388" cy="785818"/>
          </a:xfrm>
          <a:prstGeom prst="diamond">
            <a:avLst/>
          </a:prstGeom>
          <a:solidFill>
            <a:srgbClr val="FD99B3"/>
          </a:solidFill>
          <a:ln w="3175">
            <a:solidFill>
              <a:srgbClr val="FB316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ручной ввод 8"/>
          <p:cNvSpPr/>
          <p:nvPr/>
        </p:nvSpPr>
        <p:spPr>
          <a:xfrm rot="16200000">
            <a:off x="3107521" y="2377759"/>
            <a:ext cx="1250165" cy="892975"/>
          </a:xfrm>
          <a:prstGeom prst="flowChartManualInput">
            <a:avLst/>
          </a:prstGeom>
          <a:solidFill>
            <a:srgbClr val="FD99B3"/>
          </a:solidFill>
          <a:ln w="3175">
            <a:solidFill>
              <a:srgbClr val="FB316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омб 12"/>
          <p:cNvSpPr/>
          <p:nvPr/>
        </p:nvSpPr>
        <p:spPr>
          <a:xfrm>
            <a:off x="2500298" y="3056420"/>
            <a:ext cx="500066" cy="1000132"/>
          </a:xfrm>
          <a:prstGeom prst="diamond">
            <a:avLst/>
          </a:prstGeom>
          <a:solidFill>
            <a:srgbClr val="00B050"/>
          </a:solidFill>
          <a:ln>
            <a:solidFill>
              <a:srgbClr val="287F17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6043626" y="1816208"/>
            <a:ext cx="457200" cy="457200"/>
          </a:xfrm>
          <a:prstGeom prst="flowChartConnector">
            <a:avLst/>
          </a:prstGeom>
          <a:solidFill>
            <a:srgbClr val="00B050"/>
          </a:solidFill>
          <a:ln>
            <a:solidFill>
              <a:srgbClr val="287F17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7400948" y="1787636"/>
            <a:ext cx="457200" cy="457200"/>
          </a:xfrm>
          <a:prstGeom prst="flowChartConnector">
            <a:avLst/>
          </a:prstGeom>
          <a:solidFill>
            <a:srgbClr val="00B050"/>
          </a:solidFill>
          <a:ln>
            <a:solidFill>
              <a:srgbClr val="287F17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786446" y="2459150"/>
            <a:ext cx="1143008" cy="571504"/>
          </a:xfrm>
          <a:prstGeom prst="rect">
            <a:avLst/>
          </a:prstGeom>
          <a:solidFill>
            <a:srgbClr val="00B050"/>
          </a:solidFill>
          <a:ln>
            <a:solidFill>
              <a:srgbClr val="287F17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215206" y="2459150"/>
            <a:ext cx="1143008" cy="571504"/>
          </a:xfrm>
          <a:prstGeom prst="rect">
            <a:avLst/>
          </a:prstGeom>
          <a:solidFill>
            <a:srgbClr val="00B050"/>
          </a:solidFill>
          <a:ln>
            <a:solidFill>
              <a:srgbClr val="287F17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714348" y="5385410"/>
            <a:ext cx="1357322" cy="70788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+2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57488" y="5385409"/>
            <a:ext cx="1357322" cy="70788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+1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57752" y="5385409"/>
            <a:ext cx="1357322" cy="70788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4 - 1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929454" y="5385409"/>
            <a:ext cx="1357322" cy="70788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57158" y="1627660"/>
            <a:ext cx="4572032" cy="271464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572132" y="1644760"/>
            <a:ext cx="3214710" cy="200026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179512" y="116632"/>
            <a:ext cx="4531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28. Прямоугольник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5374" y="836712"/>
            <a:ext cx="8572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выражения можно записать к рисункам  Вовы?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341965" y="3631083"/>
            <a:ext cx="367653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</a:p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можно выполнять интерактивно.  Во время демонстрации навести курсор на 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нужную карточку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появления ладошки.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6411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44444E-6 L 0.64705 -0.27385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344" y="-1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6" grpId="1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928662" y="1792766"/>
            <a:ext cx="1500198" cy="785818"/>
          </a:xfrm>
          <a:prstGeom prst="rect">
            <a:avLst/>
          </a:prstGeom>
          <a:solidFill>
            <a:srgbClr val="FD99B3"/>
          </a:solidFill>
          <a:ln w="3175">
            <a:solidFill>
              <a:srgbClr val="FB316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омб 10"/>
          <p:cNvSpPr/>
          <p:nvPr/>
        </p:nvSpPr>
        <p:spPr>
          <a:xfrm rot="20684171">
            <a:off x="714348" y="2650022"/>
            <a:ext cx="1857388" cy="785818"/>
          </a:xfrm>
          <a:prstGeom prst="diamond">
            <a:avLst/>
          </a:prstGeom>
          <a:solidFill>
            <a:srgbClr val="FD99B3"/>
          </a:solidFill>
          <a:ln w="3175">
            <a:solidFill>
              <a:srgbClr val="FB316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ручной ввод 8"/>
          <p:cNvSpPr/>
          <p:nvPr/>
        </p:nvSpPr>
        <p:spPr>
          <a:xfrm rot="16200000">
            <a:off x="3107521" y="2328551"/>
            <a:ext cx="1250165" cy="892975"/>
          </a:xfrm>
          <a:prstGeom prst="flowChartManualInput">
            <a:avLst/>
          </a:prstGeom>
          <a:solidFill>
            <a:srgbClr val="FD99B3"/>
          </a:solidFill>
          <a:ln w="3175">
            <a:solidFill>
              <a:srgbClr val="FB316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омб 12"/>
          <p:cNvSpPr/>
          <p:nvPr/>
        </p:nvSpPr>
        <p:spPr>
          <a:xfrm>
            <a:off x="2500298" y="3007212"/>
            <a:ext cx="500066" cy="1000132"/>
          </a:xfrm>
          <a:prstGeom prst="diamond">
            <a:avLst/>
          </a:prstGeom>
          <a:solidFill>
            <a:srgbClr val="00B050"/>
          </a:solidFill>
          <a:ln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6043626" y="1746480"/>
            <a:ext cx="457200" cy="457200"/>
          </a:xfrm>
          <a:prstGeom prst="flowChartConnector">
            <a:avLst/>
          </a:prstGeom>
          <a:solidFill>
            <a:srgbClr val="00B050"/>
          </a:solidFill>
          <a:ln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7400948" y="1717908"/>
            <a:ext cx="457200" cy="457200"/>
          </a:xfrm>
          <a:prstGeom prst="flowChartConnector">
            <a:avLst/>
          </a:prstGeom>
          <a:solidFill>
            <a:srgbClr val="00B050"/>
          </a:solidFill>
          <a:ln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786446" y="2389422"/>
            <a:ext cx="1143008" cy="571504"/>
          </a:xfrm>
          <a:prstGeom prst="rect">
            <a:avLst/>
          </a:prstGeom>
          <a:solidFill>
            <a:srgbClr val="00B050"/>
          </a:solidFill>
          <a:ln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215206" y="2389422"/>
            <a:ext cx="1143008" cy="571504"/>
          </a:xfrm>
          <a:prstGeom prst="rect">
            <a:avLst/>
          </a:prstGeom>
          <a:solidFill>
            <a:srgbClr val="00B050"/>
          </a:solidFill>
          <a:ln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714348" y="5445225"/>
            <a:ext cx="1357322" cy="70788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+2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57488" y="5445224"/>
            <a:ext cx="1357322" cy="70788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+1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57752" y="5445224"/>
            <a:ext cx="1357322" cy="70788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4 - 1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929454" y="5445224"/>
            <a:ext cx="1357322" cy="70788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57158" y="1578452"/>
            <a:ext cx="4572032" cy="271464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572132" y="1575032"/>
            <a:ext cx="3214710" cy="200026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179512" y="116632"/>
            <a:ext cx="4531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28. Прямоугольник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75374" y="836712"/>
            <a:ext cx="8572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выражения можно записать к рисункам  Вовы?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341965" y="3631083"/>
            <a:ext cx="367653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</a:p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можно выполнять интерактивно.  Во время демонстрации навести курсор на 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нужную карточку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появления ладошки.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85185E-6 L -0.31007 -0.15671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03" y="-78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9" grpId="0" animBg="1"/>
      <p:bldP spid="13" grpId="0" animBg="1"/>
      <p:bldP spid="13" grpId="1" animBg="1"/>
      <p:bldP spid="20" grpId="0" animBg="1"/>
      <p:bldP spid="21" grpId="0" animBg="1"/>
      <p:bldP spid="22" grpId="0" animBg="1"/>
      <p:bldP spid="23" grpId="0" animBg="1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071670" y="2357431"/>
            <a:ext cx="4357718" cy="1200329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196561" y="939706"/>
            <a:ext cx="7697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Проверим наличие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прямых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углов у треугольника.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9512" y="116632"/>
            <a:ext cx="4531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28. Прямоугольник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2732469" y="2084177"/>
            <a:ext cx="2274605" cy="1642811"/>
          </a:xfrm>
          <a:prstGeom prst="triangle">
            <a:avLst/>
          </a:prstGeom>
          <a:solidFill>
            <a:srgbClr val="FFFF00"/>
          </a:solidFill>
          <a:ln w="285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Дуга 2"/>
          <p:cNvSpPr/>
          <p:nvPr/>
        </p:nvSpPr>
        <p:spPr>
          <a:xfrm rot="12930315">
            <a:off x="4420873" y="3237884"/>
            <a:ext cx="299103" cy="670970"/>
          </a:xfrm>
          <a:prstGeom prst="arc">
            <a:avLst>
              <a:gd name="adj1" fmla="val 17237008"/>
              <a:gd name="adj2" fmla="val 4582773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86199" y="1923338"/>
            <a:ext cx="1920875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106681" y="3786190"/>
            <a:ext cx="207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ОСТРЫЙ УГОЛ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155728" y="4509120"/>
            <a:ext cx="88454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295188" y="523066"/>
            <a:ext cx="66962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Задание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из «</a:t>
            </a:r>
            <a:r>
              <a:rPr lang="ru-RU" sz="2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Методических рекомендаций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».</a:t>
            </a: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4105" y="384743"/>
            <a:ext cx="1920875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6876256" y="1772816"/>
            <a:ext cx="20143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прямой угол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4421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196561" y="939706"/>
            <a:ext cx="7697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Проверим наличие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прямых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углов у треугольника.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9512" y="116632"/>
            <a:ext cx="4531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28. Прямоугольник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2732469" y="2084177"/>
            <a:ext cx="2274605" cy="1642811"/>
          </a:xfrm>
          <a:prstGeom prst="triangle">
            <a:avLst/>
          </a:prstGeom>
          <a:solidFill>
            <a:srgbClr val="FFFF00"/>
          </a:solidFill>
          <a:ln w="285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Дуга 2"/>
          <p:cNvSpPr/>
          <p:nvPr/>
        </p:nvSpPr>
        <p:spPr>
          <a:xfrm rot="12930315">
            <a:off x="4420873" y="3237884"/>
            <a:ext cx="299103" cy="670970"/>
          </a:xfrm>
          <a:prstGeom prst="arc">
            <a:avLst>
              <a:gd name="adj1" fmla="val 17237008"/>
              <a:gd name="adj2" fmla="val 4582773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уга 20"/>
          <p:cNvSpPr/>
          <p:nvPr/>
        </p:nvSpPr>
        <p:spPr>
          <a:xfrm rot="19732520">
            <a:off x="2995692" y="3186643"/>
            <a:ext cx="299103" cy="670970"/>
          </a:xfrm>
          <a:prstGeom prst="arc">
            <a:avLst>
              <a:gd name="adj1" fmla="val 17237008"/>
              <a:gd name="adj2" fmla="val 4582773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708214" y="1931697"/>
            <a:ext cx="1920875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106681" y="3786190"/>
            <a:ext cx="207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ОСТРЫЙ УГОЛ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492218" y="3786190"/>
            <a:ext cx="207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ОСТРЫЙ УГОЛ</a:t>
            </a: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55728" y="4509120"/>
            <a:ext cx="88454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295188" y="523066"/>
            <a:ext cx="66962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Задание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из «</a:t>
            </a:r>
            <a:r>
              <a:rPr lang="ru-RU" sz="2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Методических рекомендаций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».</a:t>
            </a: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4105" y="384743"/>
            <a:ext cx="1920875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6876256" y="1772816"/>
            <a:ext cx="20143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прямой угол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3598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196561" y="939706"/>
            <a:ext cx="7697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Проверим наличие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прямых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углов у треугольника.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9512" y="116632"/>
            <a:ext cx="4531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28. Прямоугольник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2732469" y="2084177"/>
            <a:ext cx="2274605" cy="1642811"/>
          </a:xfrm>
          <a:prstGeom prst="triangle">
            <a:avLst/>
          </a:prstGeom>
          <a:solidFill>
            <a:srgbClr val="FFFF00"/>
          </a:solidFill>
          <a:ln w="285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14218" y="5373216"/>
            <a:ext cx="60372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У этого треугольника нет прямых углов.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Дуга 2"/>
          <p:cNvSpPr/>
          <p:nvPr/>
        </p:nvSpPr>
        <p:spPr>
          <a:xfrm rot="12930315">
            <a:off x="4420873" y="3237884"/>
            <a:ext cx="299103" cy="670970"/>
          </a:xfrm>
          <a:prstGeom prst="arc">
            <a:avLst>
              <a:gd name="adj1" fmla="val 17237008"/>
              <a:gd name="adj2" fmla="val 4582773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уга 20"/>
          <p:cNvSpPr/>
          <p:nvPr/>
        </p:nvSpPr>
        <p:spPr>
          <a:xfrm rot="19732520">
            <a:off x="2995692" y="3186643"/>
            <a:ext cx="299103" cy="670970"/>
          </a:xfrm>
          <a:prstGeom prst="arc">
            <a:avLst>
              <a:gd name="adj1" fmla="val 17237008"/>
              <a:gd name="adj2" fmla="val 4582773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/>
          <p:cNvSpPr/>
          <p:nvPr/>
        </p:nvSpPr>
        <p:spPr>
          <a:xfrm rot="5152364">
            <a:off x="3728682" y="2105225"/>
            <a:ext cx="299103" cy="670970"/>
          </a:xfrm>
          <a:prstGeom prst="arc">
            <a:avLst>
              <a:gd name="adj1" fmla="val 17237008"/>
              <a:gd name="adj2" fmla="val 4582773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758037" flipH="1">
            <a:off x="2644842" y="2452354"/>
            <a:ext cx="1920875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4106681" y="3786190"/>
            <a:ext cx="207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ОСТРЫЙ УГОЛ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492218" y="3786190"/>
            <a:ext cx="207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ОСТРЫЙ УГОЛ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935404" y="1673469"/>
            <a:ext cx="207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ОСТРЫЙ УГОЛ</a:t>
            </a: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155728" y="4509120"/>
            <a:ext cx="88454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295188" y="523066"/>
            <a:ext cx="66962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Задание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из «</a:t>
            </a:r>
            <a:r>
              <a:rPr lang="ru-RU" sz="2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Методических рекомендаций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».</a:t>
            </a: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4105" y="384743"/>
            <a:ext cx="1920875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Прямоугольник 30"/>
          <p:cNvSpPr/>
          <p:nvPr/>
        </p:nvSpPr>
        <p:spPr>
          <a:xfrm>
            <a:off x="6876256" y="1772816"/>
            <a:ext cx="20143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прямой угол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972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3" grpId="0" animBg="1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4105" y="384743"/>
            <a:ext cx="1920875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3" name="Блок-схема: ручной ввод 112"/>
          <p:cNvSpPr/>
          <p:nvPr/>
        </p:nvSpPr>
        <p:spPr>
          <a:xfrm rot="5400000">
            <a:off x="3198718" y="1639987"/>
            <a:ext cx="1500198" cy="2786082"/>
          </a:xfrm>
          <a:prstGeom prst="flowChartManualInput">
            <a:avLst/>
          </a:prstGeom>
          <a:solidFill>
            <a:srgbClr val="FFFF00"/>
          </a:solidFill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32" name="TextBox 31"/>
          <p:cNvSpPr txBox="1"/>
          <p:nvPr/>
        </p:nvSpPr>
        <p:spPr>
          <a:xfrm>
            <a:off x="196562" y="879103"/>
            <a:ext cx="8804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Проверьте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наличие прямых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углов у четырёхугольника.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0983" y="2000088"/>
            <a:ext cx="1920875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Дуга 21"/>
          <p:cNvSpPr/>
          <p:nvPr/>
        </p:nvSpPr>
        <p:spPr>
          <a:xfrm rot="15701763">
            <a:off x="4507093" y="3320204"/>
            <a:ext cx="1464954" cy="1229607"/>
          </a:xfrm>
          <a:prstGeom prst="arc">
            <a:avLst>
              <a:gd name="adj1" fmla="val 17587953"/>
              <a:gd name="adj2" fmla="val 0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4106681" y="3786190"/>
            <a:ext cx="207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ОСТРЫЙ УГОЛ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79512" y="116632"/>
            <a:ext cx="4531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28. Прямоугольник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95188" y="523066"/>
            <a:ext cx="66962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Задание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из «</a:t>
            </a:r>
            <a:r>
              <a:rPr lang="ru-RU" sz="2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Методических рекомендаций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».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6876256" y="1772816"/>
            <a:ext cx="20143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прямой угол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1192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4105" y="384743"/>
            <a:ext cx="1920875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3" name="Блок-схема: ручной ввод 112"/>
          <p:cNvSpPr/>
          <p:nvPr/>
        </p:nvSpPr>
        <p:spPr>
          <a:xfrm rot="5400000">
            <a:off x="3198718" y="1639987"/>
            <a:ext cx="1500198" cy="2786082"/>
          </a:xfrm>
          <a:prstGeom prst="flowChartManualInput">
            <a:avLst/>
          </a:prstGeom>
          <a:solidFill>
            <a:srgbClr val="FFFF00"/>
          </a:solidFill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4106681" y="3786190"/>
            <a:ext cx="207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ОСТРЫЙ УГОЛ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227616" y="1837861"/>
            <a:ext cx="1712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ТУПОЙ УГОЛ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32" name="TextBox 31"/>
          <p:cNvSpPr txBox="1"/>
          <p:nvPr/>
        </p:nvSpPr>
        <p:spPr>
          <a:xfrm>
            <a:off x="196562" y="939706"/>
            <a:ext cx="6610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Проверьте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наличие прямых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углов.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2901142" y="2291282"/>
            <a:ext cx="1920875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Дуга 21"/>
          <p:cNvSpPr/>
          <p:nvPr/>
        </p:nvSpPr>
        <p:spPr>
          <a:xfrm rot="15701763">
            <a:off x="4507093" y="3320204"/>
            <a:ext cx="1464954" cy="1229607"/>
          </a:xfrm>
          <a:prstGeom prst="arc">
            <a:avLst>
              <a:gd name="adj1" fmla="val 17587953"/>
              <a:gd name="adj2" fmla="val 0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уга 19"/>
          <p:cNvSpPr/>
          <p:nvPr/>
        </p:nvSpPr>
        <p:spPr>
          <a:xfrm rot="8559187">
            <a:off x="4325644" y="1540454"/>
            <a:ext cx="1464954" cy="1229607"/>
          </a:xfrm>
          <a:prstGeom prst="arc">
            <a:avLst>
              <a:gd name="adj1" fmla="val 17587953"/>
              <a:gd name="adj2" fmla="val 1535556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179512" y="116632"/>
            <a:ext cx="4531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28. Прямоугольник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95188" y="523066"/>
            <a:ext cx="66962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Задание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из «</a:t>
            </a:r>
            <a:r>
              <a:rPr lang="ru-RU" sz="2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Методических рекомендаций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».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6876256" y="1772816"/>
            <a:ext cx="20143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прямой угол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08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4105" y="384743"/>
            <a:ext cx="1920875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3" name="Блок-схема: ручной ввод 112"/>
          <p:cNvSpPr/>
          <p:nvPr/>
        </p:nvSpPr>
        <p:spPr>
          <a:xfrm rot="5400000">
            <a:off x="3198718" y="1639987"/>
            <a:ext cx="1500198" cy="2786082"/>
          </a:xfrm>
          <a:prstGeom prst="flowChartManualInput">
            <a:avLst/>
          </a:prstGeom>
          <a:solidFill>
            <a:srgbClr val="FFFF00"/>
          </a:solidFill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1178679" y="1913597"/>
            <a:ext cx="207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ПРЯМОЙ УГОЛ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06681" y="3786190"/>
            <a:ext cx="207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ОСТРЫЙ УГОЛ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328965" y="1893784"/>
            <a:ext cx="1712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ТУПОЙ УГОЛ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32" name="TextBox 31"/>
          <p:cNvSpPr txBox="1"/>
          <p:nvPr/>
        </p:nvSpPr>
        <p:spPr>
          <a:xfrm>
            <a:off x="196562" y="939706"/>
            <a:ext cx="6610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Проверьте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наличие прямых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углов.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2555776" y="2291282"/>
            <a:ext cx="1920875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Дуга 21"/>
          <p:cNvSpPr/>
          <p:nvPr/>
        </p:nvSpPr>
        <p:spPr>
          <a:xfrm rot="15701763">
            <a:off x="4507093" y="3320204"/>
            <a:ext cx="1464954" cy="1229607"/>
          </a:xfrm>
          <a:prstGeom prst="arc">
            <a:avLst>
              <a:gd name="adj1" fmla="val 17587953"/>
              <a:gd name="adj2" fmla="val 0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уга 19"/>
          <p:cNvSpPr/>
          <p:nvPr/>
        </p:nvSpPr>
        <p:spPr>
          <a:xfrm rot="8559187">
            <a:off x="4325644" y="1540454"/>
            <a:ext cx="1464954" cy="1229607"/>
          </a:xfrm>
          <a:prstGeom prst="arc">
            <a:avLst>
              <a:gd name="adj1" fmla="val 17587953"/>
              <a:gd name="adj2" fmla="val 1535556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/>
          <p:cNvSpPr/>
          <p:nvPr/>
        </p:nvSpPr>
        <p:spPr>
          <a:xfrm rot="13040813" flipH="1">
            <a:off x="1986479" y="1540455"/>
            <a:ext cx="1464954" cy="1229607"/>
          </a:xfrm>
          <a:prstGeom prst="arc">
            <a:avLst>
              <a:gd name="adj1" fmla="val 17587953"/>
              <a:gd name="adj2" fmla="val 1535556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79512" y="116632"/>
            <a:ext cx="4531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28. Прямоугольник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95188" y="523066"/>
            <a:ext cx="66962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Задание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из «</a:t>
            </a:r>
            <a:r>
              <a:rPr lang="ru-RU" sz="2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Методических рекомендаций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».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876256" y="1772816"/>
            <a:ext cx="20143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прямой угол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3788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4105" y="384743"/>
            <a:ext cx="1920875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3" name="Блок-схема: ручной ввод 112"/>
          <p:cNvSpPr/>
          <p:nvPr/>
        </p:nvSpPr>
        <p:spPr>
          <a:xfrm rot="5400000">
            <a:off x="3198718" y="1639987"/>
            <a:ext cx="1500198" cy="2786082"/>
          </a:xfrm>
          <a:prstGeom prst="flowChartManualInput">
            <a:avLst/>
          </a:prstGeom>
          <a:solidFill>
            <a:srgbClr val="FFFF00"/>
          </a:solidFill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1178679" y="1913597"/>
            <a:ext cx="207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ПРЯМОЙ УГОЛ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06681" y="3786190"/>
            <a:ext cx="207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ОСТРЫЙ УГОЛ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328965" y="1893784"/>
            <a:ext cx="1712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ТУПОЙ УГОЛ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32" name="TextBox 31"/>
          <p:cNvSpPr txBox="1"/>
          <p:nvPr/>
        </p:nvSpPr>
        <p:spPr>
          <a:xfrm>
            <a:off x="196562" y="939706"/>
            <a:ext cx="6610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Проверьте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наличие прямых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углов.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555776" y="1988840"/>
            <a:ext cx="1920875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Дуга 21"/>
          <p:cNvSpPr/>
          <p:nvPr/>
        </p:nvSpPr>
        <p:spPr>
          <a:xfrm rot="15701763">
            <a:off x="4507093" y="3320204"/>
            <a:ext cx="1464954" cy="1229607"/>
          </a:xfrm>
          <a:prstGeom prst="arc">
            <a:avLst>
              <a:gd name="adj1" fmla="val 17587953"/>
              <a:gd name="adj2" fmla="val 0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уга 19"/>
          <p:cNvSpPr/>
          <p:nvPr/>
        </p:nvSpPr>
        <p:spPr>
          <a:xfrm rot="8559187">
            <a:off x="4325644" y="1540454"/>
            <a:ext cx="1464954" cy="1229607"/>
          </a:xfrm>
          <a:prstGeom prst="arc">
            <a:avLst>
              <a:gd name="adj1" fmla="val 17587953"/>
              <a:gd name="adj2" fmla="val 1535556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/>
          <p:cNvSpPr/>
          <p:nvPr/>
        </p:nvSpPr>
        <p:spPr>
          <a:xfrm rot="13040813" flipH="1">
            <a:off x="1986479" y="1540455"/>
            <a:ext cx="1464954" cy="1229607"/>
          </a:xfrm>
          <a:prstGeom prst="arc">
            <a:avLst>
              <a:gd name="adj1" fmla="val 17587953"/>
              <a:gd name="adj2" fmla="val 1535556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уга 13"/>
          <p:cNvSpPr/>
          <p:nvPr/>
        </p:nvSpPr>
        <p:spPr>
          <a:xfrm rot="9274458" flipH="1" flipV="1">
            <a:off x="1884695" y="3152114"/>
            <a:ext cx="1464954" cy="1229607"/>
          </a:xfrm>
          <a:prstGeom prst="arc">
            <a:avLst>
              <a:gd name="adj1" fmla="val 17587953"/>
              <a:gd name="adj2" fmla="val 1535556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331079" y="3789040"/>
            <a:ext cx="207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ПРЯМОЙ УГОЛ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9512" y="116632"/>
            <a:ext cx="4531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28. Прямоугольник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95188" y="523066"/>
            <a:ext cx="66962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Задание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из «</a:t>
            </a:r>
            <a:r>
              <a:rPr lang="ru-RU" sz="2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Методических рекомендаций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876256" y="1772816"/>
            <a:ext cx="20143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прямой угол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8949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179512" y="116632"/>
            <a:ext cx="4531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28. Прямоугольник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3567" y="2858343"/>
            <a:ext cx="1748467" cy="1542765"/>
          </a:xfrm>
          <a:prstGeom prst="rect">
            <a:avLst/>
          </a:prstGeom>
          <a:solidFill>
            <a:srgbClr val="FF0000"/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араллелограмм 5"/>
          <p:cNvSpPr/>
          <p:nvPr/>
        </p:nvSpPr>
        <p:spPr>
          <a:xfrm>
            <a:off x="3123403" y="2858343"/>
            <a:ext cx="3174541" cy="1542765"/>
          </a:xfrm>
          <a:prstGeom prst="parallelogram">
            <a:avLst>
              <a:gd name="adj" fmla="val 52309"/>
            </a:avLst>
          </a:prstGeom>
          <a:solidFill>
            <a:srgbClr val="00B050"/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6804248" y="2858343"/>
            <a:ext cx="1670802" cy="1578350"/>
          </a:xfrm>
          <a:prstGeom prst="triangle">
            <a:avLst/>
          </a:prstGeom>
          <a:solidFill>
            <a:srgbClr val="0070C0"/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179512" y="635862"/>
            <a:ext cx="8821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Катя нарисовала красную фигуру, Петя – синюю, Вова зелёную.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77700" y="5343500"/>
            <a:ext cx="43798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Чья фигура лишняя?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043746" y="1914250"/>
            <a:ext cx="14777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Петина? 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11639" y="1914251"/>
            <a:ext cx="48519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 называется Катина фигура?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11639" y="1452586"/>
            <a:ext cx="67576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Сколько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углов и сторон у каждой фигуры?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318519" y="4572416"/>
            <a:ext cx="478562" cy="584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400368" y="4572417"/>
            <a:ext cx="478562" cy="584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27952" y="4572417"/>
            <a:ext cx="478562" cy="584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6" grpId="0" animBg="1"/>
      <p:bldP spid="7" grpId="0" animBg="1"/>
      <p:bldP spid="7" grpId="1" animBg="1"/>
      <p:bldP spid="20" grpId="0"/>
      <p:bldP spid="21" grpId="0"/>
      <p:bldP spid="22" grpId="0"/>
      <p:bldP spid="23" grpId="0"/>
      <p:bldP spid="24" grpId="0" animBg="1"/>
      <p:bldP spid="25" grpId="0" animBg="1"/>
      <p:bldP spid="26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1223</TotalTime>
  <Words>622</Words>
  <Application>Microsoft Office PowerPoint</Application>
  <PresentationFormat>Экран (4:3)</PresentationFormat>
  <Paragraphs>149</Paragraphs>
  <Slides>16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Анна</cp:lastModifiedBy>
  <cp:revision>157</cp:revision>
  <dcterms:created xsi:type="dcterms:W3CDTF">2010-10-26T14:31:01Z</dcterms:created>
  <dcterms:modified xsi:type="dcterms:W3CDTF">2012-10-17T19:56:57Z</dcterms:modified>
</cp:coreProperties>
</file>