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81" r:id="rId2"/>
    <p:sldId id="275" r:id="rId3"/>
    <p:sldId id="274" r:id="rId4"/>
    <p:sldId id="277" r:id="rId5"/>
    <p:sldId id="272" r:id="rId6"/>
    <p:sldId id="273" r:id="rId7"/>
    <p:sldId id="263" r:id="rId8"/>
    <p:sldId id="265" r:id="rId9"/>
    <p:sldId id="278" r:id="rId10"/>
    <p:sldId id="266" r:id="rId11"/>
    <p:sldId id="268" r:id="rId12"/>
    <p:sldId id="270" r:id="rId13"/>
    <p:sldId id="271"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0A1B5D5-9B99-4C35-A422-299274C87663}" styleName="Средний стиль 1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25E5076-3810-47DD-B79F-674D7AD40C01}" styleName="Темный стиль 1 - акцент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22" autoAdjust="0"/>
    <p:restoredTop sz="94660"/>
  </p:normalViewPr>
  <p:slideViewPr>
    <p:cSldViewPr>
      <p:cViewPr varScale="1">
        <p:scale>
          <a:sx n="86" d="100"/>
          <a:sy n="86" d="100"/>
        </p:scale>
        <p:origin x="-109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9E843C3B-0345-4095-B72B-3047A52C904A}" type="datetimeFigureOut">
              <a:rPr lang="ru-RU" smtClean="0"/>
              <a:pPr/>
              <a:t>24.10.2012</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E07EA6A7-A715-4E84-AA5E-50D38EE57F5D}" type="slidenum">
              <a:rPr lang="ru-RU" smtClean="0"/>
              <a:pPr/>
              <a:t>‹#›</a:t>
            </a:fld>
            <a:endParaRPr lang="ru-RU"/>
          </a:p>
        </p:txBody>
      </p:sp>
    </p:spTree>
  </p:cSld>
  <p:clrMapOvr>
    <a:masterClrMapping/>
  </p:clrMapOvr>
  <p:transition>
    <p:random/>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E843C3B-0345-4095-B72B-3047A52C904A}" type="datetimeFigureOut">
              <a:rPr lang="ru-RU" smtClean="0"/>
              <a:pPr/>
              <a:t>24.10.2012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07EA6A7-A715-4E84-AA5E-50D38EE57F5D}" type="slidenum">
              <a:rPr lang="ru-RU" smtClean="0"/>
              <a:pPr/>
              <a:t>‹#›</a:t>
            </a:fld>
            <a:endParaRPr lang="ru-RU"/>
          </a:p>
        </p:txBody>
      </p:sp>
    </p:spTree>
  </p:cSld>
  <p:clrMapOvr>
    <a:masterClrMapping/>
  </p:clrMapOvr>
  <p:transition>
    <p:random/>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E843C3B-0345-4095-B72B-3047A52C904A}" type="datetimeFigureOut">
              <a:rPr lang="ru-RU" smtClean="0"/>
              <a:pPr/>
              <a:t>24.10.2012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07EA6A7-A715-4E84-AA5E-50D38EE57F5D}" type="slidenum">
              <a:rPr lang="ru-RU" smtClean="0"/>
              <a:pPr/>
              <a:t>‹#›</a:t>
            </a:fld>
            <a:endParaRPr lang="ru-RU"/>
          </a:p>
        </p:txBody>
      </p:sp>
    </p:spTree>
  </p:cSld>
  <p:clrMapOvr>
    <a:masterClrMapping/>
  </p:clrMapOvr>
  <p:transition>
    <p:random/>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9E843C3B-0345-4095-B72B-3047A52C904A}" type="datetimeFigureOut">
              <a:rPr lang="ru-RU" smtClean="0"/>
              <a:pPr/>
              <a:t>24.10.2012</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E07EA6A7-A715-4E84-AA5E-50D38EE57F5D}" type="slidenum">
              <a:rPr lang="ru-RU" smtClean="0"/>
              <a:pPr/>
              <a:t>‹#›</a:t>
            </a:fld>
            <a:endParaRPr lang="ru-RU"/>
          </a:p>
        </p:txBody>
      </p:sp>
    </p:spTree>
  </p:cSld>
  <p:clrMapOvr>
    <a:masterClrMapping/>
  </p:clrMapOvr>
  <p:transition>
    <p:rand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9E843C3B-0345-4095-B72B-3047A52C904A}" type="datetimeFigureOut">
              <a:rPr lang="ru-RU" smtClean="0"/>
              <a:pPr/>
              <a:t>24.10.2012</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E07EA6A7-A715-4E84-AA5E-50D38EE57F5D}"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transition>
    <p:random/>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9E843C3B-0345-4095-B72B-3047A52C904A}" type="datetimeFigureOut">
              <a:rPr lang="ru-RU" smtClean="0"/>
              <a:pPr/>
              <a:t>24.10.2012</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E07EA6A7-A715-4E84-AA5E-50D38EE57F5D}" type="slidenum">
              <a:rPr lang="ru-RU" smtClean="0"/>
              <a:pPr/>
              <a:t>‹#›</a:t>
            </a:fld>
            <a:endParaRPr lang="ru-RU"/>
          </a:p>
        </p:txBody>
      </p:sp>
    </p:spTree>
  </p:cSld>
  <p:clrMapOvr>
    <a:masterClrMapping/>
  </p:clrMapOvr>
  <p:transition>
    <p:random/>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9E843C3B-0345-4095-B72B-3047A52C904A}" type="datetimeFigureOut">
              <a:rPr lang="ru-RU" smtClean="0"/>
              <a:pPr/>
              <a:t>24.10.2012</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E07EA6A7-A715-4E84-AA5E-50D38EE57F5D}"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random/>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9E843C3B-0345-4095-B72B-3047A52C904A}" type="datetimeFigureOut">
              <a:rPr lang="ru-RU" smtClean="0"/>
              <a:pPr/>
              <a:t>24.10.2012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07EA6A7-A715-4E84-AA5E-50D38EE57F5D}" type="slidenum">
              <a:rPr lang="ru-RU" smtClean="0"/>
              <a:pPr/>
              <a:t>‹#›</a:t>
            </a:fld>
            <a:endParaRPr lang="ru-RU"/>
          </a:p>
        </p:txBody>
      </p:sp>
    </p:spTree>
  </p:cSld>
  <p:clrMapOvr>
    <a:masterClrMapping/>
  </p:clrMapOvr>
  <p:transition>
    <p:random/>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9E843C3B-0345-4095-B72B-3047A52C904A}" type="datetimeFigureOut">
              <a:rPr lang="ru-RU" smtClean="0"/>
              <a:pPr/>
              <a:t>24.10.2012</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E07EA6A7-A715-4E84-AA5E-50D38EE57F5D}" type="slidenum">
              <a:rPr lang="ru-RU" smtClean="0"/>
              <a:pPr/>
              <a:t>‹#›</a:t>
            </a:fld>
            <a:endParaRPr lang="ru-RU"/>
          </a:p>
        </p:txBody>
      </p:sp>
    </p:spTree>
  </p:cSld>
  <p:clrMapOvr>
    <a:masterClrMapping/>
  </p:clrMapOvr>
  <p:transition>
    <p:random/>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9E843C3B-0345-4095-B72B-3047A52C904A}" type="datetimeFigureOut">
              <a:rPr lang="ru-RU" smtClean="0"/>
              <a:pPr/>
              <a:t>24.10.2012</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E07EA6A7-A715-4E84-AA5E-50D38EE57F5D}"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random/>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9E843C3B-0345-4095-B72B-3047A52C904A}" type="datetimeFigureOut">
              <a:rPr lang="ru-RU" smtClean="0"/>
              <a:pPr/>
              <a:t>24.10.2012</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E07EA6A7-A715-4E84-AA5E-50D38EE57F5D}"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random/>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9E843C3B-0345-4095-B72B-3047A52C904A}" type="datetimeFigureOut">
              <a:rPr lang="ru-RU" smtClean="0"/>
              <a:pPr/>
              <a:t>24.10.2012</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E07EA6A7-A715-4E84-AA5E-50D38EE57F5D}"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ransition>
    <p:random/>
  </p:transition>
  <p:timing>
    <p:tnLst>
      <p:par>
        <p:cTn id="1" dur="indefinite" restart="never" nodeType="tmRoot"/>
      </p:par>
    </p:tnLst>
  </p:timing>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4400" dirty="0" smtClean="0">
                <a:solidFill>
                  <a:schemeClr val="tx1">
                    <a:lumMod val="95000"/>
                    <a:lumOff val="5000"/>
                  </a:schemeClr>
                </a:solidFill>
              </a:rPr>
              <a:t/>
            </a:r>
            <a:br>
              <a:rPr lang="ru-RU" sz="4400" dirty="0" smtClean="0">
                <a:solidFill>
                  <a:schemeClr val="tx1">
                    <a:lumMod val="95000"/>
                    <a:lumOff val="5000"/>
                  </a:schemeClr>
                </a:solidFill>
              </a:rPr>
            </a:br>
            <a:r>
              <a:rPr lang="ru-RU" sz="4400" dirty="0" smtClean="0">
                <a:solidFill>
                  <a:schemeClr val="tx1">
                    <a:lumMod val="95000"/>
                    <a:lumOff val="5000"/>
                  </a:schemeClr>
                </a:solidFill>
              </a:rPr>
              <a:t/>
            </a:r>
            <a:br>
              <a:rPr lang="ru-RU" sz="4400" dirty="0" smtClean="0">
                <a:solidFill>
                  <a:schemeClr val="tx1">
                    <a:lumMod val="95000"/>
                    <a:lumOff val="5000"/>
                  </a:schemeClr>
                </a:solidFill>
              </a:rPr>
            </a:br>
            <a:r>
              <a:rPr lang="ru-RU" sz="4400" dirty="0" smtClean="0">
                <a:solidFill>
                  <a:schemeClr val="tx1">
                    <a:lumMod val="95000"/>
                    <a:lumOff val="5000"/>
                  </a:schemeClr>
                </a:solidFill>
              </a:rPr>
              <a:t/>
            </a:r>
            <a:br>
              <a:rPr lang="ru-RU" sz="4400" dirty="0" smtClean="0">
                <a:solidFill>
                  <a:schemeClr val="tx1">
                    <a:lumMod val="95000"/>
                    <a:lumOff val="5000"/>
                  </a:schemeClr>
                </a:solidFill>
              </a:rPr>
            </a:br>
            <a:r>
              <a:rPr lang="ru-RU" sz="4400" dirty="0" smtClean="0">
                <a:solidFill>
                  <a:schemeClr val="tx1">
                    <a:lumMod val="95000"/>
                    <a:lumOff val="5000"/>
                  </a:schemeClr>
                </a:solidFill>
              </a:rPr>
              <a:t/>
            </a:r>
            <a:br>
              <a:rPr lang="ru-RU" sz="4400" dirty="0" smtClean="0">
                <a:solidFill>
                  <a:schemeClr val="tx1">
                    <a:lumMod val="95000"/>
                    <a:lumOff val="5000"/>
                  </a:schemeClr>
                </a:solidFill>
              </a:rPr>
            </a:br>
            <a:r>
              <a:rPr lang="ru-RU" sz="4400" dirty="0" smtClean="0">
                <a:solidFill>
                  <a:schemeClr val="tx1">
                    <a:lumMod val="95000"/>
                    <a:lumOff val="5000"/>
                  </a:schemeClr>
                </a:solidFill>
              </a:rPr>
              <a:t/>
            </a:r>
            <a:br>
              <a:rPr lang="ru-RU" sz="4400" dirty="0" smtClean="0">
                <a:solidFill>
                  <a:schemeClr val="tx1">
                    <a:lumMod val="95000"/>
                    <a:lumOff val="5000"/>
                  </a:schemeClr>
                </a:solidFill>
              </a:rPr>
            </a:br>
            <a:r>
              <a:rPr lang="ru-RU" sz="2200" dirty="0" smtClean="0">
                <a:solidFill>
                  <a:schemeClr val="tx1">
                    <a:lumMod val="95000"/>
                    <a:lumOff val="5000"/>
                  </a:schemeClr>
                </a:solidFill>
              </a:rPr>
              <a:t>Технологии для повышения качества жизни школьника</a:t>
            </a:r>
            <a:r>
              <a:rPr lang="ru-RU" sz="4400" dirty="0" smtClean="0">
                <a:solidFill>
                  <a:schemeClr val="tx1">
                    <a:lumMod val="95000"/>
                    <a:lumOff val="5000"/>
                  </a:schemeClr>
                </a:solidFill>
              </a:rPr>
              <a:t/>
            </a:r>
            <a:br>
              <a:rPr lang="ru-RU" sz="4400" dirty="0" smtClean="0">
                <a:solidFill>
                  <a:schemeClr val="tx1">
                    <a:lumMod val="95000"/>
                    <a:lumOff val="5000"/>
                  </a:schemeClr>
                </a:solidFill>
              </a:rPr>
            </a:br>
            <a:r>
              <a:rPr lang="ru-RU" sz="4800" dirty="0" smtClean="0">
                <a:solidFill>
                  <a:schemeClr val="tx1">
                    <a:lumMod val="95000"/>
                    <a:lumOff val="5000"/>
                  </a:schemeClr>
                </a:solidFill>
              </a:rPr>
              <a:t/>
            </a:r>
            <a:br>
              <a:rPr lang="ru-RU" sz="4800" dirty="0" smtClean="0">
                <a:solidFill>
                  <a:schemeClr val="tx1">
                    <a:lumMod val="95000"/>
                    <a:lumOff val="5000"/>
                  </a:schemeClr>
                </a:solidFill>
              </a:rPr>
            </a:br>
            <a:r>
              <a:rPr lang="ru-RU" sz="4800" dirty="0" smtClean="0">
                <a:solidFill>
                  <a:schemeClr val="tx1">
                    <a:lumMod val="95000"/>
                    <a:lumOff val="5000"/>
                  </a:schemeClr>
                </a:solidFill>
              </a:rPr>
              <a:t/>
            </a:r>
            <a:br>
              <a:rPr lang="ru-RU" sz="4800" dirty="0" smtClean="0">
                <a:solidFill>
                  <a:schemeClr val="tx1">
                    <a:lumMod val="95000"/>
                    <a:lumOff val="5000"/>
                  </a:schemeClr>
                </a:solidFill>
              </a:rPr>
            </a:br>
            <a:r>
              <a:rPr lang="ru-RU" sz="4800" dirty="0" smtClean="0">
                <a:solidFill>
                  <a:schemeClr val="tx1">
                    <a:lumMod val="95000"/>
                    <a:lumOff val="5000"/>
                  </a:schemeClr>
                </a:solidFill>
              </a:rPr>
              <a:t> </a:t>
            </a:r>
            <a:r>
              <a:rPr lang="ru-RU" sz="4900" b="1" dirty="0" smtClean="0">
                <a:solidFill>
                  <a:schemeClr val="tx1">
                    <a:lumMod val="95000"/>
                    <a:lumOff val="5000"/>
                  </a:schemeClr>
                </a:solidFill>
              </a:rPr>
              <a:t>Компьютер :</a:t>
            </a:r>
            <a:br>
              <a:rPr lang="ru-RU" sz="4900" b="1" dirty="0" smtClean="0">
                <a:solidFill>
                  <a:schemeClr val="tx1">
                    <a:lumMod val="95000"/>
                    <a:lumOff val="5000"/>
                  </a:schemeClr>
                </a:solidFill>
              </a:rPr>
            </a:br>
            <a:r>
              <a:rPr lang="ru-RU" sz="4900" b="1" dirty="0" smtClean="0">
                <a:solidFill>
                  <a:schemeClr val="tx1">
                    <a:lumMod val="95000"/>
                    <a:lumOff val="5000"/>
                  </a:schemeClr>
                </a:solidFill>
              </a:rPr>
              <a:t> добрый или злой  гений ?</a:t>
            </a:r>
            <a:endParaRPr lang="ru-RU" sz="4900" dirty="0"/>
          </a:p>
        </p:txBody>
      </p:sp>
      <p:sp>
        <p:nvSpPr>
          <p:cNvPr id="3" name="Содержимое 2"/>
          <p:cNvSpPr>
            <a:spLocks noGrp="1"/>
          </p:cNvSpPr>
          <p:nvPr>
            <p:ph idx="1"/>
          </p:nvPr>
        </p:nvSpPr>
        <p:spPr>
          <a:xfrm>
            <a:off x="457200" y="5157192"/>
            <a:ext cx="8229600" cy="1297616"/>
          </a:xfrm>
        </p:spPr>
        <p:txBody>
          <a:bodyPr>
            <a:normAutofit/>
          </a:bodyPr>
          <a:lstStyle/>
          <a:p>
            <a:pPr algn="r">
              <a:buNone/>
            </a:pPr>
            <a:r>
              <a:rPr lang="ru-RU" sz="1200" dirty="0" smtClean="0"/>
              <a:t>Над проектом работали </a:t>
            </a:r>
          </a:p>
          <a:p>
            <a:pPr algn="r">
              <a:buNone/>
            </a:pPr>
            <a:r>
              <a:rPr lang="ru-RU" sz="1200" dirty="0" smtClean="0"/>
              <a:t>ученики 8 «А» класса  ГБОУ СОШ № 1351 </a:t>
            </a:r>
            <a:r>
              <a:rPr lang="ru-RU" sz="1200" dirty="0" err="1" smtClean="0"/>
              <a:t>Миотти</a:t>
            </a:r>
            <a:r>
              <a:rPr lang="ru-RU" sz="1200" dirty="0" smtClean="0"/>
              <a:t> Н., </a:t>
            </a:r>
            <a:r>
              <a:rPr lang="ru-RU" sz="1200" dirty="0" err="1" smtClean="0"/>
              <a:t>Инюшкин</a:t>
            </a:r>
            <a:r>
              <a:rPr lang="ru-RU" sz="1200" dirty="0" smtClean="0"/>
              <a:t> Ф.</a:t>
            </a:r>
          </a:p>
          <a:p>
            <a:pPr algn="r">
              <a:buNone/>
            </a:pPr>
            <a:r>
              <a:rPr lang="ru-RU" sz="1200" dirty="0" smtClean="0"/>
              <a:t>Руководитель учитель математики Киселёва Н.К</a:t>
            </a:r>
            <a:endParaRPr lang="ru-RU" sz="1200" dirty="0"/>
          </a:p>
        </p:txBody>
      </p:sp>
    </p:spTree>
  </p:cSld>
  <p:clrMapOvr>
    <a:masterClrMapping/>
  </p:clrMapOvr>
  <p:transition>
    <p:rand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00108"/>
          </a:xfrm>
        </p:spPr>
        <p:txBody>
          <a:bodyPr vert="horz">
            <a:noAutofit/>
          </a:bodyPr>
          <a:lstStyle/>
          <a:p>
            <a:pPr algn="ctr"/>
            <a:r>
              <a:rPr lang="ru-RU" sz="3200" b="1" dirty="0" smtClean="0"/>
              <a:t>Как правильно сидеть</a:t>
            </a:r>
            <a:r>
              <a:rPr lang="ru-RU" sz="3200" dirty="0" smtClean="0"/>
              <a:t> </a:t>
            </a:r>
            <a:r>
              <a:rPr lang="ru-RU" sz="3200" b="1" dirty="0" smtClean="0"/>
              <a:t>за компьютером</a:t>
            </a:r>
            <a:endParaRPr lang="ru-RU" sz="3200" b="1" dirty="0"/>
          </a:p>
        </p:txBody>
      </p:sp>
      <p:pic>
        <p:nvPicPr>
          <p:cNvPr id="13" name="Рисунок 12" descr="http://sbzosch.ucoz.ru/polezna_info/poza.jpg"/>
          <p:cNvPicPr>
            <a:picLocks noGrp="1"/>
          </p:cNvPicPr>
          <p:nvPr>
            <p:ph type="pic" idx="1"/>
          </p:nvPr>
        </p:nvPicPr>
        <p:blipFill>
          <a:blip r:embed="rId2" cstate="print"/>
          <a:srcRect t="1182" b="1182"/>
          <a:stretch>
            <a:fillRect/>
          </a:stretch>
        </p:blipFill>
        <p:spPr bwMode="auto">
          <a:xfrm>
            <a:off x="1" y="1857364"/>
            <a:ext cx="2339751" cy="2579748"/>
          </a:xfrm>
          <a:prstGeom prst="rect">
            <a:avLst/>
          </a:prstGeom>
          <a:noFill/>
          <a:ln w="9525">
            <a:noFill/>
            <a:miter lim="800000"/>
            <a:headEnd/>
            <a:tailEnd/>
          </a:ln>
        </p:spPr>
      </p:pic>
      <p:sp>
        <p:nvSpPr>
          <p:cNvPr id="12" name="Текст 11"/>
          <p:cNvSpPr>
            <a:spLocks noGrp="1"/>
          </p:cNvSpPr>
          <p:nvPr>
            <p:ph type="body" sz="half" idx="2"/>
          </p:nvPr>
        </p:nvSpPr>
        <p:spPr>
          <a:xfrm>
            <a:off x="2699792" y="1071546"/>
            <a:ext cx="6444208" cy="5786454"/>
          </a:xfrm>
        </p:spPr>
        <p:txBody>
          <a:bodyPr>
            <a:noAutofit/>
          </a:bodyPr>
          <a:lstStyle/>
          <a:p>
            <a:r>
              <a:rPr lang="ru-RU" sz="2400" b="1" dirty="0" smtClean="0"/>
              <a:t>1. Правильная поза. </a:t>
            </a:r>
            <a:r>
              <a:rPr lang="ru-RU" sz="2400" dirty="0" smtClean="0"/>
              <a:t>Во время работы за компьютером нужно сидеть прямо напротив экрана, так, чтобы верхняя часть экрана находилась на уровне глаз</a:t>
            </a:r>
          </a:p>
          <a:p>
            <a:r>
              <a:rPr lang="ru-RU" sz="2400" b="1" dirty="0" smtClean="0"/>
              <a:t>2. Расстояние от глаз до монитора</a:t>
            </a:r>
            <a:r>
              <a:rPr lang="ru-RU" sz="2400" dirty="0" smtClean="0"/>
              <a:t> должно составлять 45-60 см. </a:t>
            </a:r>
          </a:p>
          <a:p>
            <a:r>
              <a:rPr lang="ru-RU" sz="2400" b="1" dirty="0" smtClean="0"/>
              <a:t>3. Защитные средства. </a:t>
            </a:r>
            <a:r>
              <a:rPr lang="ru-RU" sz="2400" dirty="0" smtClean="0"/>
              <a:t>Если ребенок носит очки, их нужно надевать и во время работы за компьютером. </a:t>
            </a:r>
          </a:p>
          <a:p>
            <a:r>
              <a:rPr lang="ru-RU" sz="2400" b="1" dirty="0" smtClean="0"/>
              <a:t>4. Правильное освещение. </a:t>
            </a:r>
            <a:r>
              <a:rPr lang="ru-RU" sz="2400" dirty="0" smtClean="0"/>
              <a:t>Помещение должно быть хорошо освещено</a:t>
            </a:r>
            <a:endParaRPr lang="en-US" sz="2400" b="1" dirty="0" smtClean="0"/>
          </a:p>
          <a:p>
            <a:r>
              <a:rPr lang="ru-RU" sz="2400" b="1" dirty="0" smtClean="0"/>
              <a:t>5</a:t>
            </a:r>
            <a:r>
              <a:rPr lang="ru-RU" sz="2400" dirty="0" smtClean="0"/>
              <a:t>.</a:t>
            </a:r>
            <a:r>
              <a:rPr lang="ru-RU" sz="2400" b="1" dirty="0" smtClean="0"/>
              <a:t> Соблюдать режим работы и отдыха.</a:t>
            </a:r>
            <a:r>
              <a:rPr lang="ru-RU" sz="2400" dirty="0" smtClean="0"/>
              <a:t> Через каждые полчаса делать перерыв на 10-15 минут</a:t>
            </a:r>
          </a:p>
        </p:txBody>
      </p:sp>
    </p:spTree>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b="1" dirty="0" smtClean="0"/>
              <a:t>Метка на стекле</a:t>
            </a:r>
            <a:r>
              <a:rPr lang="ru-RU" dirty="0" smtClean="0"/>
              <a:t/>
            </a:r>
            <a:br>
              <a:rPr lang="ru-RU" dirty="0" smtClean="0"/>
            </a:br>
            <a:endParaRPr lang="ru-RU" dirty="0"/>
          </a:p>
        </p:txBody>
      </p:sp>
      <p:sp>
        <p:nvSpPr>
          <p:cNvPr id="3" name="Содержимое 2"/>
          <p:cNvSpPr>
            <a:spLocks noGrp="1"/>
          </p:cNvSpPr>
          <p:nvPr>
            <p:ph idx="1"/>
          </p:nvPr>
        </p:nvSpPr>
        <p:spPr/>
        <p:txBody>
          <a:bodyPr/>
          <a:lstStyle/>
          <a:p>
            <a:r>
              <a:rPr lang="ru-RU" dirty="0" smtClean="0"/>
              <a:t>На оконное стекло на уровне глаз ребенка приклеивается метка диаметром 0,5 см. Расстояние от глаз до метки 40 см. Ребенок смотрит на метку, при этом голова должна быть неподвижной. Затем переводит взгляд (постепенно) на самый дальний объект. Повторить 10 раз</a:t>
            </a:r>
            <a:endParaRPr lang="ru-RU" dirty="0"/>
          </a:p>
        </p:txBody>
      </p:sp>
    </p:spTree>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вывод</a:t>
            </a:r>
            <a:endParaRPr lang="ru-RU" b="1" dirty="0"/>
          </a:p>
        </p:txBody>
      </p:sp>
      <p:sp>
        <p:nvSpPr>
          <p:cNvPr id="3" name="Содержимое 2"/>
          <p:cNvSpPr>
            <a:spLocks noGrp="1"/>
          </p:cNvSpPr>
          <p:nvPr>
            <p:ph idx="1"/>
          </p:nvPr>
        </p:nvSpPr>
        <p:spPr>
          <a:xfrm>
            <a:off x="457200" y="1196752"/>
            <a:ext cx="8229600" cy="5258056"/>
          </a:xfrm>
        </p:spPr>
        <p:txBody>
          <a:bodyPr/>
          <a:lstStyle/>
          <a:p>
            <a:pPr>
              <a:buNone/>
            </a:pPr>
            <a:endParaRPr lang="ru-RU" dirty="0" smtClean="0"/>
          </a:p>
          <a:p>
            <a:pPr>
              <a:buNone/>
            </a:pPr>
            <a:endParaRPr lang="ru-RU" dirty="0" smtClean="0"/>
          </a:p>
          <a:p>
            <a:pPr algn="ctr">
              <a:buNone/>
            </a:pPr>
            <a:r>
              <a:rPr lang="ru-RU" sz="3200" b="1" dirty="0" smtClean="0"/>
              <a:t>По итогам нашего исследования мы выработали ряд рекомендаций по грамотному и разностороннему использованию компьютера и предложили комплекс упражнений для снижения  негативного влияния на здоровье.</a:t>
            </a:r>
            <a:endParaRPr lang="en-US" sz="3200" b="1" dirty="0" smtClean="0"/>
          </a:p>
          <a:p>
            <a:pPr>
              <a:buNone/>
            </a:pPr>
            <a:endParaRPr lang="ru-RU" dirty="0" smtClean="0"/>
          </a:p>
          <a:p>
            <a:pPr>
              <a:buNone/>
            </a:pPr>
            <a:endParaRPr lang="ru-RU" dirty="0"/>
          </a:p>
        </p:txBody>
      </p:sp>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lnSpcReduction="10000"/>
          </a:bodyPr>
          <a:lstStyle/>
          <a:p>
            <a:pPr algn="ctr">
              <a:buNone/>
            </a:pPr>
            <a:r>
              <a:rPr lang="ru-RU" sz="4800" b="1" dirty="0" smtClean="0">
                <a:solidFill>
                  <a:schemeClr val="accent1">
                    <a:lumMod val="75000"/>
                  </a:schemeClr>
                </a:solidFill>
              </a:rPr>
              <a:t>Позаботьтесь о своём здоровье! </a:t>
            </a:r>
          </a:p>
          <a:p>
            <a:pPr algn="ctr">
              <a:buNone/>
            </a:pPr>
            <a:r>
              <a:rPr lang="ru-RU" sz="4800" b="1" dirty="0" smtClean="0">
                <a:solidFill>
                  <a:schemeClr val="accent1">
                    <a:lumMod val="75000"/>
                  </a:schemeClr>
                </a:solidFill>
              </a:rPr>
              <a:t>Ведь качество жизни напрямую зависит от состояния здоровья человека !</a:t>
            </a:r>
            <a:endParaRPr lang="ru-RU" sz="4800" b="1" dirty="0">
              <a:solidFill>
                <a:schemeClr val="accent1">
                  <a:lumMod val="75000"/>
                </a:schemeClr>
              </a:solidFill>
            </a:endParaRPr>
          </a:p>
        </p:txBody>
      </p:sp>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2009378"/>
          </a:xfrm>
        </p:spPr>
        <p:txBody>
          <a:bodyPr>
            <a:noAutofit/>
          </a:bodyPr>
          <a:lstStyle/>
          <a:p>
            <a:r>
              <a:rPr lang="ru-RU" sz="3200" b="1" u="sng" dirty="0" smtClean="0"/>
              <a:t/>
            </a:r>
            <a:br>
              <a:rPr lang="ru-RU" sz="3200" b="1" u="sng" dirty="0" smtClean="0"/>
            </a:br>
            <a:r>
              <a:rPr lang="ru-RU" sz="3200" b="1" u="sng" dirty="0" smtClean="0"/>
              <a:t>Цель</a:t>
            </a:r>
            <a:r>
              <a:rPr lang="ru-RU" sz="3200" b="1" dirty="0" smtClean="0"/>
              <a:t> : исследовать  сферу применения и влияние на здоровье компьютерных технологий  на примере учеников среднего звена в нашей школе . </a:t>
            </a:r>
            <a:endParaRPr lang="ru-RU" sz="3200" b="1" dirty="0"/>
          </a:p>
        </p:txBody>
      </p:sp>
      <p:sp>
        <p:nvSpPr>
          <p:cNvPr id="3" name="Содержимое 2"/>
          <p:cNvSpPr>
            <a:spLocks noGrp="1"/>
          </p:cNvSpPr>
          <p:nvPr>
            <p:ph idx="1"/>
          </p:nvPr>
        </p:nvSpPr>
        <p:spPr/>
        <p:txBody>
          <a:bodyPr/>
          <a:lstStyle/>
          <a:p>
            <a:pPr>
              <a:buNone/>
            </a:pPr>
            <a:endParaRPr lang="ru-RU" dirty="0" smtClean="0"/>
          </a:p>
          <a:p>
            <a:pPr>
              <a:buNone/>
            </a:pPr>
            <a:endParaRPr lang="ru-RU" dirty="0" smtClean="0"/>
          </a:p>
          <a:p>
            <a:pPr>
              <a:buNone/>
            </a:pPr>
            <a:r>
              <a:rPr lang="ru-RU" b="1" u="sng" dirty="0" smtClean="0"/>
              <a:t>Задачи :</a:t>
            </a:r>
          </a:p>
          <a:p>
            <a:pPr>
              <a:buNone/>
            </a:pPr>
            <a:r>
              <a:rPr lang="ru-RU" dirty="0" smtClean="0"/>
              <a:t>Провести опрос учеников 5-8 классов</a:t>
            </a:r>
          </a:p>
          <a:p>
            <a:pPr>
              <a:buNone/>
            </a:pPr>
            <a:r>
              <a:rPr lang="ru-RU" dirty="0" smtClean="0"/>
              <a:t>Проанализировать данные </a:t>
            </a:r>
          </a:p>
          <a:p>
            <a:pPr>
              <a:buNone/>
            </a:pPr>
            <a:r>
              <a:rPr lang="ru-RU" dirty="0" smtClean="0"/>
              <a:t>Сделать выводы</a:t>
            </a:r>
          </a:p>
          <a:p>
            <a:pPr>
              <a:buNone/>
            </a:pPr>
            <a:r>
              <a:rPr lang="ru-RU" dirty="0" smtClean="0"/>
              <a:t>Дать рекомендации</a:t>
            </a:r>
            <a:endParaRPr lang="ru-RU" dirty="0"/>
          </a:p>
        </p:txBody>
      </p:sp>
    </p:spTree>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Результаты опроса учеников 5-8 классов.</a:t>
            </a:r>
            <a:endParaRPr lang="ru-RU" b="1" dirty="0"/>
          </a:p>
        </p:txBody>
      </p:sp>
      <p:graphicFrame>
        <p:nvGraphicFramePr>
          <p:cNvPr id="4" name="Содержимое 3"/>
          <p:cNvGraphicFramePr>
            <a:graphicFrameLocks noGrp="1"/>
          </p:cNvGraphicFramePr>
          <p:nvPr>
            <p:ph idx="1"/>
          </p:nvPr>
        </p:nvGraphicFramePr>
        <p:xfrm>
          <a:off x="457200" y="1882772"/>
          <a:ext cx="8229600" cy="4691385"/>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827703">
                <a:tc>
                  <a:txBody>
                    <a:bodyPr/>
                    <a:lstStyle/>
                    <a:p>
                      <a:pPr>
                        <a:lnSpc>
                          <a:spcPct val="115000"/>
                        </a:lnSpc>
                        <a:spcAft>
                          <a:spcPts val="1000"/>
                        </a:spcAft>
                      </a:pPr>
                      <a:endParaRPr lang="ru-RU" sz="1800" dirty="0">
                        <a:solidFill>
                          <a:srgbClr val="333333"/>
                        </a:solidFill>
                        <a:latin typeface="Tahoma"/>
                        <a:ea typeface="Times New Roman"/>
                        <a:cs typeface="Times New Roman"/>
                      </a:endParaRPr>
                    </a:p>
                  </a:txBody>
                  <a:tcPr marL="68580" marR="68580" marT="0" marB="0"/>
                </a:tc>
                <a:tc>
                  <a:txBody>
                    <a:bodyPr/>
                    <a:lstStyle/>
                    <a:p>
                      <a:pPr algn="ctr">
                        <a:lnSpc>
                          <a:spcPct val="115000"/>
                        </a:lnSpc>
                        <a:spcAft>
                          <a:spcPts val="1000"/>
                        </a:spcAft>
                      </a:pPr>
                      <a:r>
                        <a:rPr lang="ru-RU" sz="1800" dirty="0">
                          <a:solidFill>
                            <a:srgbClr val="333333"/>
                          </a:solidFill>
                          <a:latin typeface="Tahoma"/>
                          <a:ea typeface="Times New Roman"/>
                          <a:cs typeface="Times New Roman"/>
                        </a:rPr>
                        <a:t>5 класс</a:t>
                      </a:r>
                      <a:endParaRPr lang="ru-RU" sz="1800" dirty="0">
                        <a:latin typeface="Calibri"/>
                        <a:ea typeface="Calibri"/>
                        <a:cs typeface="Times New Roman"/>
                      </a:endParaRPr>
                    </a:p>
                  </a:txBody>
                  <a:tcPr marL="68580" marR="68580" marT="0" marB="0"/>
                </a:tc>
                <a:tc>
                  <a:txBody>
                    <a:bodyPr/>
                    <a:lstStyle/>
                    <a:p>
                      <a:pPr algn="ctr">
                        <a:lnSpc>
                          <a:spcPct val="115000"/>
                        </a:lnSpc>
                        <a:spcAft>
                          <a:spcPts val="1000"/>
                        </a:spcAft>
                      </a:pPr>
                      <a:r>
                        <a:rPr lang="ru-RU" sz="1800">
                          <a:solidFill>
                            <a:srgbClr val="333333"/>
                          </a:solidFill>
                          <a:latin typeface="Tahoma"/>
                          <a:ea typeface="Times New Roman"/>
                          <a:cs typeface="Times New Roman"/>
                        </a:rPr>
                        <a:t>6 класс</a:t>
                      </a:r>
                      <a:endParaRPr lang="ru-RU" sz="1800">
                        <a:latin typeface="Calibri"/>
                        <a:ea typeface="Calibri"/>
                        <a:cs typeface="Times New Roman"/>
                      </a:endParaRPr>
                    </a:p>
                  </a:txBody>
                  <a:tcPr marL="68580" marR="68580" marT="0" marB="0"/>
                </a:tc>
                <a:tc>
                  <a:txBody>
                    <a:bodyPr/>
                    <a:lstStyle/>
                    <a:p>
                      <a:pPr algn="ctr">
                        <a:lnSpc>
                          <a:spcPct val="115000"/>
                        </a:lnSpc>
                        <a:spcAft>
                          <a:spcPts val="1000"/>
                        </a:spcAft>
                      </a:pPr>
                      <a:r>
                        <a:rPr lang="ru-RU" sz="1800">
                          <a:solidFill>
                            <a:srgbClr val="333333"/>
                          </a:solidFill>
                          <a:latin typeface="Tahoma"/>
                          <a:ea typeface="Times New Roman"/>
                          <a:cs typeface="Times New Roman"/>
                        </a:rPr>
                        <a:t>7 класс</a:t>
                      </a:r>
                      <a:endParaRPr lang="ru-RU" sz="1800">
                        <a:latin typeface="Calibri"/>
                        <a:ea typeface="Calibri"/>
                        <a:cs typeface="Times New Roman"/>
                      </a:endParaRPr>
                    </a:p>
                  </a:txBody>
                  <a:tcPr marL="68580" marR="68580" marT="0" marB="0"/>
                </a:tc>
                <a:tc>
                  <a:txBody>
                    <a:bodyPr/>
                    <a:lstStyle/>
                    <a:p>
                      <a:pPr algn="ctr">
                        <a:lnSpc>
                          <a:spcPct val="115000"/>
                        </a:lnSpc>
                        <a:spcAft>
                          <a:spcPts val="1000"/>
                        </a:spcAft>
                      </a:pPr>
                      <a:r>
                        <a:rPr lang="ru-RU" sz="1800">
                          <a:solidFill>
                            <a:srgbClr val="333333"/>
                          </a:solidFill>
                          <a:latin typeface="Tahoma"/>
                          <a:ea typeface="Times New Roman"/>
                          <a:cs typeface="Times New Roman"/>
                        </a:rPr>
                        <a:t>8 класс</a:t>
                      </a:r>
                      <a:endParaRPr lang="ru-RU" sz="1800">
                        <a:latin typeface="Calibri"/>
                        <a:ea typeface="Calibri"/>
                        <a:cs typeface="Times New Roman"/>
                      </a:endParaRPr>
                    </a:p>
                  </a:txBody>
                  <a:tcPr marL="68580" marR="68580" marT="0" marB="0"/>
                </a:tc>
              </a:tr>
              <a:tr h="827703">
                <a:tc>
                  <a:txBody>
                    <a:bodyPr/>
                    <a:lstStyle/>
                    <a:p>
                      <a:pPr>
                        <a:lnSpc>
                          <a:spcPct val="115000"/>
                        </a:lnSpc>
                        <a:spcAft>
                          <a:spcPts val="1000"/>
                        </a:spcAft>
                      </a:pPr>
                      <a:r>
                        <a:rPr lang="ru-RU" sz="1800" dirty="0">
                          <a:solidFill>
                            <a:srgbClr val="333333"/>
                          </a:solidFill>
                          <a:latin typeface="Tahoma"/>
                          <a:ea typeface="Times New Roman"/>
                          <a:cs typeface="Times New Roman"/>
                        </a:rPr>
                        <a:t>В день </a:t>
                      </a:r>
                      <a:r>
                        <a:rPr lang="ru-RU" sz="1800" dirty="0" smtClean="0">
                          <a:solidFill>
                            <a:srgbClr val="333333"/>
                          </a:solidFill>
                          <a:latin typeface="Tahoma"/>
                          <a:ea typeface="Times New Roman"/>
                          <a:cs typeface="Times New Roman"/>
                        </a:rPr>
                        <a:t>всего провожу </a:t>
                      </a:r>
                      <a:r>
                        <a:rPr lang="ru-RU" sz="1800" dirty="0">
                          <a:solidFill>
                            <a:srgbClr val="333333"/>
                          </a:solidFill>
                          <a:latin typeface="Tahoma"/>
                          <a:ea typeface="Times New Roman"/>
                          <a:cs typeface="Times New Roman"/>
                        </a:rPr>
                        <a:t>времени у компьютера</a:t>
                      </a:r>
                      <a:endParaRPr lang="ru-RU" sz="1800" dirty="0">
                        <a:latin typeface="Calibri"/>
                        <a:ea typeface="Calibri"/>
                        <a:cs typeface="Times New Roman"/>
                      </a:endParaRPr>
                    </a:p>
                  </a:txBody>
                  <a:tcPr marL="68580" marR="68580" marT="0" marB="0"/>
                </a:tc>
                <a:tc>
                  <a:txBody>
                    <a:bodyPr/>
                    <a:lstStyle/>
                    <a:p>
                      <a:pPr algn="ctr">
                        <a:lnSpc>
                          <a:spcPct val="115000"/>
                        </a:lnSpc>
                        <a:spcAft>
                          <a:spcPts val="1000"/>
                        </a:spcAft>
                      </a:pPr>
                      <a:r>
                        <a:rPr lang="ru-RU" sz="1800" dirty="0">
                          <a:solidFill>
                            <a:srgbClr val="333333"/>
                          </a:solidFill>
                          <a:latin typeface="Tahoma"/>
                          <a:ea typeface="Times New Roman"/>
                          <a:cs typeface="Times New Roman"/>
                        </a:rPr>
                        <a:t>2,3 часа</a:t>
                      </a:r>
                      <a:endParaRPr lang="ru-RU" sz="1800" dirty="0">
                        <a:latin typeface="Calibri"/>
                        <a:ea typeface="Calibri"/>
                        <a:cs typeface="Times New Roman"/>
                      </a:endParaRPr>
                    </a:p>
                  </a:txBody>
                  <a:tcPr marL="68580" marR="68580" marT="0" marB="0"/>
                </a:tc>
                <a:tc>
                  <a:txBody>
                    <a:bodyPr/>
                    <a:lstStyle/>
                    <a:p>
                      <a:pPr algn="ctr">
                        <a:lnSpc>
                          <a:spcPct val="115000"/>
                        </a:lnSpc>
                        <a:spcAft>
                          <a:spcPts val="1000"/>
                        </a:spcAft>
                      </a:pPr>
                      <a:r>
                        <a:rPr lang="ru-RU" sz="1800" dirty="0">
                          <a:solidFill>
                            <a:srgbClr val="333333"/>
                          </a:solidFill>
                          <a:latin typeface="Tahoma"/>
                          <a:ea typeface="Times New Roman"/>
                          <a:cs typeface="Times New Roman"/>
                        </a:rPr>
                        <a:t>2,6 часа</a:t>
                      </a:r>
                      <a:endParaRPr lang="ru-RU" sz="1800" dirty="0">
                        <a:latin typeface="Calibri"/>
                        <a:ea typeface="Calibri"/>
                        <a:cs typeface="Times New Roman"/>
                      </a:endParaRPr>
                    </a:p>
                  </a:txBody>
                  <a:tcPr marL="68580" marR="68580" marT="0" marB="0"/>
                </a:tc>
                <a:tc>
                  <a:txBody>
                    <a:bodyPr/>
                    <a:lstStyle/>
                    <a:p>
                      <a:pPr algn="ctr">
                        <a:lnSpc>
                          <a:spcPct val="115000"/>
                        </a:lnSpc>
                        <a:spcAft>
                          <a:spcPts val="1000"/>
                        </a:spcAft>
                      </a:pPr>
                      <a:r>
                        <a:rPr lang="ru-RU" sz="1800">
                          <a:solidFill>
                            <a:srgbClr val="333333"/>
                          </a:solidFill>
                          <a:latin typeface="Tahoma"/>
                          <a:ea typeface="Times New Roman"/>
                          <a:cs typeface="Times New Roman"/>
                        </a:rPr>
                        <a:t>3,7 часа</a:t>
                      </a:r>
                      <a:endParaRPr lang="ru-RU" sz="1800">
                        <a:latin typeface="Calibri"/>
                        <a:ea typeface="Calibri"/>
                        <a:cs typeface="Times New Roman"/>
                      </a:endParaRPr>
                    </a:p>
                  </a:txBody>
                  <a:tcPr marL="68580" marR="68580" marT="0" marB="0"/>
                </a:tc>
                <a:tc>
                  <a:txBody>
                    <a:bodyPr/>
                    <a:lstStyle/>
                    <a:p>
                      <a:pPr algn="ctr">
                        <a:lnSpc>
                          <a:spcPct val="115000"/>
                        </a:lnSpc>
                        <a:spcAft>
                          <a:spcPts val="1000"/>
                        </a:spcAft>
                      </a:pPr>
                      <a:r>
                        <a:rPr lang="ru-RU" sz="1800">
                          <a:solidFill>
                            <a:srgbClr val="333333"/>
                          </a:solidFill>
                          <a:latin typeface="Tahoma"/>
                          <a:ea typeface="Times New Roman"/>
                          <a:cs typeface="Times New Roman"/>
                        </a:rPr>
                        <a:t>4 часа</a:t>
                      </a:r>
                      <a:endParaRPr lang="ru-RU" sz="1800">
                        <a:latin typeface="Calibri"/>
                        <a:ea typeface="Calibri"/>
                        <a:cs typeface="Times New Roman"/>
                      </a:endParaRPr>
                    </a:p>
                  </a:txBody>
                  <a:tcPr marL="68580" marR="68580" marT="0" marB="0"/>
                </a:tc>
              </a:tr>
              <a:tr h="827703">
                <a:tc>
                  <a:txBody>
                    <a:bodyPr/>
                    <a:lstStyle/>
                    <a:p>
                      <a:pPr>
                        <a:lnSpc>
                          <a:spcPct val="115000"/>
                        </a:lnSpc>
                        <a:spcAft>
                          <a:spcPts val="1000"/>
                        </a:spcAft>
                      </a:pPr>
                      <a:r>
                        <a:rPr lang="ru-RU" sz="1800">
                          <a:solidFill>
                            <a:srgbClr val="333333"/>
                          </a:solidFill>
                          <a:latin typeface="Tahoma"/>
                          <a:ea typeface="Times New Roman"/>
                          <a:cs typeface="Times New Roman"/>
                        </a:rPr>
                        <a:t>Общаюсь с друзьями</a:t>
                      </a:r>
                      <a:endParaRPr lang="ru-RU" sz="1800">
                        <a:latin typeface="Calibri"/>
                        <a:ea typeface="Calibri"/>
                        <a:cs typeface="Times New Roman"/>
                      </a:endParaRPr>
                    </a:p>
                  </a:txBody>
                  <a:tcPr marL="68580" marR="68580" marT="0" marB="0"/>
                </a:tc>
                <a:tc>
                  <a:txBody>
                    <a:bodyPr/>
                    <a:lstStyle/>
                    <a:p>
                      <a:pPr algn="ctr">
                        <a:lnSpc>
                          <a:spcPct val="115000"/>
                        </a:lnSpc>
                        <a:spcAft>
                          <a:spcPts val="1000"/>
                        </a:spcAft>
                      </a:pPr>
                      <a:r>
                        <a:rPr lang="ru-RU" sz="1800" dirty="0">
                          <a:solidFill>
                            <a:srgbClr val="333333"/>
                          </a:solidFill>
                          <a:latin typeface="Tahoma"/>
                          <a:ea typeface="Times New Roman"/>
                          <a:cs typeface="Times New Roman"/>
                        </a:rPr>
                        <a:t>0,5 часа</a:t>
                      </a:r>
                      <a:endParaRPr lang="ru-RU" sz="1800" dirty="0">
                        <a:latin typeface="Calibri"/>
                        <a:ea typeface="Calibri"/>
                        <a:cs typeface="Times New Roman"/>
                      </a:endParaRPr>
                    </a:p>
                  </a:txBody>
                  <a:tcPr marL="68580" marR="68580" marT="0" marB="0"/>
                </a:tc>
                <a:tc>
                  <a:txBody>
                    <a:bodyPr/>
                    <a:lstStyle/>
                    <a:p>
                      <a:pPr algn="ctr">
                        <a:lnSpc>
                          <a:spcPct val="115000"/>
                        </a:lnSpc>
                        <a:spcAft>
                          <a:spcPts val="1000"/>
                        </a:spcAft>
                      </a:pPr>
                      <a:r>
                        <a:rPr lang="ru-RU" sz="1800" dirty="0">
                          <a:solidFill>
                            <a:srgbClr val="333333"/>
                          </a:solidFill>
                          <a:latin typeface="Tahoma"/>
                          <a:ea typeface="Times New Roman"/>
                          <a:cs typeface="Times New Roman"/>
                        </a:rPr>
                        <a:t>0,8 часа</a:t>
                      </a:r>
                      <a:endParaRPr lang="ru-RU" sz="1800" dirty="0">
                        <a:latin typeface="Calibri"/>
                        <a:ea typeface="Calibri"/>
                        <a:cs typeface="Times New Roman"/>
                      </a:endParaRPr>
                    </a:p>
                  </a:txBody>
                  <a:tcPr marL="68580" marR="68580" marT="0" marB="0"/>
                </a:tc>
                <a:tc>
                  <a:txBody>
                    <a:bodyPr/>
                    <a:lstStyle/>
                    <a:p>
                      <a:pPr algn="ctr">
                        <a:lnSpc>
                          <a:spcPct val="115000"/>
                        </a:lnSpc>
                        <a:spcAft>
                          <a:spcPts val="1000"/>
                        </a:spcAft>
                      </a:pPr>
                      <a:r>
                        <a:rPr lang="ru-RU" sz="1800">
                          <a:solidFill>
                            <a:srgbClr val="333333"/>
                          </a:solidFill>
                          <a:latin typeface="Tahoma"/>
                          <a:ea typeface="Times New Roman"/>
                          <a:cs typeface="Times New Roman"/>
                        </a:rPr>
                        <a:t>1,5 часа</a:t>
                      </a:r>
                      <a:endParaRPr lang="ru-RU" sz="1800">
                        <a:latin typeface="Calibri"/>
                        <a:ea typeface="Calibri"/>
                        <a:cs typeface="Times New Roman"/>
                      </a:endParaRPr>
                    </a:p>
                  </a:txBody>
                  <a:tcPr marL="68580" marR="68580" marT="0" marB="0"/>
                </a:tc>
                <a:tc>
                  <a:txBody>
                    <a:bodyPr/>
                    <a:lstStyle/>
                    <a:p>
                      <a:pPr algn="ctr">
                        <a:lnSpc>
                          <a:spcPct val="115000"/>
                        </a:lnSpc>
                        <a:spcAft>
                          <a:spcPts val="1000"/>
                        </a:spcAft>
                      </a:pPr>
                      <a:r>
                        <a:rPr lang="ru-RU" sz="1800">
                          <a:solidFill>
                            <a:srgbClr val="333333"/>
                          </a:solidFill>
                          <a:latin typeface="Tahoma"/>
                          <a:ea typeface="Times New Roman"/>
                          <a:cs typeface="Times New Roman"/>
                        </a:rPr>
                        <a:t>2 часа</a:t>
                      </a:r>
                      <a:endParaRPr lang="ru-RU" sz="1800">
                        <a:latin typeface="Calibri"/>
                        <a:ea typeface="Calibri"/>
                        <a:cs typeface="Times New Roman"/>
                      </a:endParaRPr>
                    </a:p>
                  </a:txBody>
                  <a:tcPr marL="68580" marR="68580" marT="0" marB="0"/>
                </a:tc>
              </a:tr>
              <a:tr h="827703">
                <a:tc>
                  <a:txBody>
                    <a:bodyPr/>
                    <a:lstStyle/>
                    <a:p>
                      <a:pPr>
                        <a:lnSpc>
                          <a:spcPct val="115000"/>
                        </a:lnSpc>
                        <a:spcAft>
                          <a:spcPts val="1000"/>
                        </a:spcAft>
                      </a:pPr>
                      <a:r>
                        <a:rPr lang="ru-RU" sz="1800">
                          <a:solidFill>
                            <a:srgbClr val="333333"/>
                          </a:solidFill>
                          <a:latin typeface="Tahoma"/>
                          <a:ea typeface="Times New Roman"/>
                          <a:cs typeface="Times New Roman"/>
                        </a:rPr>
                        <a:t>Играю</a:t>
                      </a:r>
                      <a:endParaRPr lang="ru-RU" sz="1800">
                        <a:latin typeface="Calibri"/>
                        <a:ea typeface="Calibri"/>
                        <a:cs typeface="Times New Roman"/>
                      </a:endParaRPr>
                    </a:p>
                  </a:txBody>
                  <a:tcPr marL="68580" marR="68580" marT="0" marB="0"/>
                </a:tc>
                <a:tc>
                  <a:txBody>
                    <a:bodyPr/>
                    <a:lstStyle/>
                    <a:p>
                      <a:pPr algn="ctr">
                        <a:lnSpc>
                          <a:spcPct val="115000"/>
                        </a:lnSpc>
                        <a:spcAft>
                          <a:spcPts val="1000"/>
                        </a:spcAft>
                      </a:pPr>
                      <a:r>
                        <a:rPr lang="ru-RU" sz="1800">
                          <a:solidFill>
                            <a:srgbClr val="333333"/>
                          </a:solidFill>
                          <a:latin typeface="Tahoma"/>
                          <a:ea typeface="Times New Roman"/>
                          <a:cs typeface="Times New Roman"/>
                        </a:rPr>
                        <a:t>1,6 часа</a:t>
                      </a:r>
                      <a:endParaRPr lang="ru-RU" sz="1800">
                        <a:latin typeface="Calibri"/>
                        <a:ea typeface="Calibri"/>
                        <a:cs typeface="Times New Roman"/>
                      </a:endParaRPr>
                    </a:p>
                  </a:txBody>
                  <a:tcPr marL="68580" marR="68580" marT="0" marB="0"/>
                </a:tc>
                <a:tc>
                  <a:txBody>
                    <a:bodyPr/>
                    <a:lstStyle/>
                    <a:p>
                      <a:pPr algn="ctr">
                        <a:lnSpc>
                          <a:spcPct val="115000"/>
                        </a:lnSpc>
                        <a:spcAft>
                          <a:spcPts val="1000"/>
                        </a:spcAft>
                      </a:pPr>
                      <a:r>
                        <a:rPr lang="ru-RU" sz="1800" dirty="0">
                          <a:solidFill>
                            <a:srgbClr val="333333"/>
                          </a:solidFill>
                          <a:latin typeface="Tahoma"/>
                          <a:ea typeface="Times New Roman"/>
                          <a:cs typeface="Times New Roman"/>
                        </a:rPr>
                        <a:t>1,5 часа</a:t>
                      </a:r>
                      <a:endParaRPr lang="ru-RU" sz="1800" dirty="0">
                        <a:latin typeface="Calibri"/>
                        <a:ea typeface="Calibri"/>
                        <a:cs typeface="Times New Roman"/>
                      </a:endParaRPr>
                    </a:p>
                  </a:txBody>
                  <a:tcPr marL="68580" marR="68580" marT="0" marB="0"/>
                </a:tc>
                <a:tc>
                  <a:txBody>
                    <a:bodyPr/>
                    <a:lstStyle/>
                    <a:p>
                      <a:pPr algn="ctr">
                        <a:lnSpc>
                          <a:spcPct val="115000"/>
                        </a:lnSpc>
                        <a:spcAft>
                          <a:spcPts val="1000"/>
                        </a:spcAft>
                      </a:pPr>
                      <a:r>
                        <a:rPr lang="ru-RU" sz="1800" dirty="0">
                          <a:solidFill>
                            <a:srgbClr val="333333"/>
                          </a:solidFill>
                          <a:latin typeface="Tahoma"/>
                          <a:ea typeface="Times New Roman"/>
                          <a:cs typeface="Times New Roman"/>
                        </a:rPr>
                        <a:t>1,8 часа</a:t>
                      </a:r>
                      <a:endParaRPr lang="ru-RU" sz="1800" dirty="0">
                        <a:latin typeface="Calibri"/>
                        <a:ea typeface="Calibri"/>
                        <a:cs typeface="Times New Roman"/>
                      </a:endParaRPr>
                    </a:p>
                  </a:txBody>
                  <a:tcPr marL="68580" marR="68580" marT="0" marB="0"/>
                </a:tc>
                <a:tc>
                  <a:txBody>
                    <a:bodyPr/>
                    <a:lstStyle/>
                    <a:p>
                      <a:pPr algn="ctr">
                        <a:lnSpc>
                          <a:spcPct val="115000"/>
                        </a:lnSpc>
                        <a:spcAft>
                          <a:spcPts val="1000"/>
                        </a:spcAft>
                      </a:pPr>
                      <a:r>
                        <a:rPr lang="ru-RU" sz="1800">
                          <a:solidFill>
                            <a:srgbClr val="333333"/>
                          </a:solidFill>
                          <a:latin typeface="Tahoma"/>
                          <a:ea typeface="Times New Roman"/>
                          <a:cs typeface="Times New Roman"/>
                        </a:rPr>
                        <a:t>1,6 часа</a:t>
                      </a:r>
                      <a:endParaRPr lang="ru-RU" sz="1800">
                        <a:latin typeface="Calibri"/>
                        <a:ea typeface="Calibri"/>
                        <a:cs typeface="Times New Roman"/>
                      </a:endParaRPr>
                    </a:p>
                  </a:txBody>
                  <a:tcPr marL="68580" marR="68580" marT="0" marB="0"/>
                </a:tc>
              </a:tr>
              <a:tr h="827703">
                <a:tc>
                  <a:txBody>
                    <a:bodyPr/>
                    <a:lstStyle/>
                    <a:p>
                      <a:pPr>
                        <a:lnSpc>
                          <a:spcPct val="115000"/>
                        </a:lnSpc>
                        <a:spcAft>
                          <a:spcPts val="1000"/>
                        </a:spcAft>
                      </a:pPr>
                      <a:r>
                        <a:rPr lang="ru-RU" sz="1800">
                          <a:solidFill>
                            <a:srgbClr val="333333"/>
                          </a:solidFill>
                          <a:latin typeface="Tahoma"/>
                          <a:ea typeface="Times New Roman"/>
                          <a:cs typeface="Times New Roman"/>
                        </a:rPr>
                        <a:t>Ищу информацию для учёбы</a:t>
                      </a:r>
                      <a:endParaRPr lang="ru-RU" sz="1800">
                        <a:latin typeface="Calibri"/>
                        <a:ea typeface="Calibri"/>
                        <a:cs typeface="Times New Roman"/>
                      </a:endParaRPr>
                    </a:p>
                  </a:txBody>
                  <a:tcPr marL="68580" marR="68580" marT="0" marB="0"/>
                </a:tc>
                <a:tc>
                  <a:txBody>
                    <a:bodyPr/>
                    <a:lstStyle/>
                    <a:p>
                      <a:pPr algn="ctr">
                        <a:lnSpc>
                          <a:spcPct val="115000"/>
                        </a:lnSpc>
                        <a:spcAft>
                          <a:spcPts val="1000"/>
                        </a:spcAft>
                      </a:pPr>
                      <a:r>
                        <a:rPr lang="ru-RU" sz="1800">
                          <a:solidFill>
                            <a:srgbClr val="333333"/>
                          </a:solidFill>
                          <a:latin typeface="Tahoma"/>
                          <a:ea typeface="Times New Roman"/>
                          <a:cs typeface="Times New Roman"/>
                        </a:rPr>
                        <a:t>0,2 часа</a:t>
                      </a:r>
                      <a:endParaRPr lang="ru-RU" sz="1800">
                        <a:latin typeface="Calibri"/>
                        <a:ea typeface="Calibri"/>
                        <a:cs typeface="Times New Roman"/>
                      </a:endParaRPr>
                    </a:p>
                  </a:txBody>
                  <a:tcPr marL="68580" marR="68580" marT="0" marB="0"/>
                </a:tc>
                <a:tc>
                  <a:txBody>
                    <a:bodyPr/>
                    <a:lstStyle/>
                    <a:p>
                      <a:pPr algn="ctr">
                        <a:lnSpc>
                          <a:spcPct val="115000"/>
                        </a:lnSpc>
                        <a:spcAft>
                          <a:spcPts val="1000"/>
                        </a:spcAft>
                      </a:pPr>
                      <a:r>
                        <a:rPr lang="ru-RU" sz="1800">
                          <a:solidFill>
                            <a:srgbClr val="333333"/>
                          </a:solidFill>
                          <a:latin typeface="Tahoma"/>
                          <a:ea typeface="Times New Roman"/>
                          <a:cs typeface="Times New Roman"/>
                        </a:rPr>
                        <a:t>0,3 часа</a:t>
                      </a:r>
                      <a:endParaRPr lang="ru-RU" sz="1800">
                        <a:latin typeface="Calibri"/>
                        <a:ea typeface="Calibri"/>
                        <a:cs typeface="Times New Roman"/>
                      </a:endParaRPr>
                    </a:p>
                  </a:txBody>
                  <a:tcPr marL="68580" marR="68580" marT="0" marB="0"/>
                </a:tc>
                <a:tc>
                  <a:txBody>
                    <a:bodyPr/>
                    <a:lstStyle/>
                    <a:p>
                      <a:pPr algn="ctr">
                        <a:lnSpc>
                          <a:spcPct val="115000"/>
                        </a:lnSpc>
                        <a:spcAft>
                          <a:spcPts val="1000"/>
                        </a:spcAft>
                      </a:pPr>
                      <a:r>
                        <a:rPr lang="ru-RU" sz="1800" dirty="0">
                          <a:solidFill>
                            <a:srgbClr val="333333"/>
                          </a:solidFill>
                          <a:latin typeface="Tahoma"/>
                          <a:ea typeface="Times New Roman"/>
                          <a:cs typeface="Times New Roman"/>
                        </a:rPr>
                        <a:t>0,4 часа</a:t>
                      </a:r>
                      <a:endParaRPr lang="ru-RU" sz="1800" dirty="0">
                        <a:latin typeface="Calibri"/>
                        <a:ea typeface="Calibri"/>
                        <a:cs typeface="Times New Roman"/>
                      </a:endParaRPr>
                    </a:p>
                  </a:txBody>
                  <a:tcPr marL="68580" marR="68580" marT="0" marB="0"/>
                </a:tc>
                <a:tc>
                  <a:txBody>
                    <a:bodyPr/>
                    <a:lstStyle/>
                    <a:p>
                      <a:pPr algn="ctr">
                        <a:lnSpc>
                          <a:spcPct val="115000"/>
                        </a:lnSpc>
                        <a:spcAft>
                          <a:spcPts val="1000"/>
                        </a:spcAft>
                      </a:pPr>
                      <a:r>
                        <a:rPr lang="ru-RU" sz="1800" dirty="0">
                          <a:solidFill>
                            <a:srgbClr val="333333"/>
                          </a:solidFill>
                          <a:latin typeface="Tahoma"/>
                          <a:ea typeface="Times New Roman"/>
                          <a:cs typeface="Times New Roman"/>
                        </a:rPr>
                        <a:t>0,4 часа</a:t>
                      </a:r>
                      <a:endParaRPr lang="ru-RU" sz="1800" dirty="0">
                        <a:latin typeface="Calibri"/>
                        <a:ea typeface="Calibri"/>
                        <a:cs typeface="Times New Roman"/>
                      </a:endParaRPr>
                    </a:p>
                  </a:txBody>
                  <a:tcPr marL="68580" marR="68580" marT="0" marB="0"/>
                </a:tc>
              </a:tr>
            </a:tbl>
          </a:graphicData>
        </a:graphic>
      </p:graphicFrame>
    </p:spTree>
  </p:cSld>
  <p:clrMapOvr>
    <a:masterClrMapping/>
  </p:clrMapOvr>
  <p:transition>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b="1" dirty="0" smtClean="0"/>
              <a:t>Общение</a:t>
            </a:r>
            <a:endParaRPr lang="ru-RU" b="1" dirty="0"/>
          </a:p>
        </p:txBody>
      </p:sp>
      <p:sp>
        <p:nvSpPr>
          <p:cNvPr id="3" name="Содержимое 2"/>
          <p:cNvSpPr>
            <a:spLocks noGrp="1"/>
          </p:cNvSpPr>
          <p:nvPr>
            <p:ph idx="1"/>
          </p:nvPr>
        </p:nvSpPr>
        <p:spPr/>
        <p:txBody>
          <a:bodyPr>
            <a:normAutofit/>
          </a:bodyPr>
          <a:lstStyle/>
          <a:p>
            <a:pPr>
              <a:buClr>
                <a:schemeClr val="tx1">
                  <a:lumMod val="95000"/>
                  <a:lumOff val="5000"/>
                </a:schemeClr>
              </a:buClr>
              <a:buFont typeface="Wingdings" pitchFamily="2" charset="2"/>
              <a:buChar char="§"/>
            </a:pPr>
            <a:r>
              <a:rPr lang="ru-RU" sz="2800" b="1" dirty="0" err="1" smtClean="0"/>
              <a:t>Вконтакте</a:t>
            </a:r>
            <a:endParaRPr lang="ru-RU" sz="2800" b="1" dirty="0" smtClean="0"/>
          </a:p>
          <a:p>
            <a:pPr>
              <a:buClr>
                <a:schemeClr val="tx1">
                  <a:lumMod val="95000"/>
                  <a:lumOff val="5000"/>
                </a:schemeClr>
              </a:buClr>
              <a:buFont typeface="Wingdings" pitchFamily="2" charset="2"/>
              <a:buChar char="§"/>
            </a:pPr>
            <a:r>
              <a:rPr lang="en-US" sz="2800" b="1" dirty="0" err="1" smtClean="0"/>
              <a:t>Facebook</a:t>
            </a:r>
            <a:endParaRPr lang="en-US" sz="2800" b="1" dirty="0" smtClean="0"/>
          </a:p>
          <a:p>
            <a:pPr>
              <a:buClr>
                <a:schemeClr val="tx1">
                  <a:lumMod val="95000"/>
                  <a:lumOff val="5000"/>
                </a:schemeClr>
              </a:buClr>
              <a:buFont typeface="Wingdings" pitchFamily="2" charset="2"/>
              <a:buChar char="§"/>
            </a:pPr>
            <a:r>
              <a:rPr lang="en-US" sz="2800" b="1" dirty="0" smtClean="0"/>
              <a:t>Twitter</a:t>
            </a:r>
          </a:p>
          <a:p>
            <a:pPr>
              <a:buClr>
                <a:schemeClr val="tx1">
                  <a:lumMod val="95000"/>
                  <a:lumOff val="5000"/>
                </a:schemeClr>
              </a:buClr>
              <a:buFont typeface="Wingdings" pitchFamily="2" charset="2"/>
              <a:buChar char="§"/>
            </a:pPr>
            <a:r>
              <a:rPr lang="ru-RU" sz="2800" b="1" dirty="0" err="1" smtClean="0"/>
              <a:t>Однокласники</a:t>
            </a:r>
            <a:endParaRPr lang="ru-RU" sz="2800" b="1" dirty="0" smtClean="0"/>
          </a:p>
          <a:p>
            <a:pPr>
              <a:buClr>
                <a:schemeClr val="tx1">
                  <a:lumMod val="95000"/>
                  <a:lumOff val="5000"/>
                </a:schemeClr>
              </a:buClr>
              <a:buFont typeface="Wingdings" pitchFamily="2" charset="2"/>
              <a:buChar char="§"/>
            </a:pPr>
            <a:r>
              <a:rPr lang="en-US" sz="2800" b="1" dirty="0" smtClean="0"/>
              <a:t>Skype</a:t>
            </a:r>
          </a:p>
          <a:p>
            <a:pPr>
              <a:buClr>
                <a:schemeClr val="tx1">
                  <a:lumMod val="95000"/>
                  <a:lumOff val="5000"/>
                </a:schemeClr>
              </a:buClr>
              <a:buFont typeface="Wingdings" pitchFamily="2" charset="2"/>
              <a:buChar char="§"/>
            </a:pPr>
            <a:r>
              <a:rPr lang="en-US" sz="2800" b="1" dirty="0" smtClean="0"/>
              <a:t>ICQ</a:t>
            </a:r>
            <a:endParaRPr lang="ru-RU" sz="2800" b="1" dirty="0" smtClean="0"/>
          </a:p>
          <a:p>
            <a:pPr>
              <a:buNone/>
            </a:pPr>
            <a:endParaRPr lang="ru-RU" sz="2800" dirty="0"/>
          </a:p>
        </p:txBody>
      </p:sp>
    </p:spTree>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188640"/>
            <a:ext cx="8686800" cy="1368152"/>
          </a:xfrm>
        </p:spPr>
        <p:txBody>
          <a:bodyPr>
            <a:normAutofit fontScale="90000"/>
          </a:bodyPr>
          <a:lstStyle/>
          <a:p>
            <a:pPr algn="ctr"/>
            <a:r>
              <a:rPr lang="ru-RU" b="1" dirty="0" smtClean="0"/>
              <a:t>Помогает расширять и углублять знания</a:t>
            </a:r>
            <a:endParaRPr lang="ru-RU" b="1" dirty="0"/>
          </a:p>
        </p:txBody>
      </p:sp>
      <p:pic>
        <p:nvPicPr>
          <p:cNvPr id="4" name="Содержимое 3"/>
          <p:cNvPicPr>
            <a:picLocks noGrp="1"/>
          </p:cNvPicPr>
          <p:nvPr>
            <p:ph idx="1"/>
          </p:nvPr>
        </p:nvPicPr>
        <p:blipFill>
          <a:blip r:embed="rId2" cstate="print"/>
          <a:stretch>
            <a:fillRect/>
          </a:stretch>
        </p:blipFill>
        <p:spPr bwMode="auto">
          <a:xfrm>
            <a:off x="0" y="1412776"/>
            <a:ext cx="4932040" cy="3672408"/>
          </a:xfrm>
          <a:prstGeom prst="rect">
            <a:avLst/>
          </a:prstGeom>
          <a:noFill/>
          <a:ln w="9525">
            <a:noFill/>
            <a:miter lim="800000"/>
            <a:headEnd/>
            <a:tailEnd/>
          </a:ln>
        </p:spPr>
      </p:pic>
      <p:pic>
        <p:nvPicPr>
          <p:cNvPr id="6" name="Рисунок 5"/>
          <p:cNvPicPr/>
          <p:nvPr/>
        </p:nvPicPr>
        <p:blipFill>
          <a:blip r:embed="rId3" cstate="print"/>
          <a:srcRect/>
          <a:stretch>
            <a:fillRect/>
          </a:stretch>
        </p:blipFill>
        <p:spPr bwMode="auto">
          <a:xfrm>
            <a:off x="2987824" y="2996952"/>
            <a:ext cx="6156176" cy="3861048"/>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260648"/>
            <a:ext cx="8686800" cy="1080120"/>
          </a:xfrm>
        </p:spPr>
        <p:txBody>
          <a:bodyPr>
            <a:normAutofit fontScale="90000"/>
          </a:bodyPr>
          <a:lstStyle/>
          <a:p>
            <a:pPr algn="ctr"/>
            <a:r>
              <a:rPr lang="ru-RU" sz="3600" b="1" dirty="0" smtClean="0"/>
              <a:t>Помогает готовиться к экзаменам</a:t>
            </a:r>
            <a:endParaRPr lang="ru-RU" sz="3600" b="1" dirty="0"/>
          </a:p>
        </p:txBody>
      </p:sp>
      <p:pic>
        <p:nvPicPr>
          <p:cNvPr id="4" name="Рисунок 3"/>
          <p:cNvPicPr/>
          <p:nvPr/>
        </p:nvPicPr>
        <p:blipFill>
          <a:blip r:embed="rId2" cstate="print"/>
          <a:srcRect/>
          <a:stretch>
            <a:fillRect/>
          </a:stretch>
        </p:blipFill>
        <p:spPr bwMode="auto">
          <a:xfrm>
            <a:off x="4499992" y="1124744"/>
            <a:ext cx="4644008" cy="3240360"/>
          </a:xfrm>
          <a:prstGeom prst="rect">
            <a:avLst/>
          </a:prstGeom>
          <a:noFill/>
          <a:ln w="9525">
            <a:noFill/>
            <a:miter lim="800000"/>
            <a:headEnd/>
            <a:tailEnd/>
          </a:ln>
        </p:spPr>
      </p:pic>
      <p:pic>
        <p:nvPicPr>
          <p:cNvPr id="7" name="Содержимое 5"/>
          <p:cNvPicPr>
            <a:picLocks noGrp="1"/>
          </p:cNvPicPr>
          <p:nvPr>
            <p:ph idx="1"/>
          </p:nvPr>
        </p:nvPicPr>
        <p:blipFill>
          <a:blip r:embed="rId3" cstate="print"/>
          <a:stretch>
            <a:fillRect/>
          </a:stretch>
        </p:blipFill>
        <p:spPr bwMode="auto">
          <a:xfrm>
            <a:off x="0" y="1916832"/>
            <a:ext cx="4932040" cy="3312368"/>
          </a:xfrm>
          <a:prstGeom prst="rect">
            <a:avLst/>
          </a:prstGeom>
          <a:noFill/>
          <a:ln w="9525">
            <a:noFill/>
            <a:miter lim="800000"/>
            <a:headEnd/>
            <a:tailEnd/>
          </a:ln>
        </p:spPr>
      </p:pic>
      <p:pic>
        <p:nvPicPr>
          <p:cNvPr id="8" name="Рисунок 7"/>
          <p:cNvPicPr/>
          <p:nvPr/>
        </p:nvPicPr>
        <p:blipFill>
          <a:blip r:embed="rId4" cstate="print"/>
          <a:srcRect/>
          <a:stretch>
            <a:fillRect/>
          </a:stretch>
        </p:blipFill>
        <p:spPr bwMode="auto">
          <a:xfrm>
            <a:off x="3779912" y="3717032"/>
            <a:ext cx="5364088" cy="3140968"/>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pPr algn="ctr"/>
            <a:r>
              <a:rPr lang="ru-RU" sz="3200" b="1" dirty="0" smtClean="0"/>
              <a:t>Влияние компьютера на здоровье </a:t>
            </a:r>
            <a:br>
              <a:rPr lang="ru-RU" sz="3200" b="1" dirty="0" smtClean="0"/>
            </a:br>
            <a:r>
              <a:rPr lang="ru-RU" sz="3200" dirty="0" smtClean="0"/>
              <a:t/>
            </a:r>
            <a:br>
              <a:rPr lang="ru-RU" sz="3200" dirty="0" smtClean="0"/>
            </a:br>
            <a:r>
              <a:rPr lang="ru-RU" sz="2800" dirty="0" smtClean="0"/>
              <a:t>«В России лишь </a:t>
            </a:r>
            <a:r>
              <a:rPr lang="ru-RU" sz="2800" b="1" dirty="0" smtClean="0">
                <a:solidFill>
                  <a:srgbClr val="FFFF00"/>
                </a:solidFill>
              </a:rPr>
              <a:t>10%</a:t>
            </a:r>
            <a:r>
              <a:rPr lang="ru-RU" sz="2800" b="1" dirty="0" smtClean="0"/>
              <a:t> </a:t>
            </a:r>
            <a:r>
              <a:rPr lang="ru-RU" sz="2800" dirty="0" smtClean="0"/>
              <a:t>выпускников школ могут считаться здоровыми», - говорит профессор НИИ питания РАМН Васильев А.В.</a:t>
            </a:r>
            <a:br>
              <a:rPr lang="ru-RU" sz="2800" dirty="0" smtClean="0"/>
            </a:br>
            <a:r>
              <a:rPr lang="ru-RU" sz="2800" dirty="0" smtClean="0"/>
              <a:t>«За время школьного обучения состояние здоровья детей ухудшается в 4-5 раз. В 2 раза возрастает количество хронических заболеваний среди школьников. </a:t>
            </a:r>
            <a:r>
              <a:rPr lang="ru-RU" sz="2800" b="1" dirty="0" smtClean="0">
                <a:solidFill>
                  <a:srgbClr val="FFFF00"/>
                </a:solidFill>
              </a:rPr>
              <a:t>60-70%</a:t>
            </a:r>
            <a:r>
              <a:rPr lang="ru-RU" sz="2800" dirty="0" smtClean="0">
                <a:solidFill>
                  <a:srgbClr val="FFFF00"/>
                </a:solidFill>
              </a:rPr>
              <a:t> </a:t>
            </a:r>
            <a:r>
              <a:rPr lang="ru-RU" sz="2800" dirty="0" smtClean="0"/>
              <a:t>подростков к выпускному классу имеют нарушение зрения, </a:t>
            </a:r>
            <a:r>
              <a:rPr lang="ru-RU" sz="2800" b="1" dirty="0" smtClean="0">
                <a:solidFill>
                  <a:srgbClr val="FFFF00"/>
                </a:solidFill>
              </a:rPr>
              <a:t>60%</a:t>
            </a:r>
            <a:r>
              <a:rPr lang="ru-RU" sz="2800" dirty="0" smtClean="0"/>
              <a:t> - неправильную осанку, </a:t>
            </a:r>
            <a:r>
              <a:rPr lang="ru-RU" sz="2800" b="1" dirty="0" smtClean="0">
                <a:solidFill>
                  <a:srgbClr val="FFFF00"/>
                </a:solidFill>
              </a:rPr>
              <a:t>30% </a:t>
            </a:r>
            <a:r>
              <a:rPr lang="ru-RU" sz="2800" dirty="0" smtClean="0"/>
              <a:t>- хронические заболевания». </a:t>
            </a:r>
            <a:br>
              <a:rPr lang="ru-RU" sz="2800" dirty="0" smtClean="0"/>
            </a:br>
            <a:endParaRPr lang="ru-RU" sz="2800" dirty="0"/>
          </a:p>
        </p:txBody>
      </p:sp>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683568" y="1143000"/>
          <a:ext cx="7848873" cy="4086201"/>
        </p:xfrm>
        <a:graphic>
          <a:graphicData uri="http://schemas.openxmlformats.org/drawingml/2006/table">
            <a:tbl>
              <a:tblPr firstRow="1" bandRow="1">
                <a:tableStyleId>{5C22544A-7EE6-4342-B048-85BDC9FD1C3A}</a:tableStyleId>
              </a:tblPr>
              <a:tblGrid>
                <a:gridCol w="2616291"/>
                <a:gridCol w="2616291"/>
                <a:gridCol w="2616291"/>
              </a:tblGrid>
              <a:tr h="1362067">
                <a:tc>
                  <a:txBody>
                    <a:bodyPr/>
                    <a:lstStyle/>
                    <a:p>
                      <a:pPr>
                        <a:lnSpc>
                          <a:spcPct val="115000"/>
                        </a:lnSpc>
                        <a:spcAft>
                          <a:spcPts val="1000"/>
                        </a:spcAft>
                      </a:pPr>
                      <a:endParaRPr lang="ru-RU" sz="2000" b="1" dirty="0">
                        <a:solidFill>
                          <a:srgbClr val="333333"/>
                        </a:solidFill>
                        <a:latin typeface="Tahoma"/>
                        <a:ea typeface="Times New Roman"/>
                        <a:cs typeface="Times New Roman"/>
                      </a:endParaRPr>
                    </a:p>
                  </a:txBody>
                  <a:tcPr marL="68580" marR="68580" marT="0" marB="0"/>
                </a:tc>
                <a:tc>
                  <a:txBody>
                    <a:bodyPr/>
                    <a:lstStyle/>
                    <a:p>
                      <a:pPr algn="ctr">
                        <a:lnSpc>
                          <a:spcPct val="115000"/>
                        </a:lnSpc>
                        <a:spcAft>
                          <a:spcPts val="1000"/>
                        </a:spcAft>
                      </a:pPr>
                      <a:endParaRPr lang="ru-RU" sz="2000" b="1" dirty="0" smtClean="0">
                        <a:solidFill>
                          <a:srgbClr val="333333"/>
                        </a:solidFill>
                        <a:latin typeface="Tahoma"/>
                        <a:ea typeface="Times New Roman"/>
                        <a:cs typeface="Times New Roman"/>
                      </a:endParaRPr>
                    </a:p>
                    <a:p>
                      <a:pPr algn="ctr">
                        <a:lnSpc>
                          <a:spcPct val="115000"/>
                        </a:lnSpc>
                        <a:spcAft>
                          <a:spcPts val="1000"/>
                        </a:spcAft>
                      </a:pPr>
                      <a:r>
                        <a:rPr lang="ru-RU" sz="2000" b="1" dirty="0" smtClean="0">
                          <a:solidFill>
                            <a:srgbClr val="333333"/>
                          </a:solidFill>
                          <a:latin typeface="Tahoma"/>
                          <a:ea typeface="Times New Roman"/>
                          <a:cs typeface="Times New Roman"/>
                        </a:rPr>
                        <a:t>5 </a:t>
                      </a:r>
                      <a:r>
                        <a:rPr lang="ru-RU" sz="2000" b="1" dirty="0">
                          <a:solidFill>
                            <a:srgbClr val="333333"/>
                          </a:solidFill>
                          <a:latin typeface="Tahoma"/>
                          <a:ea typeface="Times New Roman"/>
                          <a:cs typeface="Times New Roman"/>
                        </a:rPr>
                        <a:t>класс</a:t>
                      </a:r>
                      <a:endParaRPr lang="ru-RU" sz="2000" b="1" dirty="0">
                        <a:latin typeface="Calibri"/>
                        <a:ea typeface="Calibri"/>
                        <a:cs typeface="Times New Roman"/>
                      </a:endParaRPr>
                    </a:p>
                  </a:txBody>
                  <a:tcPr marL="68580" marR="68580" marT="0" marB="0"/>
                </a:tc>
                <a:tc>
                  <a:txBody>
                    <a:bodyPr/>
                    <a:lstStyle/>
                    <a:p>
                      <a:pPr algn="ctr">
                        <a:lnSpc>
                          <a:spcPct val="115000"/>
                        </a:lnSpc>
                        <a:spcAft>
                          <a:spcPts val="1000"/>
                        </a:spcAft>
                      </a:pPr>
                      <a:endParaRPr lang="ru-RU" sz="2000" b="1" dirty="0" smtClean="0">
                        <a:solidFill>
                          <a:srgbClr val="333333"/>
                        </a:solidFill>
                        <a:latin typeface="Tahoma"/>
                        <a:ea typeface="Times New Roman"/>
                        <a:cs typeface="Times New Roman"/>
                      </a:endParaRPr>
                    </a:p>
                    <a:p>
                      <a:pPr algn="ctr">
                        <a:lnSpc>
                          <a:spcPct val="115000"/>
                        </a:lnSpc>
                        <a:spcAft>
                          <a:spcPts val="1000"/>
                        </a:spcAft>
                      </a:pPr>
                      <a:r>
                        <a:rPr lang="ru-RU" sz="2000" b="1" dirty="0" smtClean="0">
                          <a:solidFill>
                            <a:srgbClr val="333333"/>
                          </a:solidFill>
                          <a:latin typeface="Tahoma"/>
                          <a:ea typeface="Times New Roman"/>
                          <a:cs typeface="Times New Roman"/>
                        </a:rPr>
                        <a:t>8 </a:t>
                      </a:r>
                      <a:r>
                        <a:rPr lang="ru-RU" sz="2000" b="1" dirty="0">
                          <a:solidFill>
                            <a:srgbClr val="333333"/>
                          </a:solidFill>
                          <a:latin typeface="Tahoma"/>
                          <a:ea typeface="Times New Roman"/>
                          <a:cs typeface="Times New Roman"/>
                        </a:rPr>
                        <a:t>класс</a:t>
                      </a:r>
                      <a:endParaRPr lang="ru-RU" sz="2000" b="1" dirty="0">
                        <a:latin typeface="Calibri"/>
                        <a:ea typeface="Calibri"/>
                        <a:cs typeface="Times New Roman"/>
                      </a:endParaRPr>
                    </a:p>
                  </a:txBody>
                  <a:tcPr marL="68580" marR="68580" marT="0" marB="0"/>
                </a:tc>
              </a:tr>
              <a:tr h="1362067">
                <a:tc>
                  <a:txBody>
                    <a:bodyPr/>
                    <a:lstStyle/>
                    <a:p>
                      <a:pPr>
                        <a:lnSpc>
                          <a:spcPct val="115000"/>
                        </a:lnSpc>
                        <a:spcAft>
                          <a:spcPts val="1000"/>
                        </a:spcAft>
                      </a:pPr>
                      <a:r>
                        <a:rPr lang="ru-RU" sz="2000" b="1">
                          <a:solidFill>
                            <a:srgbClr val="333333"/>
                          </a:solidFill>
                          <a:latin typeface="Tahoma"/>
                          <a:ea typeface="Times New Roman"/>
                          <a:cs typeface="Times New Roman"/>
                        </a:rPr>
                        <a:t>Проблемы со зрением</a:t>
                      </a:r>
                      <a:endParaRPr lang="ru-RU" sz="2000" b="1">
                        <a:latin typeface="Calibri"/>
                        <a:ea typeface="Calibri"/>
                        <a:cs typeface="Times New Roman"/>
                      </a:endParaRPr>
                    </a:p>
                  </a:txBody>
                  <a:tcPr marL="68580" marR="68580" marT="0" marB="0"/>
                </a:tc>
                <a:tc>
                  <a:txBody>
                    <a:bodyPr/>
                    <a:lstStyle/>
                    <a:p>
                      <a:pPr algn="ctr">
                        <a:lnSpc>
                          <a:spcPct val="115000"/>
                        </a:lnSpc>
                        <a:spcAft>
                          <a:spcPts val="1000"/>
                        </a:spcAft>
                      </a:pPr>
                      <a:r>
                        <a:rPr lang="ru-RU" sz="2000" b="1">
                          <a:solidFill>
                            <a:srgbClr val="333333"/>
                          </a:solidFill>
                          <a:latin typeface="Tahoma"/>
                          <a:ea typeface="Times New Roman"/>
                          <a:cs typeface="Times New Roman"/>
                        </a:rPr>
                        <a:t>20%</a:t>
                      </a:r>
                      <a:endParaRPr lang="ru-RU" sz="2000" b="1">
                        <a:latin typeface="Calibri"/>
                        <a:ea typeface="Calibri"/>
                        <a:cs typeface="Times New Roman"/>
                      </a:endParaRPr>
                    </a:p>
                  </a:txBody>
                  <a:tcPr marL="68580" marR="68580" marT="0" marB="0"/>
                </a:tc>
                <a:tc>
                  <a:txBody>
                    <a:bodyPr/>
                    <a:lstStyle/>
                    <a:p>
                      <a:pPr algn="ctr">
                        <a:lnSpc>
                          <a:spcPct val="115000"/>
                        </a:lnSpc>
                        <a:spcAft>
                          <a:spcPts val="1000"/>
                        </a:spcAft>
                      </a:pPr>
                      <a:r>
                        <a:rPr lang="ru-RU" sz="2000" b="1" dirty="0">
                          <a:solidFill>
                            <a:srgbClr val="333333"/>
                          </a:solidFill>
                          <a:latin typeface="Tahoma"/>
                          <a:ea typeface="Times New Roman"/>
                          <a:cs typeface="Times New Roman"/>
                        </a:rPr>
                        <a:t>30%</a:t>
                      </a:r>
                      <a:endParaRPr lang="ru-RU" sz="2000" b="1" dirty="0">
                        <a:latin typeface="Calibri"/>
                        <a:ea typeface="Calibri"/>
                        <a:cs typeface="Times New Roman"/>
                      </a:endParaRPr>
                    </a:p>
                  </a:txBody>
                  <a:tcPr marL="68580" marR="68580" marT="0" marB="0"/>
                </a:tc>
              </a:tr>
              <a:tr h="1362067">
                <a:tc>
                  <a:txBody>
                    <a:bodyPr/>
                    <a:lstStyle/>
                    <a:p>
                      <a:pPr>
                        <a:lnSpc>
                          <a:spcPct val="115000"/>
                        </a:lnSpc>
                        <a:spcAft>
                          <a:spcPts val="1000"/>
                        </a:spcAft>
                      </a:pPr>
                      <a:r>
                        <a:rPr lang="ru-RU" sz="2000" b="1">
                          <a:solidFill>
                            <a:srgbClr val="333333"/>
                          </a:solidFill>
                          <a:latin typeface="Tahoma"/>
                          <a:ea typeface="Times New Roman"/>
                          <a:cs typeface="Times New Roman"/>
                        </a:rPr>
                        <a:t>Проблемы с позвоночником</a:t>
                      </a:r>
                      <a:endParaRPr lang="ru-RU" sz="2000" b="1">
                        <a:latin typeface="Calibri"/>
                        <a:ea typeface="Calibri"/>
                        <a:cs typeface="Times New Roman"/>
                      </a:endParaRPr>
                    </a:p>
                  </a:txBody>
                  <a:tcPr marL="68580" marR="68580" marT="0" marB="0"/>
                </a:tc>
                <a:tc>
                  <a:txBody>
                    <a:bodyPr/>
                    <a:lstStyle/>
                    <a:p>
                      <a:pPr algn="ctr">
                        <a:lnSpc>
                          <a:spcPct val="115000"/>
                        </a:lnSpc>
                        <a:spcAft>
                          <a:spcPts val="1000"/>
                        </a:spcAft>
                      </a:pPr>
                      <a:r>
                        <a:rPr lang="ru-RU" sz="2000" b="1" dirty="0">
                          <a:solidFill>
                            <a:srgbClr val="333333"/>
                          </a:solidFill>
                          <a:latin typeface="Tahoma"/>
                          <a:ea typeface="Times New Roman"/>
                          <a:cs typeface="Times New Roman"/>
                        </a:rPr>
                        <a:t>0%</a:t>
                      </a:r>
                      <a:endParaRPr lang="ru-RU" sz="2000" b="1" dirty="0">
                        <a:latin typeface="Calibri"/>
                        <a:ea typeface="Calibri"/>
                        <a:cs typeface="Times New Roman"/>
                      </a:endParaRPr>
                    </a:p>
                  </a:txBody>
                  <a:tcPr marL="68580" marR="68580" marT="0" marB="0"/>
                </a:tc>
                <a:tc>
                  <a:txBody>
                    <a:bodyPr/>
                    <a:lstStyle/>
                    <a:p>
                      <a:pPr algn="ctr">
                        <a:lnSpc>
                          <a:spcPct val="115000"/>
                        </a:lnSpc>
                        <a:spcAft>
                          <a:spcPts val="1000"/>
                        </a:spcAft>
                      </a:pPr>
                      <a:r>
                        <a:rPr lang="ru-RU" sz="2000" b="1" dirty="0">
                          <a:solidFill>
                            <a:srgbClr val="333333"/>
                          </a:solidFill>
                          <a:latin typeface="Tahoma"/>
                          <a:ea typeface="Times New Roman"/>
                          <a:cs typeface="Times New Roman"/>
                        </a:rPr>
                        <a:t>15%</a:t>
                      </a:r>
                      <a:endParaRPr lang="ru-RU" sz="2000" b="1" dirty="0">
                        <a:latin typeface="Calibri"/>
                        <a:ea typeface="Calibri"/>
                        <a:cs typeface="Times New Roman"/>
                      </a:endParaRPr>
                    </a:p>
                  </a:txBody>
                  <a:tcPr marL="68580" marR="68580" marT="0" marB="0"/>
                </a:tc>
              </a:tr>
            </a:tbl>
          </a:graphicData>
        </a:graphic>
      </p:graphicFrame>
    </p:spTree>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285720" y="-392898"/>
            <a:ext cx="8458200" cy="1877682"/>
          </a:xfrm>
        </p:spPr>
        <p:txBody>
          <a:bodyPr>
            <a:normAutofit/>
          </a:bodyPr>
          <a:lstStyle/>
          <a:p>
            <a:pPr algn="ctr"/>
            <a:r>
              <a:rPr lang="ru-RU" sz="2800" b="1" dirty="0" smtClean="0"/>
              <a:t>Время </a:t>
            </a:r>
            <a:r>
              <a:rPr lang="en-US" sz="2800" b="1" dirty="0" smtClean="0"/>
              <a:t>,</a:t>
            </a:r>
            <a:r>
              <a:rPr lang="ru-RU" sz="2800" b="1" dirty="0" smtClean="0"/>
              <a:t>отведенное для работы за компьютером</a:t>
            </a:r>
            <a:endParaRPr lang="ru-RU" sz="2800" b="1" dirty="0"/>
          </a:p>
        </p:txBody>
      </p:sp>
      <p:graphicFrame>
        <p:nvGraphicFramePr>
          <p:cNvPr id="5" name="Содержимое 4"/>
          <p:cNvGraphicFramePr>
            <a:graphicFrameLocks noGrp="1"/>
          </p:cNvGraphicFramePr>
          <p:nvPr>
            <p:ph idx="4294967295"/>
          </p:nvPr>
        </p:nvGraphicFramePr>
        <p:xfrm>
          <a:off x="467544" y="1518468"/>
          <a:ext cx="8424936" cy="4604739"/>
        </p:xfrm>
        <a:graphic>
          <a:graphicData uri="http://schemas.openxmlformats.org/drawingml/2006/table">
            <a:tbl>
              <a:tblPr firstRow="1" bandRow="1">
                <a:tableStyleId>{125E5076-3810-47DD-B79F-674D7AD40C01}</a:tableStyleId>
              </a:tblPr>
              <a:tblGrid>
                <a:gridCol w="2376264"/>
                <a:gridCol w="3024336"/>
                <a:gridCol w="3024336"/>
              </a:tblGrid>
              <a:tr h="777229">
                <a:tc>
                  <a:txBody>
                    <a:bodyPr/>
                    <a:lstStyle/>
                    <a:p>
                      <a:endParaRPr lang="en-US" dirty="0" smtClean="0"/>
                    </a:p>
                    <a:p>
                      <a:pPr algn="ctr"/>
                      <a:r>
                        <a:rPr lang="ru-RU" dirty="0" smtClean="0"/>
                        <a:t>класс</a:t>
                      </a:r>
                      <a:endParaRPr lang="ru-RU" dirty="0"/>
                    </a:p>
                  </a:txBody>
                  <a:tcPr/>
                </a:tc>
                <a:tc>
                  <a:txBody>
                    <a:bodyPr/>
                    <a:lstStyle/>
                    <a:p>
                      <a:endParaRPr lang="ru-RU" dirty="0" smtClean="0"/>
                    </a:p>
                    <a:p>
                      <a:pPr algn="ctr"/>
                      <a:r>
                        <a:rPr kumimoji="0" lang="ru-RU" sz="1800" b="1" kern="1200" dirty="0" smtClean="0">
                          <a:solidFill>
                            <a:schemeClr val="lt1"/>
                          </a:solidFill>
                          <a:latin typeface="+mn-lt"/>
                          <a:ea typeface="+mn-ea"/>
                          <a:cs typeface="+mn-cs"/>
                        </a:rPr>
                        <a:t>стандартные нормы</a:t>
                      </a:r>
                      <a:endParaRPr lang="ru-RU" dirty="0"/>
                    </a:p>
                  </a:txBody>
                  <a:tcPr/>
                </a:tc>
                <a:tc>
                  <a:txBody>
                    <a:bodyPr/>
                    <a:lstStyle/>
                    <a:p>
                      <a:pPr algn="ctr"/>
                      <a:endParaRPr lang="ru-RU" dirty="0" smtClean="0"/>
                    </a:p>
                    <a:p>
                      <a:pPr algn="ctr"/>
                      <a:r>
                        <a:rPr kumimoji="0" lang="ru-RU" sz="1800" b="1" kern="1200" dirty="0" smtClean="0">
                          <a:solidFill>
                            <a:schemeClr val="lt1"/>
                          </a:solidFill>
                          <a:latin typeface="+mn-lt"/>
                          <a:ea typeface="+mn-ea"/>
                          <a:cs typeface="+mn-cs"/>
                        </a:rPr>
                        <a:t>жидкокристаллический дисплей</a:t>
                      </a:r>
                      <a:endParaRPr lang="ru-RU" dirty="0"/>
                    </a:p>
                  </a:txBody>
                  <a:tcPr/>
                </a:tc>
              </a:tr>
              <a:tr h="811181">
                <a:tc>
                  <a:txBody>
                    <a:bodyPr/>
                    <a:lstStyle/>
                    <a:p>
                      <a:pPr algn="ctr"/>
                      <a:endParaRPr lang="ru-RU" sz="1600" b="1" dirty="0" smtClean="0">
                        <a:solidFill>
                          <a:schemeClr val="tx2">
                            <a:lumMod val="10000"/>
                          </a:schemeClr>
                        </a:solidFill>
                      </a:endParaRPr>
                    </a:p>
                    <a:p>
                      <a:pPr algn="ctr"/>
                      <a:r>
                        <a:rPr lang="ru-RU" sz="1600" b="1" dirty="0" smtClean="0">
                          <a:solidFill>
                            <a:schemeClr val="tx2">
                              <a:lumMod val="10000"/>
                            </a:schemeClr>
                          </a:solidFill>
                        </a:rPr>
                        <a:t>1 </a:t>
                      </a:r>
                      <a:endParaRPr lang="ru-RU" sz="1600" b="1" dirty="0">
                        <a:solidFill>
                          <a:schemeClr val="tx2">
                            <a:lumMod val="10000"/>
                          </a:schemeClr>
                        </a:solidFill>
                      </a:endParaRPr>
                    </a:p>
                  </a:txBody>
                  <a:tcPr>
                    <a:solidFill>
                      <a:schemeClr val="accent1">
                        <a:lumMod val="20000"/>
                        <a:lumOff val="80000"/>
                      </a:schemeClr>
                    </a:solidFill>
                  </a:tcPr>
                </a:tc>
                <a:tc>
                  <a:txBody>
                    <a:bodyPr/>
                    <a:lstStyle/>
                    <a:p>
                      <a:pPr algn="ctr"/>
                      <a:r>
                        <a:rPr lang="ru-RU" sz="1600" b="1" dirty="0" smtClean="0">
                          <a:solidFill>
                            <a:schemeClr val="tx2">
                              <a:lumMod val="10000"/>
                            </a:schemeClr>
                          </a:solidFill>
                        </a:rPr>
                        <a:t>Работа на компьютере запрещена</a:t>
                      </a:r>
                    </a:p>
                    <a:p>
                      <a:pPr algn="ctr"/>
                      <a:endParaRPr lang="ru-RU" sz="1600" b="1" dirty="0">
                        <a:solidFill>
                          <a:schemeClr val="tx2">
                            <a:lumMod val="10000"/>
                          </a:schemeClr>
                        </a:solidFill>
                      </a:endParaRPr>
                    </a:p>
                  </a:txBody>
                  <a:tcPr>
                    <a:solidFill>
                      <a:schemeClr val="accent1">
                        <a:lumMod val="20000"/>
                        <a:lumOff val="80000"/>
                      </a:schemeClr>
                    </a:solidFill>
                  </a:tcPr>
                </a:tc>
                <a:tc>
                  <a:txBody>
                    <a:bodyPr/>
                    <a:lstStyle/>
                    <a:p>
                      <a:pPr algn="ctr"/>
                      <a:r>
                        <a:rPr lang="ru-RU" sz="1600" b="1" dirty="0" smtClean="0">
                          <a:solidFill>
                            <a:schemeClr val="tx2">
                              <a:lumMod val="10000"/>
                            </a:schemeClr>
                          </a:solidFill>
                        </a:rPr>
                        <a:t>45 минут в неделю</a:t>
                      </a:r>
                      <a:endParaRPr lang="ru-RU" sz="1600" b="1" dirty="0">
                        <a:solidFill>
                          <a:schemeClr val="tx2">
                            <a:lumMod val="10000"/>
                          </a:schemeClr>
                        </a:solidFill>
                      </a:endParaRPr>
                    </a:p>
                  </a:txBody>
                  <a:tcPr>
                    <a:solidFill>
                      <a:schemeClr val="accent1">
                        <a:lumMod val="20000"/>
                        <a:lumOff val="80000"/>
                      </a:schemeClr>
                    </a:solidFill>
                  </a:tcPr>
                </a:tc>
              </a:tr>
              <a:tr h="533928">
                <a:tc>
                  <a:txBody>
                    <a:bodyPr/>
                    <a:lstStyle/>
                    <a:p>
                      <a:endParaRPr lang="ru-RU" sz="1600" b="1" dirty="0" smtClean="0">
                        <a:solidFill>
                          <a:schemeClr val="tx2">
                            <a:lumMod val="10000"/>
                          </a:schemeClr>
                        </a:solidFill>
                      </a:endParaRPr>
                    </a:p>
                    <a:p>
                      <a:pPr algn="ctr"/>
                      <a:r>
                        <a:rPr lang="ru-RU" sz="1600" b="1" dirty="0" smtClean="0">
                          <a:solidFill>
                            <a:schemeClr val="tx2">
                              <a:lumMod val="10000"/>
                            </a:schemeClr>
                          </a:solidFill>
                        </a:rPr>
                        <a:t>2-3</a:t>
                      </a:r>
                      <a:endParaRPr lang="ru-RU" sz="1600" b="1" dirty="0">
                        <a:solidFill>
                          <a:schemeClr val="tx2">
                            <a:lumMod val="10000"/>
                          </a:schemeClr>
                        </a:solidFill>
                      </a:endParaRPr>
                    </a:p>
                  </a:txBody>
                  <a:tcPr>
                    <a:solidFill>
                      <a:schemeClr val="accent1">
                        <a:lumMod val="20000"/>
                        <a:lumOff val="80000"/>
                      </a:schemeClr>
                    </a:solidFill>
                  </a:tcPr>
                </a:tc>
                <a:tc>
                  <a:txBody>
                    <a:bodyPr/>
                    <a:lstStyle/>
                    <a:p>
                      <a:pPr algn="ctr"/>
                      <a:r>
                        <a:rPr lang="ru-RU" sz="1600" b="1" dirty="0" smtClean="0">
                          <a:solidFill>
                            <a:schemeClr val="tx2">
                              <a:lumMod val="10000"/>
                            </a:schemeClr>
                          </a:solidFill>
                        </a:rPr>
                        <a:t>30 минут в неделю</a:t>
                      </a:r>
                      <a:endParaRPr lang="ru-RU" sz="1600" b="1" dirty="0">
                        <a:solidFill>
                          <a:schemeClr val="tx2">
                            <a:lumMod val="10000"/>
                          </a:schemeClr>
                        </a:solidFill>
                      </a:endParaRPr>
                    </a:p>
                  </a:txBody>
                  <a:tcPr>
                    <a:solidFill>
                      <a:schemeClr val="accent1">
                        <a:lumMod val="20000"/>
                        <a:lumOff val="80000"/>
                      </a:schemeClr>
                    </a:solidFill>
                  </a:tcPr>
                </a:tc>
                <a:tc>
                  <a:txBody>
                    <a:bodyPr/>
                    <a:lstStyle/>
                    <a:p>
                      <a:pPr algn="ctr"/>
                      <a:r>
                        <a:rPr lang="ru-RU" sz="1600" b="1" dirty="0" smtClean="0">
                          <a:solidFill>
                            <a:schemeClr val="tx2">
                              <a:lumMod val="10000"/>
                            </a:schemeClr>
                          </a:solidFill>
                        </a:rPr>
                        <a:t>45 минут в неделю</a:t>
                      </a:r>
                      <a:endParaRPr lang="ru-RU" sz="1600" b="1" dirty="0">
                        <a:solidFill>
                          <a:schemeClr val="tx2">
                            <a:lumMod val="10000"/>
                          </a:schemeClr>
                        </a:solidFill>
                      </a:endParaRPr>
                    </a:p>
                  </a:txBody>
                  <a:tcPr>
                    <a:solidFill>
                      <a:schemeClr val="accent1">
                        <a:lumMod val="20000"/>
                        <a:lumOff val="80000"/>
                      </a:schemeClr>
                    </a:solidFill>
                  </a:tcPr>
                </a:tc>
              </a:tr>
              <a:tr h="762753">
                <a:tc>
                  <a:txBody>
                    <a:bodyPr/>
                    <a:lstStyle/>
                    <a:p>
                      <a:endParaRPr lang="ru-RU" sz="1600" b="1" dirty="0" smtClean="0">
                        <a:solidFill>
                          <a:schemeClr val="tx2">
                            <a:lumMod val="10000"/>
                          </a:schemeClr>
                        </a:solidFill>
                      </a:endParaRPr>
                    </a:p>
                    <a:p>
                      <a:pPr algn="ctr"/>
                      <a:r>
                        <a:rPr lang="ru-RU" sz="1600" b="1" dirty="0" smtClean="0">
                          <a:solidFill>
                            <a:schemeClr val="tx2">
                              <a:lumMod val="10000"/>
                            </a:schemeClr>
                          </a:solidFill>
                        </a:rPr>
                        <a:t>4-6</a:t>
                      </a:r>
                      <a:endParaRPr lang="ru-RU" sz="1600" b="1" dirty="0">
                        <a:solidFill>
                          <a:schemeClr val="tx2">
                            <a:lumMod val="10000"/>
                          </a:schemeClr>
                        </a:solidFill>
                      </a:endParaRPr>
                    </a:p>
                  </a:txBody>
                  <a:tcPr>
                    <a:solidFill>
                      <a:schemeClr val="accent1">
                        <a:lumMod val="20000"/>
                        <a:lumOff val="80000"/>
                      </a:schemeClr>
                    </a:solidFill>
                  </a:tcPr>
                </a:tc>
                <a:tc>
                  <a:txBody>
                    <a:bodyPr/>
                    <a:lstStyle/>
                    <a:p>
                      <a:pPr algn="ctr"/>
                      <a:endParaRPr lang="ru-RU" sz="1600" b="1" dirty="0" smtClean="0">
                        <a:solidFill>
                          <a:schemeClr val="tx2">
                            <a:lumMod val="10000"/>
                          </a:schemeClr>
                        </a:solidFill>
                      </a:endParaRPr>
                    </a:p>
                    <a:p>
                      <a:pPr algn="ctr"/>
                      <a:r>
                        <a:rPr lang="ru-RU" sz="1600" b="1" dirty="0" smtClean="0">
                          <a:solidFill>
                            <a:schemeClr val="tx2">
                              <a:lumMod val="10000"/>
                            </a:schemeClr>
                          </a:solidFill>
                        </a:rPr>
                        <a:t>1 час в неделю</a:t>
                      </a:r>
                      <a:endParaRPr lang="ru-RU" sz="1600" b="1" dirty="0">
                        <a:solidFill>
                          <a:schemeClr val="tx2">
                            <a:lumMod val="10000"/>
                          </a:schemeClr>
                        </a:solidFill>
                      </a:endParaRPr>
                    </a:p>
                  </a:txBody>
                  <a:tcPr>
                    <a:solidFill>
                      <a:schemeClr val="accent1">
                        <a:lumMod val="20000"/>
                        <a:lumOff val="80000"/>
                      </a:schemeClr>
                    </a:solidFill>
                  </a:tcPr>
                </a:tc>
                <a:tc>
                  <a:txBody>
                    <a:bodyPr/>
                    <a:lstStyle/>
                    <a:p>
                      <a:pPr algn="ctr"/>
                      <a:r>
                        <a:rPr lang="ru-RU" sz="1600" b="1" dirty="0" smtClean="0">
                          <a:solidFill>
                            <a:schemeClr val="tx2">
                              <a:lumMod val="10000"/>
                            </a:schemeClr>
                          </a:solidFill>
                        </a:rPr>
                        <a:t>2 часа в неделю </a:t>
                      </a:r>
                    </a:p>
                    <a:p>
                      <a:pPr algn="ctr"/>
                      <a:r>
                        <a:rPr lang="ru-RU" sz="1600" b="1" dirty="0" smtClean="0">
                          <a:solidFill>
                            <a:schemeClr val="tx2">
                              <a:lumMod val="10000"/>
                            </a:schemeClr>
                          </a:solidFill>
                        </a:rPr>
                        <a:t>Не</a:t>
                      </a:r>
                      <a:r>
                        <a:rPr lang="ru-RU" sz="1600" b="1" baseline="0" dirty="0" smtClean="0">
                          <a:solidFill>
                            <a:schemeClr val="tx2">
                              <a:lumMod val="10000"/>
                            </a:schemeClr>
                          </a:solidFill>
                        </a:rPr>
                        <a:t> больше 1 часа в день </a:t>
                      </a:r>
                      <a:endParaRPr lang="ru-RU" sz="1600" b="1" dirty="0">
                        <a:solidFill>
                          <a:schemeClr val="tx2">
                            <a:lumMod val="10000"/>
                          </a:schemeClr>
                        </a:solidFill>
                      </a:endParaRPr>
                    </a:p>
                  </a:txBody>
                  <a:tcPr>
                    <a:solidFill>
                      <a:schemeClr val="accent1">
                        <a:lumMod val="20000"/>
                        <a:lumOff val="80000"/>
                      </a:schemeClr>
                    </a:solidFill>
                  </a:tcPr>
                </a:tc>
              </a:tr>
              <a:tr h="762753">
                <a:tc>
                  <a:txBody>
                    <a:bodyPr/>
                    <a:lstStyle/>
                    <a:p>
                      <a:endParaRPr lang="ru-RU" sz="1600" b="1" dirty="0" smtClean="0">
                        <a:solidFill>
                          <a:schemeClr val="tx2">
                            <a:lumMod val="10000"/>
                          </a:schemeClr>
                        </a:solidFill>
                      </a:endParaRPr>
                    </a:p>
                    <a:p>
                      <a:pPr algn="ctr"/>
                      <a:r>
                        <a:rPr lang="ru-RU" sz="1600" b="1" dirty="0" smtClean="0">
                          <a:solidFill>
                            <a:schemeClr val="tx2">
                              <a:lumMod val="10000"/>
                            </a:schemeClr>
                          </a:solidFill>
                        </a:rPr>
                        <a:t>7-9</a:t>
                      </a:r>
                      <a:endParaRPr lang="ru-RU" sz="1600" b="1" dirty="0">
                        <a:solidFill>
                          <a:schemeClr val="tx2">
                            <a:lumMod val="10000"/>
                          </a:schemeClr>
                        </a:solidFill>
                      </a:endParaRPr>
                    </a:p>
                  </a:txBody>
                  <a:tcPr>
                    <a:solidFill>
                      <a:schemeClr val="accent1">
                        <a:lumMod val="20000"/>
                        <a:lumOff val="80000"/>
                      </a:schemeClr>
                    </a:solidFill>
                  </a:tcPr>
                </a:tc>
                <a:tc>
                  <a:txBody>
                    <a:bodyPr/>
                    <a:lstStyle/>
                    <a:p>
                      <a:pPr algn="ctr"/>
                      <a:endParaRPr kumimoji="0" lang="ru-RU" sz="1600" b="1" kern="1200" dirty="0" smtClean="0">
                        <a:solidFill>
                          <a:schemeClr val="tx2">
                            <a:lumMod val="10000"/>
                          </a:schemeClr>
                        </a:solidFill>
                        <a:latin typeface="+mn-lt"/>
                        <a:ea typeface="+mn-ea"/>
                        <a:cs typeface="+mn-cs"/>
                      </a:endParaRPr>
                    </a:p>
                    <a:p>
                      <a:pPr algn="ctr"/>
                      <a:r>
                        <a:rPr kumimoji="0" lang="ru-RU" sz="1600" b="1" kern="1200" dirty="0" smtClean="0">
                          <a:solidFill>
                            <a:schemeClr val="tx2">
                              <a:lumMod val="10000"/>
                            </a:schemeClr>
                          </a:solidFill>
                          <a:latin typeface="+mn-lt"/>
                          <a:ea typeface="+mn-ea"/>
                          <a:cs typeface="+mn-cs"/>
                        </a:rPr>
                        <a:t>2 часа в неделю</a:t>
                      </a:r>
                      <a:endParaRPr lang="ru-RU" sz="1600" b="1" dirty="0">
                        <a:solidFill>
                          <a:schemeClr val="tx2">
                            <a:lumMod val="10000"/>
                          </a:schemeClr>
                        </a:solidFill>
                      </a:endParaRPr>
                    </a:p>
                  </a:txBody>
                  <a:tcPr>
                    <a:solidFill>
                      <a:schemeClr val="accent1">
                        <a:lumMod val="20000"/>
                        <a:lumOff val="80000"/>
                      </a:schemeClr>
                    </a:solidFill>
                  </a:tcPr>
                </a:tc>
                <a:tc>
                  <a:txBody>
                    <a:bodyPr/>
                    <a:lstStyle/>
                    <a:p>
                      <a:r>
                        <a:rPr kumimoji="0" lang="ru-RU" sz="1600" b="1" kern="1200" dirty="0" smtClean="0">
                          <a:solidFill>
                            <a:schemeClr val="tx2">
                              <a:lumMod val="10000"/>
                            </a:schemeClr>
                          </a:solidFill>
                          <a:latin typeface="+mn-lt"/>
                          <a:ea typeface="+mn-ea"/>
                          <a:cs typeface="+mn-cs"/>
                        </a:rPr>
                        <a:t>2,5 часа в неделю, </a:t>
                      </a:r>
                    </a:p>
                    <a:p>
                      <a:pPr algn="ctr"/>
                      <a:r>
                        <a:rPr kumimoji="0" lang="ru-RU" sz="1600" b="1" kern="1200" dirty="0" smtClean="0">
                          <a:solidFill>
                            <a:schemeClr val="tx2">
                              <a:lumMod val="10000"/>
                            </a:schemeClr>
                          </a:solidFill>
                          <a:latin typeface="+mn-lt"/>
                          <a:ea typeface="+mn-ea"/>
                          <a:cs typeface="+mn-cs"/>
                        </a:rPr>
                        <a:t>не более 1 часа в день</a:t>
                      </a:r>
                      <a:endParaRPr lang="ru-RU" sz="1600" b="1" dirty="0">
                        <a:solidFill>
                          <a:schemeClr val="tx2">
                            <a:lumMod val="10000"/>
                          </a:schemeClr>
                        </a:solidFill>
                      </a:endParaRPr>
                    </a:p>
                  </a:txBody>
                  <a:tcPr>
                    <a:solidFill>
                      <a:schemeClr val="accent1">
                        <a:lumMod val="20000"/>
                        <a:lumOff val="80000"/>
                      </a:schemeClr>
                    </a:solidFill>
                  </a:tcPr>
                </a:tc>
              </a:tr>
              <a:tr h="762753">
                <a:tc>
                  <a:txBody>
                    <a:bodyPr/>
                    <a:lstStyle/>
                    <a:p>
                      <a:pPr algn="ctr"/>
                      <a:endParaRPr lang="ru-RU" sz="1600" b="1" dirty="0" smtClean="0">
                        <a:solidFill>
                          <a:schemeClr val="tx2">
                            <a:lumMod val="10000"/>
                          </a:schemeClr>
                        </a:solidFill>
                      </a:endParaRPr>
                    </a:p>
                    <a:p>
                      <a:pPr algn="ctr"/>
                      <a:r>
                        <a:rPr lang="ru-RU" sz="1600" b="1" dirty="0" smtClean="0">
                          <a:solidFill>
                            <a:schemeClr val="tx2">
                              <a:lumMod val="10000"/>
                            </a:schemeClr>
                          </a:solidFill>
                        </a:rPr>
                        <a:t>10-11</a:t>
                      </a:r>
                      <a:endParaRPr lang="ru-RU" sz="1600" b="1" dirty="0">
                        <a:solidFill>
                          <a:schemeClr val="tx2">
                            <a:lumMod val="10000"/>
                          </a:schemeClr>
                        </a:solidFill>
                      </a:endParaRPr>
                    </a:p>
                  </a:txBody>
                  <a:tcPr>
                    <a:solidFill>
                      <a:schemeClr val="accent1">
                        <a:lumMod val="20000"/>
                        <a:lumOff val="80000"/>
                      </a:schemeClr>
                    </a:solidFill>
                  </a:tcPr>
                </a:tc>
                <a:tc>
                  <a:txBody>
                    <a:bodyPr/>
                    <a:lstStyle/>
                    <a:p>
                      <a:pPr algn="ctr"/>
                      <a:endParaRPr kumimoji="0" lang="ru-RU" sz="1600" b="1" kern="1200" dirty="0" smtClean="0">
                        <a:solidFill>
                          <a:schemeClr val="tx2">
                            <a:lumMod val="10000"/>
                          </a:schemeClr>
                        </a:solidFill>
                        <a:latin typeface="+mn-lt"/>
                        <a:ea typeface="+mn-ea"/>
                        <a:cs typeface="+mn-cs"/>
                      </a:endParaRPr>
                    </a:p>
                    <a:p>
                      <a:pPr algn="ctr"/>
                      <a:r>
                        <a:rPr kumimoji="0" lang="ru-RU" sz="1600" b="1" kern="1200" dirty="0" smtClean="0">
                          <a:solidFill>
                            <a:schemeClr val="tx2">
                              <a:lumMod val="10000"/>
                            </a:schemeClr>
                          </a:solidFill>
                          <a:latin typeface="+mn-lt"/>
                          <a:ea typeface="+mn-ea"/>
                          <a:cs typeface="+mn-cs"/>
                        </a:rPr>
                        <a:t>4 часа в неделю</a:t>
                      </a:r>
                      <a:endParaRPr lang="ru-RU" sz="1600" b="1" dirty="0">
                        <a:solidFill>
                          <a:schemeClr val="tx2">
                            <a:lumMod val="10000"/>
                          </a:schemeClr>
                        </a:solidFill>
                      </a:endParaRPr>
                    </a:p>
                  </a:txBody>
                  <a:tcPr>
                    <a:solidFill>
                      <a:schemeClr val="accent1">
                        <a:lumMod val="20000"/>
                        <a:lumOff val="80000"/>
                      </a:schemeClr>
                    </a:solidFill>
                  </a:tcPr>
                </a:tc>
                <a:tc>
                  <a:txBody>
                    <a:bodyPr/>
                    <a:lstStyle/>
                    <a:p>
                      <a:r>
                        <a:rPr kumimoji="0" lang="ru-RU" sz="1600" b="1" kern="1200" dirty="0" smtClean="0">
                          <a:solidFill>
                            <a:schemeClr val="tx2">
                              <a:lumMod val="10000"/>
                            </a:schemeClr>
                          </a:solidFill>
                          <a:latin typeface="+mn-lt"/>
                          <a:ea typeface="+mn-ea"/>
                          <a:cs typeface="+mn-cs"/>
                        </a:rPr>
                        <a:t>7 часов в неделю, </a:t>
                      </a:r>
                    </a:p>
                    <a:p>
                      <a:pPr algn="ctr"/>
                      <a:r>
                        <a:rPr kumimoji="0" lang="ru-RU" sz="1600" b="1" kern="1200" dirty="0" smtClean="0">
                          <a:solidFill>
                            <a:schemeClr val="tx2">
                              <a:lumMod val="10000"/>
                            </a:schemeClr>
                          </a:solidFill>
                          <a:latin typeface="+mn-lt"/>
                          <a:ea typeface="+mn-ea"/>
                          <a:cs typeface="+mn-cs"/>
                        </a:rPr>
                        <a:t>не более 1 часа в день</a:t>
                      </a:r>
                      <a:endParaRPr lang="ru-RU" sz="1600" b="1" dirty="0">
                        <a:solidFill>
                          <a:schemeClr val="tx2">
                            <a:lumMod val="10000"/>
                          </a:schemeClr>
                        </a:solidFill>
                      </a:endParaRPr>
                    </a:p>
                  </a:txBody>
                  <a:tcPr>
                    <a:solidFill>
                      <a:schemeClr val="accent1">
                        <a:lumMod val="20000"/>
                        <a:lumOff val="80000"/>
                      </a:schemeClr>
                    </a:solidFill>
                  </a:tcPr>
                </a:tc>
              </a:tr>
            </a:tbl>
          </a:graphicData>
        </a:graphic>
      </p:graphicFrame>
    </p:spTree>
  </p:cSld>
  <p:clrMapOvr>
    <a:masterClrMapping/>
  </p:clrMapOvr>
  <p:transition>
    <p:rand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532</TotalTime>
  <Words>393</Words>
  <Application>Microsoft Office PowerPoint</Application>
  <PresentationFormat>Экран (4:3)</PresentationFormat>
  <Paragraphs>104</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Яркая</vt:lpstr>
      <vt:lpstr>     Технологии для повышения качества жизни школьника    Компьютер :  добрый или злой  гений ?</vt:lpstr>
      <vt:lpstr> Цель : исследовать  сферу применения и влияние на здоровье компьютерных технологий  на примере учеников среднего звена в нашей школе . </vt:lpstr>
      <vt:lpstr>Результаты опроса учеников 5-8 классов.</vt:lpstr>
      <vt:lpstr>Общение</vt:lpstr>
      <vt:lpstr>Помогает расширять и углублять знания</vt:lpstr>
      <vt:lpstr>Помогает готовиться к экзаменам</vt:lpstr>
      <vt:lpstr>Влияние компьютера на здоровье   «В России лишь 10% выпускников школ могут считаться здоровыми», - говорит профессор НИИ питания РАМН Васильев А.В. «За время школьного обучения состояние здоровья детей ухудшается в 4-5 раз. В 2 раза возрастает количество хронических заболеваний среди школьников. 60-70% подростков к выпускному классу имеют нарушение зрения, 60% - неправильную осанку, 30% - хронические заболевания».  </vt:lpstr>
      <vt:lpstr>Слайд 8</vt:lpstr>
      <vt:lpstr>Время ,отведенное для работы за компьютером</vt:lpstr>
      <vt:lpstr>Как правильно сидеть за компьютером</vt:lpstr>
      <vt:lpstr>Метка на стекле </vt:lpstr>
      <vt:lpstr>вывод</vt:lpstr>
      <vt:lpstr>Слайд 13</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Технологии для повышения качества жизни школьника</dc:title>
  <dc:creator>Admin</dc:creator>
  <cp:lastModifiedBy>Наталия</cp:lastModifiedBy>
  <cp:revision>57</cp:revision>
  <dcterms:created xsi:type="dcterms:W3CDTF">2012-04-02T06:35:18Z</dcterms:created>
  <dcterms:modified xsi:type="dcterms:W3CDTF">2012-10-24T19:12:13Z</dcterms:modified>
</cp:coreProperties>
</file>