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57" r:id="rId4"/>
    <p:sldId id="273" r:id="rId5"/>
    <p:sldId id="261" r:id="rId6"/>
    <p:sldId id="262" r:id="rId7"/>
    <p:sldId id="263" r:id="rId8"/>
    <p:sldId id="265" r:id="rId9"/>
    <p:sldId id="266" r:id="rId10"/>
    <p:sldId id="264" r:id="rId11"/>
    <p:sldId id="260" r:id="rId12"/>
    <p:sldId id="267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0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autoTitleDeleted val="1"/>
    <c:plotArea>
      <c:layout>
        <c:manualLayout>
          <c:layoutTarget val="inner"/>
          <c:xMode val="edge"/>
          <c:yMode val="edge"/>
          <c:x val="9.0394847541141621E-3"/>
          <c:y val="0"/>
          <c:w val="0.96685522256824874"/>
          <c:h val="0.7528988060368491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63%</a:t>
                    </a:r>
                    <a:r>
                      <a:rPr lang="ru-RU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, (20 человек)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37%</a:t>
                    </a:r>
                    <a:r>
                      <a:rPr lang="ru-RU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, (8 человек)</a:t>
                    </a:r>
                    <a:endParaRPr lang="en-US" sz="1600">
                      <a:solidFill>
                        <a:schemeClr val="tx1"/>
                      </a:solidFill>
                      <a:latin typeface="IrinaCTT" pitchFamily="2" charset="0"/>
                    </a:endParaRP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30%</a:t>
                    </a:r>
                    <a:r>
                      <a:rPr lang="ru-RU" sz="1600">
                        <a:solidFill>
                          <a:schemeClr val="tx1"/>
                        </a:solidFill>
                        <a:latin typeface="IrinaCTT" pitchFamily="2" charset="0"/>
                      </a:rPr>
                      <a:t>, (13 человек)</a:t>
                    </a:r>
                    <a:endParaRPr lang="en-US" sz="1600">
                      <a:solidFill>
                        <a:schemeClr val="tx1"/>
                      </a:solidFill>
                      <a:latin typeface="IrinaCTT" pitchFamily="2" charset="0"/>
                    </a:endParaRPr>
                  </a:p>
                </c:rich>
              </c:tx>
              <c:showVal val="1"/>
            </c:dLbl>
            <c:showVal val="1"/>
          </c:dLbls>
          <c:cat>
            <c:strRef>
              <c:f>Лист1!$A$2:$A$4</c:f>
              <c:strCache>
                <c:ptCount val="3"/>
                <c:pt idx="0">
                  <c:v>Выбрали бы родителей, которые заботятся, внимательны, но строги и следят за каждым шагом</c:v>
                </c:pt>
                <c:pt idx="1">
                  <c:v>Выбрали бы родителей, которые не уделяют им внимания и предоставляют их самим себе</c:v>
                </c:pt>
                <c:pt idx="2">
                  <c:v>Хотели бы, чтобы "было в меру и кнута, и пряника"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8</c:v>
                </c:pt>
                <c:pt idx="2">
                  <c:v>13</c:v>
                </c:pt>
              </c:numCache>
            </c:numRef>
          </c:val>
        </c:ser>
        <c:dLbls>
          <c:showVal val="1"/>
        </c:dLbls>
        <c:overlap val="-25"/>
        <c:axId val="56105216"/>
        <c:axId val="56127488"/>
      </c:barChart>
      <c:catAx>
        <c:axId val="561052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>
                <a:latin typeface="IrinaCTT" pitchFamily="2" charset="0"/>
              </a:defRPr>
            </a:pPr>
            <a:endParaRPr lang="ru-RU"/>
          </a:p>
        </c:txPr>
        <c:crossAx val="56127488"/>
        <c:crosses val="autoZero"/>
        <c:auto val="1"/>
        <c:lblAlgn val="ctr"/>
        <c:lblOffset val="100"/>
      </c:catAx>
      <c:valAx>
        <c:axId val="56127488"/>
        <c:scaling>
          <c:orientation val="minMax"/>
        </c:scaling>
        <c:delete val="1"/>
        <c:axPos val="l"/>
        <c:numFmt formatCode="General" sourceLinked="1"/>
        <c:tickLblPos val="nextTo"/>
        <c:crossAx val="56105216"/>
        <c:crosses val="autoZero"/>
        <c:crossBetween val="between"/>
      </c:valAx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FE29F-5459-42D8-AE7C-C64D748FBC12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46FA3-7ED5-4CB3-BA27-29125DFB63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46FA3-7ED5-4CB3-BA27-29125DFB63D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46FA3-7ED5-4CB3-BA27-29125DFB63D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46FA3-7ED5-4CB3-BA27-29125DFB63D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46FA3-7ED5-4CB3-BA27-29125DFB63D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50042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200024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>
                <a:rot lat="300000" lon="0" rev="0"/>
              </a:camera>
              <a:lightRig rig="threePt" dir="t"/>
            </a:scene3d>
            <a:sp3d extrusionH="57150" contourW="12700">
              <a:bevelB w="38100" h="38100"/>
              <a:extrusionClr>
                <a:srgbClr val="FFC000"/>
              </a:extrusionClr>
              <a:contourClr>
                <a:schemeClr val="tx1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7364"/>
            <a:ext cx="8229600" cy="4268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EDECB-E88E-46B9-8C63-E4F9E72EF9C8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82BEC-3850-46B7-BC45-3A79D76017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00"/>
          </a:solidFill>
          <a:effectLst>
            <a:innerShdw blurRad="63500" dist="50800">
              <a:prstClr val="black">
                <a:alpha val="88000"/>
              </a:prstClr>
            </a:innerShdw>
          </a:effectLst>
          <a:latin typeface="Mistral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ми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Documents and Settings\Администратор\Рабочий стол\опе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Documents and Settings\Администратор\Рабочий стол\10  м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142852"/>
            <a:ext cx="3570281" cy="2610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142852"/>
            <a:ext cx="3749506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14480" y="1428736"/>
            <a:ext cx="6286544" cy="15081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sz="3200" b="1" smtClean="0">
                <a:solidFill>
                  <a:srgbClr val="006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IrinaCTT" pitchFamily="2" charset="0"/>
              </a:rPr>
              <a:t>Отношение подростков  к родительской опеке  </a:t>
            </a:r>
            <a:endParaRPr lang="ru-RU" sz="3200" b="1" dirty="0" smtClean="0">
              <a:solidFill>
                <a:srgbClr val="006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IrinaCTT" pitchFamily="2" charset="0"/>
            </a:endParaRPr>
          </a:p>
          <a:p>
            <a:pPr algn="ctr"/>
            <a:r>
              <a:rPr sz="2800" b="1" smtClean="0">
                <a:solidFill>
                  <a:srgbClr val="006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IrinaCTT" pitchFamily="2" charset="0"/>
              </a:rPr>
              <a:t>(</a:t>
            </a:r>
            <a:r>
              <a:rPr lang="ru-RU" sz="2800" b="1" dirty="0" smtClean="0">
                <a:solidFill>
                  <a:srgbClr val="006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IrinaCTT" pitchFamily="2" charset="0"/>
              </a:rPr>
              <a:t>10 </a:t>
            </a:r>
            <a:r>
              <a:rPr sz="2800" b="1" smtClean="0">
                <a:solidFill>
                  <a:srgbClr val="006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IrinaCTT" pitchFamily="2" charset="0"/>
              </a:rPr>
              <a:t>класс)</a:t>
            </a:r>
            <a:endParaRPr lang="ru-RU" sz="2800" b="1" dirty="0">
              <a:solidFill>
                <a:srgbClr val="006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IrinaCTT" pitchFamily="2" charset="0"/>
            </a:endParaRPr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/>
        </p:nvGraphicFramePr>
        <p:xfrm>
          <a:off x="285720" y="2428868"/>
          <a:ext cx="8429684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Рабочий стол\руки.JPG"/>
          <p:cNvPicPr preferRelativeResize="0"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8288000" cy="1371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5017" y="0"/>
            <a:ext cx="92195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це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36349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3834608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Rectangle 1"/>
          <p:cNvSpPr txBox="1">
            <a:spLocks/>
          </p:cNvSpPr>
          <p:nvPr/>
        </p:nvSpPr>
        <p:spPr>
          <a:xfrm>
            <a:off x="2643174" y="1643050"/>
            <a:ext cx="6629400" cy="85725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63500" dist="50800">
                    <a:prstClr val="black">
                      <a:alpha val="88000"/>
                    </a:prstClr>
                  </a:innerShdw>
                </a:effectLst>
                <a:uLnTx/>
                <a:uFillTx/>
                <a:latin typeface="IrinaCTT" pitchFamily="2" charset="0"/>
                <a:ea typeface="+mj-ea"/>
                <a:cs typeface="+mj-cs"/>
              </a:rPr>
              <a:t>План работы: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innerShdw blurRad="63500" dist="50800">
                  <a:prstClr val="black">
                    <a:alpha val="88000"/>
                  </a:prstClr>
                </a:innerShdw>
              </a:effectLst>
              <a:uLnTx/>
              <a:uFillTx/>
              <a:latin typeface="IrinaCTT" pitchFamily="2" charset="0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38" y="2918460"/>
            <a:ext cx="707236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indent="-228600" algn="just">
              <a:spcBef>
                <a:spcPts val="1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Мир и подросток.</a:t>
            </a:r>
          </a:p>
          <a:p>
            <a:pPr marL="274320" lvl="1" indent="-228600" algn="just">
              <a:spcBef>
                <a:spcPts val="1000"/>
              </a:spcBef>
              <a:buFont typeface="Arial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Проблемы подростка:</a:t>
            </a:r>
          </a:p>
          <a:p>
            <a:pPr marL="274320" lvl="1" indent="-228600">
              <a:spcBef>
                <a:spcPts val="100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    1.Подросток и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информация . 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76200" sx="101000" sy="101000" algn="ctr" rotWithShape="0">
                  <a:srgbClr val="FFFFFF">
                    <a:lumMod val="85000"/>
                    <a:alpha val="40000"/>
                  </a:srgbClr>
                </a:outerShdw>
              </a:effectLst>
              <a:latin typeface="IrinaCTT" pitchFamily="2" charset="0"/>
            </a:endParaRPr>
          </a:p>
          <a:p>
            <a:pPr marL="274320" lvl="1" indent="-228600" algn="just">
              <a:spcBef>
                <a:spcPts val="100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    2.Система ценностей.</a:t>
            </a:r>
          </a:p>
          <a:p>
            <a:pPr marL="274320" lvl="1" indent="-228600" algn="just">
              <a:spcBef>
                <a:spcPts val="100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76200" sx="101000" sy="101000" algn="ctr" rotWithShape="0">
                    <a:srgbClr val="FFFFFF">
                      <a:lumMod val="85000"/>
                      <a:alpha val="40000"/>
                    </a:srgbClr>
                  </a:outerShdw>
                </a:effectLst>
                <a:latin typeface="IrinaCTT" pitchFamily="2" charset="0"/>
              </a:rPr>
              <a:t>    3. Подросток и родители.</a:t>
            </a:r>
            <a:endParaRPr lang="ru-RU" sz="2400" dirty="0">
              <a:solidFill>
                <a:schemeClr val="accent1">
                  <a:lumMod val="50000"/>
                </a:schemeClr>
              </a:solidFill>
              <a:effectLst>
                <a:outerShdw blurRad="76200" sx="101000" sy="101000" algn="ctr" rotWithShape="0">
                  <a:srgbClr val="FFFFFF">
                    <a:lumMod val="85000"/>
                    <a:alpha val="40000"/>
                  </a:srgbClr>
                </a:outerShdw>
              </a:effectLst>
              <a:latin typeface="IrinaCTT" pitchFamily="2" charset="0"/>
            </a:endParaRPr>
          </a:p>
          <a:p>
            <a:pPr marL="274320" lvl="1" indent="-228600" algn="just">
              <a:spcBef>
                <a:spcPts val="1000"/>
              </a:spcBef>
            </a:pPr>
            <a:endParaRPr lang="ru-RU" sz="2000" dirty="0">
              <a:solidFill>
                <a:schemeClr val="accent1">
                  <a:lumMod val="50000"/>
                </a:schemeClr>
              </a:solidFill>
              <a:effectLst>
                <a:outerShdw blurRad="76200" sx="101000" sy="101000" algn="ctr" rotWithShape="0">
                  <a:srgbClr val="FFFFFF">
                    <a:lumMod val="85000"/>
                    <a:alpha val="40000"/>
                  </a:srgbClr>
                </a:outerShdw>
              </a:effectLst>
              <a:latin typeface="Mistral" pitchFamily="66" charset="0"/>
            </a:endParaRPr>
          </a:p>
          <a:p>
            <a:pPr marL="274320" lvl="1" indent="-228600">
              <a:spcBef>
                <a:spcPts val="1000"/>
              </a:spcBef>
              <a:buFont typeface="Arial" pitchFamily="34" charset="0"/>
              <a:buChar char="•"/>
            </a:pPr>
            <a:endParaRPr lang="ru-RU" sz="2000" dirty="0">
              <a:solidFill>
                <a:schemeClr val="accent1">
                  <a:lumMod val="50000"/>
                </a:schemeClr>
              </a:solidFill>
              <a:effectLst>
                <a:outerShdw blurRad="76200" sx="101000" sy="101000" algn="ctr" rotWithShape="0">
                  <a:srgbClr val="FFFFFF">
                    <a:lumMod val="85000"/>
                    <a:alpha val="40000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0571" y="0"/>
            <a:ext cx="457342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857752" cy="6919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14678" y="6488668"/>
            <a:ext cx="2571768" cy="36933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endParaRPr lang="ru-RU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интерн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сай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список ценност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подросток и коллекти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Тема45</Template>
  <TotalTime>481</TotalTime>
  <Words>61</Words>
  <Application>Microsoft Office PowerPoint</Application>
  <PresentationFormat>Экран (4:3)</PresentationFormat>
  <Paragraphs>16</Paragraphs>
  <Slides>15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Тема45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FF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USER_F</dc:creator>
  <cp:lastModifiedBy>user</cp:lastModifiedBy>
  <cp:revision>18</cp:revision>
  <dcterms:created xsi:type="dcterms:W3CDTF">2010-03-23T04:33:11Z</dcterms:created>
  <dcterms:modified xsi:type="dcterms:W3CDTF">2012-10-23T11:23:46Z</dcterms:modified>
</cp:coreProperties>
</file>