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6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C5CF8-3C84-4808-ABDB-C235F0CD3FED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31105-B80B-46BC-9E04-FCE518C296E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C5CF8-3C84-4808-ABDB-C235F0CD3FED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31105-B80B-46BC-9E04-FCE518C296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C5CF8-3C84-4808-ABDB-C235F0CD3FED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31105-B80B-46BC-9E04-FCE518C296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C5CF8-3C84-4808-ABDB-C235F0CD3FED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31105-B80B-46BC-9E04-FCE518C296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C5CF8-3C84-4808-ABDB-C235F0CD3FED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31105-B80B-46BC-9E04-FCE518C296E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C5CF8-3C84-4808-ABDB-C235F0CD3FED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31105-B80B-46BC-9E04-FCE518C296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C5CF8-3C84-4808-ABDB-C235F0CD3FED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31105-B80B-46BC-9E04-FCE518C296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C5CF8-3C84-4808-ABDB-C235F0CD3FED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31105-B80B-46BC-9E04-FCE518C296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C5CF8-3C84-4808-ABDB-C235F0CD3FED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31105-B80B-46BC-9E04-FCE518C296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C5CF8-3C84-4808-ABDB-C235F0CD3FED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31105-B80B-46BC-9E04-FCE518C296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C5CF8-3C84-4808-ABDB-C235F0CD3FED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C431105-B80B-46BC-9E04-FCE518C296E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07C5CF8-3C84-4808-ABDB-C235F0CD3FED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C431105-B80B-46BC-9E04-FCE518C296EA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i="1" dirty="0">
                <a:solidFill>
                  <a:srgbClr val="990000"/>
                </a:solidFill>
              </a:rPr>
              <a:t>Прямая и косвенная речь</a:t>
            </a:r>
            <a:endParaRPr lang="ru-RU" sz="54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00034" y="2357430"/>
            <a:ext cx="8229600" cy="3636660"/>
          </a:xfrm>
        </p:spPr>
        <p:txBody>
          <a:bodyPr/>
          <a:lstStyle/>
          <a:p>
            <a:pPr algn="ctr">
              <a:buNone/>
              <a:defRPr/>
            </a:pPr>
            <a:r>
              <a:rPr lang="en-US" sz="4000" b="1" i="1" dirty="0">
                <a:solidFill>
                  <a:srgbClr val="CC0000"/>
                </a:solidFill>
              </a:rPr>
              <a:t>Direct and Indirect Speech</a:t>
            </a:r>
            <a:endParaRPr lang="ru-RU" sz="4000" b="1" i="1" dirty="0">
              <a:solidFill>
                <a:srgbClr val="CC0000"/>
              </a:solidFill>
            </a:endParaRPr>
          </a:p>
          <a:p>
            <a:pPr algn="ctr">
              <a:buNone/>
              <a:defRPr/>
            </a:pPr>
            <a:r>
              <a:rPr lang="ru-RU" sz="4000" b="1" i="1" dirty="0">
                <a:solidFill>
                  <a:srgbClr val="FF6600"/>
                </a:solidFill>
              </a:rPr>
              <a:t>(правила перевода из прямой речи в косвенную</a:t>
            </a:r>
            <a:r>
              <a:rPr lang="ru-RU" sz="4000" b="1" i="1" dirty="0" smtClean="0">
                <a:solidFill>
                  <a:srgbClr val="FF6600"/>
                </a:solidFill>
              </a:rPr>
              <a:t>)</a:t>
            </a:r>
          </a:p>
          <a:p>
            <a:pPr algn="ctr">
              <a:buNone/>
              <a:defRPr/>
            </a:pPr>
            <a:r>
              <a:rPr lang="ru-RU" sz="4000" b="1" i="1" dirty="0" smtClean="0">
                <a:solidFill>
                  <a:srgbClr val="FF6600"/>
                </a:solidFill>
              </a:rPr>
              <a:t>Правила согласования времён</a:t>
            </a:r>
          </a:p>
          <a:p>
            <a:pPr algn="ctr">
              <a:buNone/>
              <a:defRPr/>
            </a:pPr>
            <a:r>
              <a:rPr lang="ru-RU" sz="4000" b="1" i="1" dirty="0">
                <a:solidFill>
                  <a:srgbClr val="FF6600"/>
                </a:solidFill>
              </a:rPr>
              <a:t> </a:t>
            </a:r>
            <a:r>
              <a:rPr lang="ru-RU" sz="4000" b="1" i="1" dirty="0" smtClean="0">
                <a:solidFill>
                  <a:srgbClr val="FF6600"/>
                </a:solidFill>
              </a:rPr>
              <a:t> (прошедшее время)</a:t>
            </a:r>
            <a:endParaRPr lang="ru-RU" sz="4000" b="1" i="1" dirty="0">
              <a:solidFill>
                <a:srgbClr val="FF6600"/>
              </a:solidFill>
            </a:endParaRPr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3874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800" b="1" i="1" dirty="0" smtClean="0">
                <a:solidFill>
                  <a:srgbClr val="C00000"/>
                </a:solidFill>
              </a:rPr>
              <a:t>Если слова автора стоят в прошедшем времени, то при изменении прямой речи в косвенную </a:t>
            </a:r>
            <a:r>
              <a:rPr lang="ru-RU" sz="4800" b="1" i="1" dirty="0" err="1" smtClean="0">
                <a:solidFill>
                  <a:srgbClr val="C00000"/>
                </a:solidFill>
              </a:rPr>
              <a:t>видо-временная</a:t>
            </a:r>
            <a:r>
              <a:rPr lang="ru-RU" sz="4800" b="1" i="1" dirty="0" smtClean="0">
                <a:solidFill>
                  <a:srgbClr val="C00000"/>
                </a:solidFill>
              </a:rPr>
              <a:t> форма меняется: (по таблице)</a:t>
            </a:r>
            <a:endParaRPr lang="ru-RU" sz="48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0" y="928670"/>
            <a:ext cx="4786282" cy="542625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b="1" dirty="0" smtClean="0">
                <a:solidFill>
                  <a:srgbClr val="C00000"/>
                </a:solidFill>
              </a:rPr>
              <a:t>Present Simple</a:t>
            </a:r>
          </a:p>
          <a:p>
            <a:pPr>
              <a:buNone/>
            </a:pPr>
            <a:r>
              <a:rPr lang="en-US" sz="2800" b="1" dirty="0" smtClean="0">
                <a:solidFill>
                  <a:srgbClr val="C00000"/>
                </a:solidFill>
              </a:rPr>
              <a:t>Present Progressive</a:t>
            </a:r>
          </a:p>
          <a:p>
            <a:pPr>
              <a:buNone/>
            </a:pPr>
            <a:r>
              <a:rPr lang="en-US" sz="2800" b="1" dirty="0" smtClean="0">
                <a:solidFill>
                  <a:srgbClr val="C00000"/>
                </a:solidFill>
              </a:rPr>
              <a:t>Present Perfect</a:t>
            </a:r>
          </a:p>
          <a:p>
            <a:pPr>
              <a:buNone/>
            </a:pPr>
            <a:r>
              <a:rPr lang="en-US" sz="2800" b="1" dirty="0" smtClean="0">
                <a:solidFill>
                  <a:srgbClr val="C00000"/>
                </a:solidFill>
              </a:rPr>
              <a:t>Present Perfect Progressive</a:t>
            </a:r>
          </a:p>
          <a:p>
            <a:pPr>
              <a:buNone/>
            </a:pPr>
            <a:r>
              <a:rPr lang="en-US" sz="2800" b="1" dirty="0" smtClean="0">
                <a:solidFill>
                  <a:srgbClr val="C00000"/>
                </a:solidFill>
              </a:rPr>
              <a:t>Past Simple</a:t>
            </a:r>
          </a:p>
          <a:p>
            <a:pPr>
              <a:buNone/>
            </a:pPr>
            <a:r>
              <a:rPr lang="en-US" sz="2800" b="1" dirty="0" smtClean="0">
                <a:solidFill>
                  <a:srgbClr val="C00000"/>
                </a:solidFill>
              </a:rPr>
              <a:t>Future Simple</a:t>
            </a:r>
          </a:p>
          <a:p>
            <a:pPr>
              <a:buNone/>
            </a:pPr>
            <a:r>
              <a:rPr lang="en-US" sz="2800" b="1" dirty="0" smtClean="0">
                <a:solidFill>
                  <a:srgbClr val="C00000"/>
                </a:solidFill>
              </a:rPr>
              <a:t>Past Progressive</a:t>
            </a:r>
          </a:p>
          <a:p>
            <a:endParaRPr lang="en-US" sz="28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sz="2800" b="1" dirty="0" smtClean="0">
                <a:solidFill>
                  <a:srgbClr val="C00000"/>
                </a:solidFill>
              </a:rPr>
              <a:t>Past Perfect</a:t>
            </a:r>
          </a:p>
          <a:p>
            <a:pPr>
              <a:buNone/>
            </a:pPr>
            <a:r>
              <a:rPr lang="en-US" sz="2800" b="1" dirty="0" smtClean="0">
                <a:solidFill>
                  <a:srgbClr val="C00000"/>
                </a:solidFill>
              </a:rPr>
              <a:t>Past Perfect Progressive</a:t>
            </a:r>
            <a:endParaRPr lang="en-US" b="1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500562" y="928670"/>
            <a:ext cx="4929222" cy="5426255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Past Simple</a:t>
            </a:r>
          </a:p>
          <a:p>
            <a:r>
              <a:rPr lang="en-US" sz="2800" b="1" dirty="0" smtClean="0">
                <a:solidFill>
                  <a:srgbClr val="C00000"/>
                </a:solidFill>
              </a:rPr>
              <a:t>Past Progressive</a:t>
            </a:r>
          </a:p>
          <a:p>
            <a:r>
              <a:rPr lang="en-US" sz="2800" b="1" dirty="0" smtClean="0">
                <a:solidFill>
                  <a:srgbClr val="C00000"/>
                </a:solidFill>
              </a:rPr>
              <a:t>Past Perfect</a:t>
            </a:r>
          </a:p>
          <a:p>
            <a:r>
              <a:rPr lang="en-US" sz="2800" b="1" dirty="0" smtClean="0">
                <a:solidFill>
                  <a:srgbClr val="C00000"/>
                </a:solidFill>
              </a:rPr>
              <a:t>Past Perfect Progressive</a:t>
            </a:r>
          </a:p>
          <a:p>
            <a:r>
              <a:rPr lang="en-US" sz="2800" b="1" dirty="0" smtClean="0">
                <a:solidFill>
                  <a:srgbClr val="C00000"/>
                </a:solidFill>
              </a:rPr>
              <a:t>Past Perfect</a:t>
            </a:r>
          </a:p>
          <a:p>
            <a:r>
              <a:rPr lang="en-US" sz="2800" b="1" dirty="0" smtClean="0">
                <a:solidFill>
                  <a:srgbClr val="C00000"/>
                </a:solidFill>
              </a:rPr>
              <a:t>Future-in- the Past </a:t>
            </a:r>
            <a:r>
              <a:rPr lang="en-US" sz="2400" b="1" dirty="0" smtClean="0">
                <a:solidFill>
                  <a:srgbClr val="0070C0"/>
                </a:solidFill>
              </a:rPr>
              <a:t>(would)</a:t>
            </a:r>
            <a:endParaRPr lang="en-US" sz="2800" b="1" dirty="0" smtClean="0">
              <a:solidFill>
                <a:srgbClr val="0070C0"/>
              </a:solidFill>
            </a:endParaRPr>
          </a:p>
          <a:p>
            <a:r>
              <a:rPr lang="en-US" sz="2800" b="1" dirty="0" smtClean="0">
                <a:solidFill>
                  <a:srgbClr val="C00000"/>
                </a:solidFill>
              </a:rPr>
              <a:t>Past Progressive(Past Perfect Progressive)</a:t>
            </a:r>
          </a:p>
          <a:p>
            <a:r>
              <a:rPr lang="en-US" sz="2800" b="1" dirty="0" smtClean="0">
                <a:solidFill>
                  <a:srgbClr val="C00000"/>
                </a:solidFill>
              </a:rPr>
              <a:t>Past Perfect</a:t>
            </a:r>
          </a:p>
          <a:p>
            <a:r>
              <a:rPr lang="en-US" sz="2800" b="1" dirty="0" smtClean="0">
                <a:solidFill>
                  <a:srgbClr val="C00000"/>
                </a:solidFill>
              </a:rPr>
              <a:t>Past </a:t>
            </a:r>
            <a:r>
              <a:rPr lang="en-US" sz="2800" b="1" dirty="0" smtClean="0">
                <a:solidFill>
                  <a:srgbClr val="C00000"/>
                </a:solidFill>
              </a:rPr>
              <a:t>Perfect Progressive</a:t>
            </a:r>
            <a:endParaRPr lang="en-US" b="1" dirty="0" smtClean="0">
              <a:solidFill>
                <a:srgbClr val="C00000"/>
              </a:solidFill>
            </a:endParaRP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285860"/>
            <a:ext cx="8686800" cy="5038740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Если в прямой речи было употреблено </a:t>
            </a:r>
            <a:r>
              <a:rPr lang="ru-RU" b="1" i="1" dirty="0" smtClean="0">
                <a:solidFill>
                  <a:srgbClr val="0070C0"/>
                </a:solidFill>
              </a:rPr>
              <a:t>настоящее время </a:t>
            </a:r>
            <a:r>
              <a:rPr lang="ru-RU" b="1" i="1" dirty="0" smtClean="0">
                <a:solidFill>
                  <a:srgbClr val="C00000"/>
                </a:solidFill>
              </a:rPr>
              <a:t>и при переводе в косвенную речь они были соответственно изменены на </a:t>
            </a:r>
            <a:r>
              <a:rPr lang="ru-RU" b="1" i="1" dirty="0" smtClean="0">
                <a:solidFill>
                  <a:srgbClr val="0070C0"/>
                </a:solidFill>
              </a:rPr>
              <a:t>прошедшее</a:t>
            </a:r>
            <a:r>
              <a:rPr lang="ru-RU" b="1" i="1" dirty="0" smtClean="0">
                <a:solidFill>
                  <a:srgbClr val="C00000"/>
                </a:solidFill>
              </a:rPr>
              <a:t>, то такие предложения следует переводить на русский язык глаголами в </a:t>
            </a:r>
            <a:r>
              <a:rPr lang="ru-RU" b="1" i="1" dirty="0" smtClean="0">
                <a:solidFill>
                  <a:srgbClr val="0070C0"/>
                </a:solidFill>
              </a:rPr>
              <a:t>настоящем времени</a:t>
            </a:r>
          </a:p>
          <a:p>
            <a:pPr>
              <a:buNone/>
            </a:pPr>
            <a:r>
              <a:rPr lang="en-US" sz="3200" b="1" dirty="0" smtClean="0">
                <a:solidFill>
                  <a:srgbClr val="C00000"/>
                </a:solidFill>
              </a:rPr>
              <a:t>He said, “I </a:t>
            </a:r>
            <a:r>
              <a:rPr lang="en-US" sz="3200" b="1" dirty="0" smtClean="0">
                <a:solidFill>
                  <a:srgbClr val="C00000"/>
                </a:solidFill>
              </a:rPr>
              <a:t>k</a:t>
            </a:r>
            <a:r>
              <a:rPr lang="en-US" sz="3200" b="1" dirty="0" smtClean="0">
                <a:solidFill>
                  <a:srgbClr val="C00000"/>
                </a:solidFill>
              </a:rPr>
              <a:t>now Mary.”-</a:t>
            </a:r>
            <a:r>
              <a:rPr lang="ru-RU" sz="3200" b="1" dirty="0" smtClean="0">
                <a:solidFill>
                  <a:srgbClr val="C00000"/>
                </a:solidFill>
              </a:rPr>
              <a:t> Он сказал: «Я знаю Мэри»</a:t>
            </a:r>
          </a:p>
          <a:p>
            <a:pPr>
              <a:buNone/>
            </a:pPr>
            <a:r>
              <a:rPr lang="en-US" sz="3200" b="1" dirty="0" smtClean="0">
                <a:solidFill>
                  <a:srgbClr val="C00000"/>
                </a:solidFill>
              </a:rPr>
              <a:t>He </a:t>
            </a:r>
            <a:r>
              <a:rPr lang="en-US" sz="3200" b="1" dirty="0" smtClean="0">
                <a:solidFill>
                  <a:srgbClr val="0070C0"/>
                </a:solidFill>
              </a:rPr>
              <a:t>said</a:t>
            </a:r>
            <a:r>
              <a:rPr lang="en-US" sz="3200" b="1" dirty="0" smtClean="0">
                <a:solidFill>
                  <a:srgbClr val="C00000"/>
                </a:solidFill>
              </a:rPr>
              <a:t> that he </a:t>
            </a:r>
            <a:r>
              <a:rPr lang="en-US" sz="3200" b="1" dirty="0" smtClean="0">
                <a:solidFill>
                  <a:srgbClr val="0070C0"/>
                </a:solidFill>
              </a:rPr>
              <a:t>knew</a:t>
            </a:r>
            <a:r>
              <a:rPr lang="en-US" sz="3200" b="1" dirty="0" smtClean="0">
                <a:solidFill>
                  <a:srgbClr val="C00000"/>
                </a:solidFill>
              </a:rPr>
              <a:t> Mary.- </a:t>
            </a:r>
            <a:r>
              <a:rPr lang="ru-RU" sz="3200" b="1" dirty="0" smtClean="0">
                <a:solidFill>
                  <a:srgbClr val="C00000"/>
                </a:solidFill>
              </a:rPr>
              <a:t>Он сказал, что он </a:t>
            </a:r>
            <a:r>
              <a:rPr lang="ru-RU" sz="3200" b="1" dirty="0" smtClean="0">
                <a:solidFill>
                  <a:srgbClr val="0070C0"/>
                </a:solidFill>
              </a:rPr>
              <a:t>знает </a:t>
            </a:r>
            <a:r>
              <a:rPr lang="ru-RU" sz="3200" b="1" dirty="0" smtClean="0">
                <a:solidFill>
                  <a:srgbClr val="C00000"/>
                </a:solidFill>
              </a:rPr>
              <a:t>Мэри.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347046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</a:rPr>
              <a:t>Изменение обстоятельств времени, места, указательных местоимений при переводе прямой речи в косвенную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Now</a:t>
            </a:r>
            <a:r>
              <a:rPr lang="ru-RU" dirty="0" smtClean="0"/>
              <a:t>-сейчас</a:t>
            </a:r>
            <a:endParaRPr lang="en-US" dirty="0" smtClean="0"/>
          </a:p>
          <a:p>
            <a:r>
              <a:rPr lang="en-US" dirty="0" smtClean="0"/>
              <a:t>Here-</a:t>
            </a:r>
            <a:r>
              <a:rPr lang="ru-RU" dirty="0" smtClean="0"/>
              <a:t>здесь</a:t>
            </a:r>
          </a:p>
          <a:p>
            <a:r>
              <a:rPr lang="en-US" dirty="0" smtClean="0"/>
              <a:t>This/these-</a:t>
            </a:r>
            <a:r>
              <a:rPr lang="ru-RU" dirty="0" smtClean="0"/>
              <a:t>э</a:t>
            </a:r>
            <a:r>
              <a:rPr lang="ru-RU" dirty="0" smtClean="0"/>
              <a:t>то, этот</a:t>
            </a:r>
          </a:p>
          <a:p>
            <a:r>
              <a:rPr lang="en-US" dirty="0" smtClean="0"/>
              <a:t>Today-</a:t>
            </a:r>
            <a:r>
              <a:rPr lang="ru-RU" dirty="0" smtClean="0"/>
              <a:t>сегодня</a:t>
            </a:r>
            <a:endParaRPr lang="en-US" dirty="0" smtClean="0"/>
          </a:p>
          <a:p>
            <a:r>
              <a:rPr lang="en-US" dirty="0" smtClean="0"/>
              <a:t>Tomorrow</a:t>
            </a:r>
            <a:r>
              <a:rPr lang="ru-RU" dirty="0" smtClean="0"/>
              <a:t>-завтра</a:t>
            </a:r>
          </a:p>
          <a:p>
            <a:endParaRPr lang="ru-RU" dirty="0" smtClean="0"/>
          </a:p>
          <a:p>
            <a:r>
              <a:rPr lang="en-US" dirty="0" smtClean="0"/>
              <a:t>yesterday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286248" y="1920085"/>
            <a:ext cx="4857752" cy="4434840"/>
          </a:xfrm>
        </p:spPr>
        <p:txBody>
          <a:bodyPr/>
          <a:lstStyle/>
          <a:p>
            <a:r>
              <a:rPr lang="en-US" dirty="0" smtClean="0"/>
              <a:t>Then-</a:t>
            </a:r>
            <a:r>
              <a:rPr lang="ru-RU" dirty="0" smtClean="0"/>
              <a:t>тогда</a:t>
            </a:r>
            <a:endParaRPr lang="en-US" dirty="0" smtClean="0"/>
          </a:p>
          <a:p>
            <a:r>
              <a:rPr lang="en-US" dirty="0" smtClean="0"/>
              <a:t>There</a:t>
            </a:r>
            <a:r>
              <a:rPr lang="ru-RU" dirty="0" smtClean="0"/>
              <a:t>-там</a:t>
            </a:r>
          </a:p>
          <a:p>
            <a:r>
              <a:rPr lang="en-US" dirty="0" smtClean="0"/>
              <a:t> that/those-</a:t>
            </a:r>
            <a:r>
              <a:rPr lang="ru-RU" dirty="0" smtClean="0"/>
              <a:t>т</a:t>
            </a:r>
            <a:r>
              <a:rPr lang="ru-RU" dirty="0" smtClean="0"/>
              <a:t>о, тот</a:t>
            </a:r>
            <a:endParaRPr lang="en-US" dirty="0" smtClean="0"/>
          </a:p>
          <a:p>
            <a:r>
              <a:rPr lang="en-US" dirty="0" smtClean="0"/>
              <a:t>That day</a:t>
            </a:r>
            <a:r>
              <a:rPr lang="ru-RU" dirty="0" smtClean="0"/>
              <a:t>-в тот день</a:t>
            </a:r>
            <a:endParaRPr lang="en-US" dirty="0" smtClean="0"/>
          </a:p>
          <a:p>
            <a:r>
              <a:rPr lang="en-US" dirty="0" smtClean="0"/>
              <a:t>(the) next day (the following day)-</a:t>
            </a:r>
            <a:r>
              <a:rPr lang="ru-RU" sz="2400" dirty="0" smtClean="0"/>
              <a:t>на следующий день</a:t>
            </a:r>
            <a:endParaRPr lang="en-US" sz="2400" dirty="0" smtClean="0"/>
          </a:p>
          <a:p>
            <a:r>
              <a:rPr lang="en-US" sz="2400" dirty="0" smtClean="0"/>
              <a:t>The day before(the previous day)-</a:t>
            </a:r>
            <a:endParaRPr lang="en-US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347046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</a:rPr>
              <a:t>Изменение обстоятельств времени, места, указательных местоимений при переводе прямой речи в косвенную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0" y="1357298"/>
            <a:ext cx="4495800" cy="5214950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</a:rPr>
              <a:t>Now</a:t>
            </a:r>
            <a:r>
              <a:rPr lang="ru-RU" sz="2800" b="1" dirty="0" smtClean="0">
                <a:solidFill>
                  <a:srgbClr val="002060"/>
                </a:solidFill>
              </a:rPr>
              <a:t>-сейчас</a:t>
            </a:r>
            <a:endParaRPr lang="en-US" sz="2800" b="1" dirty="0" smtClean="0">
              <a:solidFill>
                <a:srgbClr val="002060"/>
              </a:solidFill>
            </a:endParaRPr>
          </a:p>
          <a:p>
            <a:r>
              <a:rPr lang="en-US" sz="2800" b="1" dirty="0" smtClean="0">
                <a:solidFill>
                  <a:srgbClr val="002060"/>
                </a:solidFill>
              </a:rPr>
              <a:t>Here-</a:t>
            </a:r>
            <a:r>
              <a:rPr lang="ru-RU" sz="2800" b="1" dirty="0" smtClean="0">
                <a:solidFill>
                  <a:srgbClr val="002060"/>
                </a:solidFill>
              </a:rPr>
              <a:t>здесь</a:t>
            </a:r>
          </a:p>
          <a:p>
            <a:r>
              <a:rPr lang="en-US" sz="2800" b="1" dirty="0" smtClean="0">
                <a:solidFill>
                  <a:srgbClr val="002060"/>
                </a:solidFill>
              </a:rPr>
              <a:t>This/these-</a:t>
            </a:r>
            <a:r>
              <a:rPr lang="ru-RU" sz="2800" b="1" dirty="0" smtClean="0">
                <a:solidFill>
                  <a:srgbClr val="002060"/>
                </a:solidFill>
              </a:rPr>
              <a:t>э</a:t>
            </a:r>
            <a:r>
              <a:rPr lang="ru-RU" sz="2800" b="1" dirty="0" smtClean="0">
                <a:solidFill>
                  <a:srgbClr val="002060"/>
                </a:solidFill>
              </a:rPr>
              <a:t>то, этот</a:t>
            </a:r>
          </a:p>
          <a:p>
            <a:r>
              <a:rPr lang="en-US" sz="2800" b="1" dirty="0" smtClean="0">
                <a:solidFill>
                  <a:srgbClr val="002060"/>
                </a:solidFill>
              </a:rPr>
              <a:t>Today-</a:t>
            </a:r>
            <a:r>
              <a:rPr lang="ru-RU" sz="2800" b="1" dirty="0" smtClean="0">
                <a:solidFill>
                  <a:srgbClr val="002060"/>
                </a:solidFill>
              </a:rPr>
              <a:t>сегодня</a:t>
            </a:r>
            <a:endParaRPr lang="en-US" sz="2800" b="1" dirty="0" smtClean="0">
              <a:solidFill>
                <a:srgbClr val="002060"/>
              </a:solidFill>
            </a:endParaRPr>
          </a:p>
          <a:p>
            <a:r>
              <a:rPr lang="en-US" sz="2800" b="1" dirty="0" smtClean="0">
                <a:solidFill>
                  <a:srgbClr val="002060"/>
                </a:solidFill>
              </a:rPr>
              <a:t>Tomorrow</a:t>
            </a:r>
            <a:r>
              <a:rPr lang="ru-RU" sz="2800" b="1" dirty="0" smtClean="0">
                <a:solidFill>
                  <a:srgbClr val="002060"/>
                </a:solidFill>
              </a:rPr>
              <a:t>-завтра</a:t>
            </a:r>
          </a:p>
          <a:p>
            <a:pPr>
              <a:buNone/>
            </a:pPr>
            <a:endParaRPr lang="en-US" sz="28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800" b="1" dirty="0" smtClean="0">
              <a:solidFill>
                <a:srgbClr val="002060"/>
              </a:solidFill>
            </a:endParaRPr>
          </a:p>
          <a:p>
            <a:r>
              <a:rPr lang="en-US" sz="2800" b="1" dirty="0" smtClean="0">
                <a:solidFill>
                  <a:srgbClr val="002060"/>
                </a:solidFill>
              </a:rPr>
              <a:t>Yesterday</a:t>
            </a:r>
            <a:r>
              <a:rPr lang="ru-RU" sz="2800" b="1" dirty="0" smtClean="0">
                <a:solidFill>
                  <a:srgbClr val="002060"/>
                </a:solidFill>
              </a:rPr>
              <a:t>-вчера</a:t>
            </a:r>
            <a:endParaRPr lang="en-US" sz="28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800" b="1" dirty="0" smtClean="0">
              <a:solidFill>
                <a:srgbClr val="002060"/>
              </a:solidFill>
            </a:endParaRPr>
          </a:p>
          <a:p>
            <a:r>
              <a:rPr lang="en-US" sz="2800" b="1" dirty="0" smtClean="0">
                <a:solidFill>
                  <a:srgbClr val="002060"/>
                </a:solidFill>
              </a:rPr>
              <a:t>The day </a:t>
            </a:r>
            <a:r>
              <a:rPr lang="en-US" sz="2800" b="1" dirty="0" smtClean="0">
                <a:solidFill>
                  <a:srgbClr val="002060"/>
                </a:solidFill>
              </a:rPr>
              <a:t>a</a:t>
            </a:r>
            <a:r>
              <a:rPr lang="en-US" sz="2800" b="1" dirty="0" smtClean="0">
                <a:solidFill>
                  <a:srgbClr val="002060"/>
                </a:solidFill>
              </a:rPr>
              <a:t>fter tomorrow-</a:t>
            </a:r>
            <a:r>
              <a:rPr lang="ru-RU" sz="2800" b="1" dirty="0" smtClean="0">
                <a:solidFill>
                  <a:srgbClr val="002060"/>
                </a:solidFill>
              </a:rPr>
              <a:t>позавчера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286248" y="1357274"/>
            <a:ext cx="4857752" cy="5500726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</a:rPr>
              <a:t>Then-</a:t>
            </a:r>
            <a:r>
              <a:rPr lang="ru-RU" sz="2800" b="1" dirty="0" smtClean="0">
                <a:solidFill>
                  <a:srgbClr val="002060"/>
                </a:solidFill>
              </a:rPr>
              <a:t>тогда</a:t>
            </a:r>
            <a:endParaRPr lang="en-US" sz="2800" b="1" dirty="0" smtClean="0">
              <a:solidFill>
                <a:srgbClr val="002060"/>
              </a:solidFill>
            </a:endParaRPr>
          </a:p>
          <a:p>
            <a:r>
              <a:rPr lang="en-US" sz="2800" b="1" dirty="0" smtClean="0">
                <a:solidFill>
                  <a:srgbClr val="002060"/>
                </a:solidFill>
              </a:rPr>
              <a:t>There</a:t>
            </a:r>
            <a:r>
              <a:rPr lang="ru-RU" sz="2800" b="1" dirty="0" smtClean="0">
                <a:solidFill>
                  <a:srgbClr val="002060"/>
                </a:solidFill>
              </a:rPr>
              <a:t>-там</a:t>
            </a:r>
          </a:p>
          <a:p>
            <a:r>
              <a:rPr lang="en-US" sz="2800" b="1" dirty="0" smtClean="0">
                <a:solidFill>
                  <a:srgbClr val="002060"/>
                </a:solidFill>
              </a:rPr>
              <a:t> that/those-</a:t>
            </a:r>
            <a:r>
              <a:rPr lang="ru-RU" sz="2800" b="1" dirty="0" smtClean="0">
                <a:solidFill>
                  <a:srgbClr val="002060"/>
                </a:solidFill>
              </a:rPr>
              <a:t>т</a:t>
            </a:r>
            <a:r>
              <a:rPr lang="ru-RU" sz="2800" b="1" dirty="0" smtClean="0">
                <a:solidFill>
                  <a:srgbClr val="002060"/>
                </a:solidFill>
              </a:rPr>
              <a:t>о, тот</a:t>
            </a:r>
            <a:endParaRPr lang="en-US" sz="2800" b="1" dirty="0" smtClean="0">
              <a:solidFill>
                <a:srgbClr val="002060"/>
              </a:solidFill>
            </a:endParaRPr>
          </a:p>
          <a:p>
            <a:r>
              <a:rPr lang="en-US" sz="2800" b="1" dirty="0" smtClean="0">
                <a:solidFill>
                  <a:srgbClr val="002060"/>
                </a:solidFill>
              </a:rPr>
              <a:t>That day</a:t>
            </a:r>
            <a:r>
              <a:rPr lang="ru-RU" sz="2800" b="1" dirty="0" smtClean="0">
                <a:solidFill>
                  <a:srgbClr val="002060"/>
                </a:solidFill>
              </a:rPr>
              <a:t>-в тот день</a:t>
            </a:r>
            <a:endParaRPr lang="en-US" sz="2800" b="1" dirty="0" smtClean="0">
              <a:solidFill>
                <a:srgbClr val="002060"/>
              </a:solidFill>
            </a:endParaRPr>
          </a:p>
          <a:p>
            <a:r>
              <a:rPr lang="en-US" sz="2800" b="1" dirty="0" smtClean="0">
                <a:solidFill>
                  <a:srgbClr val="002060"/>
                </a:solidFill>
              </a:rPr>
              <a:t>(the) next day (the following day)-</a:t>
            </a:r>
            <a:r>
              <a:rPr lang="ru-RU" sz="2800" b="1" dirty="0" smtClean="0">
                <a:solidFill>
                  <a:srgbClr val="002060"/>
                </a:solidFill>
              </a:rPr>
              <a:t>на следующий день</a:t>
            </a:r>
            <a:endParaRPr lang="en-US" sz="2800" b="1" dirty="0" smtClean="0">
              <a:solidFill>
                <a:srgbClr val="002060"/>
              </a:solidFill>
            </a:endParaRPr>
          </a:p>
          <a:p>
            <a:r>
              <a:rPr lang="en-US" sz="2800" b="1" dirty="0" smtClean="0">
                <a:solidFill>
                  <a:srgbClr val="002060"/>
                </a:solidFill>
              </a:rPr>
              <a:t>The day before(the previous day)-</a:t>
            </a:r>
            <a:r>
              <a:rPr lang="ru-RU" sz="2800" b="1" dirty="0" smtClean="0">
                <a:solidFill>
                  <a:srgbClr val="002060"/>
                </a:solidFill>
              </a:rPr>
              <a:t>накануне</a:t>
            </a:r>
            <a:endParaRPr lang="en-US" sz="28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en-US" sz="2800" b="1" dirty="0" smtClean="0">
              <a:solidFill>
                <a:srgbClr val="002060"/>
              </a:solidFill>
            </a:endParaRPr>
          </a:p>
          <a:p>
            <a:r>
              <a:rPr lang="en-US" sz="2800" b="1" dirty="0" smtClean="0">
                <a:solidFill>
                  <a:srgbClr val="002060"/>
                </a:solidFill>
              </a:rPr>
              <a:t>In two days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endParaRPr lang="en-US" sz="2800" dirty="0" smtClean="0"/>
          </a:p>
          <a:p>
            <a:pPr>
              <a:buNone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0" y="571480"/>
            <a:ext cx="4495800" cy="5783445"/>
          </a:xfrm>
        </p:spPr>
        <p:txBody>
          <a:bodyPr>
            <a:normAutofit/>
          </a:bodyPr>
          <a:lstStyle/>
          <a:p>
            <a:pPr lvl="1"/>
            <a:r>
              <a:rPr lang="en-US" sz="3200" b="1" dirty="0" smtClean="0">
                <a:solidFill>
                  <a:srgbClr val="002060"/>
                </a:solidFill>
              </a:rPr>
              <a:t>Next week</a:t>
            </a:r>
            <a:r>
              <a:rPr lang="ru-RU" sz="3200" b="1" dirty="0" smtClean="0">
                <a:solidFill>
                  <a:srgbClr val="002060"/>
                </a:solidFill>
              </a:rPr>
              <a:t>-на следующей неделе</a:t>
            </a:r>
            <a:endParaRPr lang="ru-RU" sz="3200" b="1" dirty="0" smtClean="0">
              <a:solidFill>
                <a:srgbClr val="002060"/>
              </a:solidFill>
            </a:endParaRPr>
          </a:p>
          <a:p>
            <a:pPr lvl="1"/>
            <a:r>
              <a:rPr lang="en-US" sz="3200" b="1" dirty="0" smtClean="0">
                <a:solidFill>
                  <a:srgbClr val="002060"/>
                </a:solidFill>
              </a:rPr>
              <a:t>Tonight</a:t>
            </a:r>
            <a:endParaRPr lang="ru-RU" sz="3200" b="1" dirty="0" smtClean="0">
              <a:solidFill>
                <a:srgbClr val="002060"/>
              </a:solidFill>
            </a:endParaRPr>
          </a:p>
          <a:p>
            <a:pPr lvl="1"/>
            <a:r>
              <a:rPr lang="en-US" sz="3200" b="1" dirty="0" smtClean="0">
                <a:solidFill>
                  <a:srgbClr val="002060"/>
                </a:solidFill>
              </a:rPr>
              <a:t>Last week-</a:t>
            </a:r>
            <a:r>
              <a:rPr lang="ru-RU" sz="3200" b="1" dirty="0" smtClean="0">
                <a:solidFill>
                  <a:srgbClr val="002060"/>
                </a:solidFill>
              </a:rPr>
              <a:t>на прошлой неделе</a:t>
            </a:r>
          </a:p>
          <a:p>
            <a:pPr lvl="1"/>
            <a:r>
              <a:rPr lang="en-US" sz="3200" b="1" dirty="0" smtClean="0">
                <a:solidFill>
                  <a:srgbClr val="002060"/>
                </a:solidFill>
              </a:rPr>
              <a:t>last year</a:t>
            </a:r>
            <a:r>
              <a:rPr lang="ru-RU" sz="3200" b="1" dirty="0" smtClean="0">
                <a:solidFill>
                  <a:srgbClr val="002060"/>
                </a:solidFill>
              </a:rPr>
              <a:t>-в прошлом году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642918"/>
            <a:ext cx="4495800" cy="5854883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</a:rPr>
              <a:t>The next week(the following week)</a:t>
            </a:r>
            <a:r>
              <a:rPr lang="ru-RU" sz="3200" b="1" dirty="0" smtClean="0">
                <a:solidFill>
                  <a:srgbClr val="002060"/>
                </a:solidFill>
              </a:rPr>
              <a:t>-на следующей неделе</a:t>
            </a:r>
            <a:endParaRPr lang="en-US" sz="3200" b="1" dirty="0" smtClean="0">
              <a:solidFill>
                <a:srgbClr val="002060"/>
              </a:solidFill>
            </a:endParaRPr>
          </a:p>
          <a:p>
            <a:r>
              <a:rPr lang="en-US" sz="3200" b="1" dirty="0" smtClean="0">
                <a:solidFill>
                  <a:srgbClr val="002060"/>
                </a:solidFill>
              </a:rPr>
              <a:t>That night</a:t>
            </a:r>
          </a:p>
          <a:p>
            <a:r>
              <a:rPr lang="en-US" sz="3200" b="1" dirty="0" smtClean="0">
                <a:solidFill>
                  <a:srgbClr val="002060"/>
                </a:solidFill>
              </a:rPr>
              <a:t>The previous week</a:t>
            </a:r>
            <a:r>
              <a:rPr lang="ru-RU" sz="3200" b="1" dirty="0" smtClean="0">
                <a:solidFill>
                  <a:srgbClr val="002060"/>
                </a:solidFill>
              </a:rPr>
              <a:t>-за неделю до</a:t>
            </a:r>
            <a:endParaRPr lang="en-US" sz="3200" b="1" dirty="0" smtClean="0">
              <a:solidFill>
                <a:srgbClr val="002060"/>
              </a:solidFill>
            </a:endParaRPr>
          </a:p>
          <a:p>
            <a:r>
              <a:rPr lang="en-US" sz="3200" b="1" dirty="0" smtClean="0">
                <a:solidFill>
                  <a:srgbClr val="002060"/>
                </a:solidFill>
              </a:rPr>
              <a:t>The year before</a:t>
            </a:r>
            <a:r>
              <a:rPr lang="ru-RU" sz="3200" b="1" dirty="0" smtClean="0">
                <a:solidFill>
                  <a:srgbClr val="002060"/>
                </a:solidFill>
              </a:rPr>
              <a:t>-за год до</a:t>
            </a:r>
            <a:endParaRPr lang="en-US" sz="3200" b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77</TotalTime>
  <Words>329</Words>
  <Application>Microsoft Office PowerPoint</Application>
  <PresentationFormat>Экран (4:3)</PresentationFormat>
  <Paragraphs>69</Paragraphs>
  <Slides>7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Прямая и косвенная речь</vt:lpstr>
      <vt:lpstr>Слайд 2</vt:lpstr>
      <vt:lpstr>Слайд 3</vt:lpstr>
      <vt:lpstr>Слайд 4</vt:lpstr>
      <vt:lpstr>Изменение обстоятельств времени, места, указательных местоимений при переводе прямой речи в косвенную</vt:lpstr>
      <vt:lpstr>Изменение обстоятельств времени, места, указательных местоимений при переводе прямой речи в косвенную</vt:lpstr>
      <vt:lpstr>Слайд 7</vt:lpstr>
    </vt:vector>
  </TitlesOfParts>
  <Company>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Прямая и косвенная речь</dc:title>
  <dc:creator>ССШ</dc:creator>
  <cp:lastModifiedBy>ССШ</cp:lastModifiedBy>
  <cp:revision>8</cp:revision>
  <dcterms:created xsi:type="dcterms:W3CDTF">2012-03-01T09:27:56Z</dcterms:created>
  <dcterms:modified xsi:type="dcterms:W3CDTF">2012-03-01T10:45:38Z</dcterms:modified>
</cp:coreProperties>
</file>