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96" autoAdjust="0"/>
    <p:restoredTop sz="90935" autoAdjust="0"/>
  </p:normalViewPr>
  <p:slideViewPr>
    <p:cSldViewPr>
      <p:cViewPr varScale="1">
        <p:scale>
          <a:sx n="81" d="100"/>
          <a:sy n="81" d="100"/>
        </p:scale>
        <p:origin x="-4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DE85B-AF09-44C2-836C-605B76C01705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DE85B-AF09-44C2-836C-605B76C01705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DE85B-AF09-44C2-836C-605B76C01705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DE85B-AF09-44C2-836C-605B76C01705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DE85B-AF09-44C2-836C-605B76C01705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DE85B-AF09-44C2-836C-605B76C01705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DE85B-AF09-44C2-836C-605B76C01705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DE85B-AF09-44C2-836C-605B76C01705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DE85B-AF09-44C2-836C-605B76C01705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DE85B-AF09-44C2-836C-605B76C01705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DE85B-AF09-44C2-836C-605B76C01705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81DE85B-AF09-44C2-836C-605B76C01705}" type="datetimeFigureOut">
              <a:rPr lang="ru-RU" smtClean="0"/>
              <a:t>23.04.2012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slide" Target="slide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slide" Target="slide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slide" Target="slide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slide" Target="slide2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slide" Target="slide2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slide" Target="slide2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image" Target="../media/image5.png"/><Relationship Id="rId7" Type="http://schemas.openxmlformats.org/officeDocument/2006/relationships/slide" Target="slide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6.jpe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slide" Target="slide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slide" Target="slide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slide" Target="slide3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C:\Documents and Settings\Admin\Рабочий стол\Петровне\43404616_35750124_34343652_1225109174_29010546_scan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2326"/>
            <a:ext cx="8572560" cy="6239945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Петровне\znayk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715240" y="0"/>
            <a:ext cx="1428760" cy="2197545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028" name="Picture 4" descr="C:\Documents and Settings\Admin\Рабочий стол\Петровне\198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85784" y="4500546"/>
            <a:ext cx="2071702" cy="2357454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14348" y="428604"/>
            <a:ext cx="74497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Monotype Corsiva" pitchFamily="66" charset="0"/>
              </a:rPr>
              <a:t>Муниципальное бюджетное общеобразовательное 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учреждение «Лицей №8»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52010" y="1928802"/>
            <a:ext cx="743985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 имен </a:t>
            </a:r>
            <a:b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существительных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4942" y="4071942"/>
            <a:ext cx="35542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Monotype Corsiva" pitchFamily="66" charset="0"/>
              </a:rPr>
              <a:t>Подготовила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учитель русского языка и литературы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МБОУ «Лицей №8»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Головатая Татьяна Петровна</a:t>
            </a:r>
            <a:r>
              <a:rPr lang="en-US" dirty="0" smtClean="0">
                <a:latin typeface="Monotype Corsiva" pitchFamily="66" charset="0"/>
              </a:rPr>
              <a:t/>
            </a:r>
            <a:br>
              <a:rPr lang="en-US" dirty="0" smtClean="0">
                <a:latin typeface="Monotype Corsiva" pitchFamily="66" charset="0"/>
              </a:rPr>
            </a:br>
            <a:r>
              <a:rPr lang="en-US" dirty="0" smtClean="0">
                <a:latin typeface="Monotype Corsiva" pitchFamily="66" charset="0"/>
              </a:rPr>
              <a:t>e-mail</a:t>
            </a:r>
            <a:r>
              <a:rPr lang="ru-RU" dirty="0" smtClean="0">
                <a:latin typeface="Monotype Corsiva" pitchFamily="66" charset="0"/>
              </a:rPr>
              <a:t>:</a:t>
            </a:r>
            <a:r>
              <a:rPr lang="en-US" dirty="0" smtClean="0">
                <a:latin typeface="Monotype Corsiva" pitchFamily="66" charset="0"/>
              </a:rPr>
              <a:t> golovataya-tatyana@mail.ru</a:t>
            </a:r>
            <a:endParaRPr lang="ru-RU" dirty="0" smtClean="0">
              <a:latin typeface="Monotype Corsiva" pitchFamily="66" charset="0"/>
            </a:endParaRPr>
          </a:p>
          <a:p>
            <a:pPr algn="r"/>
            <a:endParaRPr lang="ru-RU" dirty="0"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3108" y="6072206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Monotype Corsiva" pitchFamily="66" charset="0"/>
              </a:rPr>
              <a:t>Город Майкоп, 2012 год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Петровне\43404616_35750124_34343652_1225109174_29010546_scan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2326"/>
            <a:ext cx="8572560" cy="6239945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Рабочий стол\Петровне\znayka_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66"/>
            <a:ext cx="1285884" cy="2504969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 flipH="1">
            <a:off x="2071670" y="357166"/>
            <a:ext cx="2428892" cy="1285884"/>
          </a:xfrm>
          <a:prstGeom prst="cloudCallout">
            <a:avLst>
              <a:gd name="adj1" fmla="val 69583"/>
              <a:gd name="adj2" fmla="val 14156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А теперь послушайте правило.</a:t>
            </a:r>
            <a:endParaRPr lang="ru-RU" sz="24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4100" name="Picture 4" descr="C:\Documents and Settings\Admin\Рабочий стол\Петровне\dosk1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1714488"/>
            <a:ext cx="5896696" cy="478634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000232" y="2000240"/>
            <a:ext cx="53578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Род некоторых имен существительных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Запомни!!!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28860" y="2786058"/>
            <a:ext cx="976549" cy="3570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err="1" smtClean="0">
                <a:solidFill>
                  <a:schemeClr val="bg1"/>
                </a:solidFill>
                <a:latin typeface="Monotype Corsiva" pitchFamily="66" charset="0"/>
              </a:rPr>
              <a:t>М.р</a:t>
            </a:r>
            <a:r>
              <a:rPr lang="ru-RU" sz="2800" u="sng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sz="2800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рельс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туш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пони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шампунь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щавель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кафель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рояль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тополь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трюфель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туннель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кофе</a:t>
            </a:r>
            <a:endParaRPr lang="ru-RU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7686" y="2786058"/>
            <a:ext cx="1059906" cy="3570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err="1" smtClean="0">
                <a:solidFill>
                  <a:schemeClr val="bg1"/>
                </a:solidFill>
                <a:latin typeface="Monotype Corsiva" pitchFamily="66" charset="0"/>
              </a:rPr>
              <a:t>Ж.р</a:t>
            </a:r>
            <a:r>
              <a:rPr lang="ru-RU" sz="2800" u="sng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sz="2800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мораль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тушь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кадриль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вуаль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трель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фамилия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статуя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простыня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туфля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мозоль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гуашь</a:t>
            </a:r>
            <a:endParaRPr lang="ru-RU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72198" y="2786058"/>
            <a:ext cx="857927" cy="3570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err="1" smtClean="0">
                <a:solidFill>
                  <a:schemeClr val="bg1"/>
                </a:solidFill>
                <a:latin typeface="Monotype Corsiva" pitchFamily="66" charset="0"/>
              </a:rPr>
              <a:t>С.р</a:t>
            </a:r>
            <a:r>
              <a:rPr lang="ru-RU" sz="2800" u="sng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sz="2800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жабо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соло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какао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плато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пари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турне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пенсне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фиаско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повидло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яблоко</a:t>
            </a:r>
            <a:b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Monotype Corsiva" pitchFamily="66" charset="0"/>
              </a:rPr>
              <a:t>жюри</a:t>
            </a:r>
            <a:endParaRPr lang="ru-RU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5" name="Скругленный прямоугольник 14">
            <a:hlinkClick r:id="rId5" action="ppaction://hlinksldjump"/>
          </p:cNvPr>
          <p:cNvSpPr/>
          <p:nvPr/>
        </p:nvSpPr>
        <p:spPr>
          <a:xfrm>
            <a:off x="7500958" y="285728"/>
            <a:ext cx="1357322" cy="714380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 w="3175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Меню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Петровне\43404616_35750124_34343652_1225109174_29010546_scan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2326"/>
            <a:ext cx="8572560" cy="6239945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Рабочий стол\Петровне\znayka_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66"/>
            <a:ext cx="1285884" cy="2504969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 flipH="1">
            <a:off x="2071670" y="357166"/>
            <a:ext cx="2428892" cy="1285884"/>
          </a:xfrm>
          <a:prstGeom prst="cloudCallout">
            <a:avLst>
              <a:gd name="adj1" fmla="val 69583"/>
              <a:gd name="adj2" fmla="val 14156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А теперь послушайте правило.</a:t>
            </a:r>
            <a:endParaRPr lang="ru-RU" sz="24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4100" name="Picture 4" descr="C:\Documents and Settings\Admin\Рабочий стол\Петровне\dosk1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1714488"/>
            <a:ext cx="5896696" cy="478634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000232" y="2000240"/>
            <a:ext cx="5357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Имена существительные общего рода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(обозначает лиц как женского, так и 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мужского пола)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71736" y="3286124"/>
            <a:ext cx="1428760" cy="2000264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571736" y="3429000"/>
            <a:ext cx="142218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Monotype Corsiva" pitchFamily="66" charset="0"/>
              </a:rPr>
              <a:t>р</a:t>
            </a: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аботяга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молодчина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вояка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забияка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злюка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643570" y="3286124"/>
            <a:ext cx="1428760" cy="2000264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715008" y="3357562"/>
            <a:ext cx="124425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Monotype Corsiva" pitchFamily="66" charset="0"/>
              </a:rPr>
              <a:t>п</a:t>
            </a: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лакса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непоседа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выскочка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сирота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err="1" smtClean="0">
                <a:solidFill>
                  <a:schemeClr val="bg1"/>
                </a:solidFill>
                <a:latin typeface="Monotype Corsiva" pitchFamily="66" charset="0"/>
              </a:rPr>
              <a:t>неряха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86248" y="3714752"/>
            <a:ext cx="10134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Маша</a:t>
            </a:r>
            <a:b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Ваня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7488" y="5357826"/>
            <a:ext cx="35269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Маша – круглая сирота.</a:t>
            </a:r>
            <a:b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Ваня – круглый сирота.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857752" y="5500702"/>
            <a:ext cx="285752" cy="28575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714876" y="5929330"/>
            <a:ext cx="357190" cy="28575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>
            <a:hlinkClick r:id="rId5" action="ppaction://hlinksldjump"/>
          </p:cNvPr>
          <p:cNvSpPr/>
          <p:nvPr/>
        </p:nvSpPr>
        <p:spPr>
          <a:xfrm>
            <a:off x="7500958" y="285728"/>
            <a:ext cx="1357322" cy="714380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 w="3175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Меню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Петровне\43404616_35750124_34343652_1225109174_29010546_scan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2326"/>
            <a:ext cx="8572560" cy="6239945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Рабочий стол\Петровне\znayka_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66"/>
            <a:ext cx="1285884" cy="2504969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 flipH="1">
            <a:off x="2071670" y="357166"/>
            <a:ext cx="2428892" cy="1285884"/>
          </a:xfrm>
          <a:prstGeom prst="cloudCallout">
            <a:avLst>
              <a:gd name="adj1" fmla="val 69583"/>
              <a:gd name="adj2" fmla="val 14156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А теперь послушайте правило.</a:t>
            </a:r>
            <a:endParaRPr lang="ru-RU" sz="24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4100" name="Picture 4" descr="C:\Documents and Settings\Admin\Рабочий стол\Петровне\dosk1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1714488"/>
            <a:ext cx="5896696" cy="478634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000232" y="2000240"/>
            <a:ext cx="53578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Существительные, называющие лиц по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профессии, по должности, по роду занятий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3108" y="3286124"/>
            <a:ext cx="2214578" cy="2000264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143108" y="3357562"/>
            <a:ext cx="21675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Мастер Сергеев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директор Иванов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врач Петров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57752" y="3286124"/>
            <a:ext cx="2214578" cy="2000264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2000232" y="2714620"/>
            <a:ext cx="27302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лиц мужского пола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43438" y="2714620"/>
            <a:ext cx="2650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Monotype Corsiva" pitchFamily="66" charset="0"/>
              </a:rPr>
              <a:t>л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иц женского пола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86314" y="3429000"/>
            <a:ext cx="23104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Мастер Сергеева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директор Иванова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врач Петрова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3" name="Скругленный прямоугольник 22">
            <a:hlinkClick r:id="rId5" action="ppaction://hlinksldjump"/>
          </p:cNvPr>
          <p:cNvSpPr/>
          <p:nvPr/>
        </p:nvSpPr>
        <p:spPr>
          <a:xfrm>
            <a:off x="7500958" y="285728"/>
            <a:ext cx="1357322" cy="714380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 w="3175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Меню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Петровне\43404616_35750124_34343652_1225109174_29010546_scan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2326"/>
            <a:ext cx="8572560" cy="6239945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Рабочий стол\Петровне\znayka_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66"/>
            <a:ext cx="1285884" cy="2504969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 flipH="1">
            <a:off x="2071670" y="357166"/>
            <a:ext cx="2428892" cy="1285884"/>
          </a:xfrm>
          <a:prstGeom prst="cloudCallout">
            <a:avLst>
              <a:gd name="adj1" fmla="val 69583"/>
              <a:gd name="adj2" fmla="val 14156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А теперь послушайте правило.</a:t>
            </a:r>
            <a:endParaRPr lang="ru-RU" sz="24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4100" name="Picture 4" descr="C:\Documents and Settings\Admin\Рабочий стол\Петровне\dosk1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1714488"/>
            <a:ext cx="5896696" cy="478634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000232" y="2000240"/>
            <a:ext cx="53578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В предложении при таком существительном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сказуемое ставится в прошедшем времени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>
            <a:off x="3000364" y="2714620"/>
            <a:ext cx="285752" cy="28575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5822165" y="2750339"/>
            <a:ext cx="347666" cy="27622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071670" y="2928934"/>
            <a:ext cx="2111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В мужском роде</a:t>
            </a:r>
            <a:b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(речь идет о мужчине)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86380" y="3000372"/>
            <a:ext cx="2105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В женском роде</a:t>
            </a:r>
            <a:b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(речь идет о женщине)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 rot="16200000" flipH="1">
            <a:off x="3357554" y="3500438"/>
            <a:ext cx="428628" cy="42862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0800000" flipV="1">
            <a:off x="5429256" y="3571876"/>
            <a:ext cx="428628" cy="35719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959279" y="3929066"/>
            <a:ext cx="37385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Monotype Corsiva" pitchFamily="66" charset="0"/>
              </a:rPr>
              <a:t>о</a:t>
            </a: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пределения употребляются в 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err="1" smtClean="0">
                <a:solidFill>
                  <a:schemeClr val="bg1"/>
                </a:solidFill>
                <a:latin typeface="Monotype Corsiva" pitchFamily="66" charset="0"/>
              </a:rPr>
              <a:t>м.р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 rot="5400000">
            <a:off x="3571868" y="4572008"/>
            <a:ext cx="285752" cy="28575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5607851" y="4607727"/>
            <a:ext cx="347666" cy="27622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857488" y="4857760"/>
            <a:ext cx="12202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известный</a:t>
            </a:r>
            <a:endParaRPr lang="ru-RU" sz="2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57818" y="4857760"/>
            <a:ext cx="12202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известный</a:t>
            </a:r>
            <a:endParaRPr lang="ru-RU" sz="2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714744" y="4929198"/>
            <a:ext cx="357190" cy="28575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215074" y="4929198"/>
            <a:ext cx="357190" cy="28575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>
            <a:hlinkClick r:id="rId5" action="ppaction://hlinksldjump"/>
          </p:cNvPr>
          <p:cNvSpPr/>
          <p:nvPr/>
        </p:nvSpPr>
        <p:spPr>
          <a:xfrm>
            <a:off x="7500958" y="285728"/>
            <a:ext cx="1357322" cy="714380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 w="3175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Меню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Петровне\43404616_35750124_34343652_1225109174_29010546_scan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2326"/>
            <a:ext cx="8572560" cy="6239945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Рабочий стол\Петровне\znayka_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66"/>
            <a:ext cx="1285884" cy="2504969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 flipH="1">
            <a:off x="2071670" y="357166"/>
            <a:ext cx="2428892" cy="1285884"/>
          </a:xfrm>
          <a:prstGeom prst="cloudCallout">
            <a:avLst>
              <a:gd name="adj1" fmla="val 69583"/>
              <a:gd name="adj2" fmla="val 14156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А теперь послушайте правило.</a:t>
            </a:r>
            <a:endParaRPr lang="ru-RU" sz="24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4100" name="Picture 4" descr="C:\Documents and Settings\Admin\Рабочий стол\Петровне\dosk1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1714488"/>
            <a:ext cx="5896696" cy="478634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951065" y="2000240"/>
            <a:ext cx="53703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Род иноязычных </a:t>
            </a:r>
            <a:r>
              <a:rPr lang="ru-RU" sz="3000" dirty="0" err="1" smtClean="0">
                <a:solidFill>
                  <a:schemeClr val="bg1"/>
                </a:solidFill>
                <a:latin typeface="Monotype Corsiva" pitchFamily="66" charset="0"/>
              </a:rPr>
              <a:t>несконяемых</a:t>
            </a: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 имен</a:t>
            </a:r>
            <a:b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существительных</a:t>
            </a:r>
            <a:endParaRPr lang="ru-RU" sz="3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5984" y="2857496"/>
            <a:ext cx="723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err="1" smtClean="0">
                <a:solidFill>
                  <a:schemeClr val="bg1"/>
                </a:solidFill>
                <a:latin typeface="Monotype Corsiva" pitchFamily="66" charset="0"/>
              </a:rPr>
              <a:t>М.р</a:t>
            </a:r>
            <a:endParaRPr lang="ru-RU" sz="2800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9058" y="2928934"/>
            <a:ext cx="723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err="1" smtClean="0">
                <a:solidFill>
                  <a:schemeClr val="bg1"/>
                </a:solidFill>
                <a:latin typeface="Monotype Corsiva" pitchFamily="66" charset="0"/>
              </a:rPr>
              <a:t>Ж.р</a:t>
            </a:r>
            <a:endParaRPr lang="ru-RU" sz="2800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28794" y="3286124"/>
            <a:ext cx="156485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(называющие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лиц мужского 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пола)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u="sng" dirty="0" smtClean="0">
                <a:solidFill>
                  <a:schemeClr val="bg1"/>
                </a:solidFill>
                <a:latin typeface="Monotype Corsiva" pitchFamily="66" charset="0"/>
              </a:rPr>
              <a:t>конферансье</a:t>
            </a:r>
            <a:br>
              <a:rPr lang="ru-RU" sz="2000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u="sng" dirty="0" smtClean="0">
                <a:solidFill>
                  <a:schemeClr val="bg1"/>
                </a:solidFill>
                <a:latin typeface="Monotype Corsiva" pitchFamily="66" charset="0"/>
              </a:rPr>
              <a:t>шимпанзе</a:t>
            </a:r>
            <a:br>
              <a:rPr lang="ru-RU" sz="2000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u="sng" dirty="0" smtClean="0">
                <a:solidFill>
                  <a:schemeClr val="bg1"/>
                </a:solidFill>
                <a:latin typeface="Monotype Corsiva" pitchFamily="66" charset="0"/>
              </a:rPr>
              <a:t>кенгуру</a:t>
            </a:r>
            <a:br>
              <a:rPr lang="ru-RU" sz="2000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u="sng" dirty="0" err="1" smtClean="0">
                <a:solidFill>
                  <a:schemeClr val="bg1"/>
                </a:solidFill>
                <a:latin typeface="Monotype Corsiva" pitchFamily="66" charset="0"/>
              </a:rPr>
              <a:t>моэстро</a:t>
            </a:r>
            <a:endParaRPr lang="ru-RU" sz="2000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00430" y="3286124"/>
            <a:ext cx="185980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(называющие лиц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женского пола)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u="sng" dirty="0" smtClean="0">
                <a:solidFill>
                  <a:schemeClr val="bg1"/>
                </a:solidFill>
                <a:latin typeface="Monotype Corsiva" pitchFamily="66" charset="0"/>
              </a:rPr>
              <a:t>мисс</a:t>
            </a:r>
            <a:br>
              <a:rPr lang="ru-RU" sz="2000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u="sng" dirty="0" smtClean="0">
                <a:solidFill>
                  <a:schemeClr val="bg1"/>
                </a:solidFill>
                <a:latin typeface="Monotype Corsiva" pitchFamily="66" charset="0"/>
              </a:rPr>
              <a:t>мадам</a:t>
            </a:r>
            <a:br>
              <a:rPr lang="ru-RU" sz="2000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u="sng" dirty="0" smtClean="0">
                <a:solidFill>
                  <a:schemeClr val="bg1"/>
                </a:solidFill>
                <a:latin typeface="Monotype Corsiva" pitchFamily="66" charset="0"/>
              </a:rPr>
              <a:t>фрау</a:t>
            </a:r>
            <a:br>
              <a:rPr lang="ru-RU" sz="2000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u="sng" dirty="0" smtClean="0">
                <a:solidFill>
                  <a:schemeClr val="bg1"/>
                </a:solidFill>
                <a:latin typeface="Monotype Corsiva" pitchFamily="66" charset="0"/>
              </a:rPr>
              <a:t>леди</a:t>
            </a:r>
            <a:endParaRPr lang="ru-RU" sz="2000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57884" y="2928934"/>
            <a:ext cx="607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err="1" smtClean="0">
                <a:solidFill>
                  <a:schemeClr val="bg1"/>
                </a:solidFill>
                <a:latin typeface="Monotype Corsiva" pitchFamily="66" charset="0"/>
              </a:rPr>
              <a:t>С.р</a:t>
            </a:r>
            <a:endParaRPr lang="ru-RU" sz="2800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86380" y="3357562"/>
            <a:ext cx="177324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(называющие 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неодушевленные 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предметы)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u="sng" dirty="0" smtClean="0">
                <a:solidFill>
                  <a:schemeClr val="bg1"/>
                </a:solidFill>
                <a:latin typeface="Monotype Corsiva" pitchFamily="66" charset="0"/>
              </a:rPr>
              <a:t>досье</a:t>
            </a:r>
            <a:br>
              <a:rPr lang="ru-RU" sz="2000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u="sng" dirty="0" smtClean="0">
                <a:solidFill>
                  <a:schemeClr val="bg1"/>
                </a:solidFill>
                <a:latin typeface="Monotype Corsiva" pitchFamily="66" charset="0"/>
              </a:rPr>
              <a:t>кафе</a:t>
            </a:r>
            <a:br>
              <a:rPr lang="ru-RU" sz="2000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u="sng" dirty="0" smtClean="0">
                <a:solidFill>
                  <a:schemeClr val="bg1"/>
                </a:solidFill>
                <a:latin typeface="Monotype Corsiva" pitchFamily="66" charset="0"/>
              </a:rPr>
              <a:t>меню</a:t>
            </a:r>
            <a:br>
              <a:rPr lang="ru-RU" sz="2000" u="sng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u="sng" dirty="0" smtClean="0">
                <a:solidFill>
                  <a:schemeClr val="bg1"/>
                </a:solidFill>
                <a:latin typeface="Monotype Corsiva" pitchFamily="66" charset="0"/>
              </a:rPr>
              <a:t>ателье</a:t>
            </a:r>
            <a:endParaRPr lang="ru-RU" sz="2000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5" name="Скругленный прямоугольник 14">
            <a:hlinkClick r:id="rId5" action="ppaction://hlinksldjump"/>
          </p:cNvPr>
          <p:cNvSpPr/>
          <p:nvPr/>
        </p:nvSpPr>
        <p:spPr>
          <a:xfrm>
            <a:off x="7500958" y="285728"/>
            <a:ext cx="1357322" cy="714380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 w="3175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Меню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Петровне\43404616_35750124_34343652_1225109174_29010546_scan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2326"/>
            <a:ext cx="8572560" cy="6239945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Рабочий стол\Петровне\znayka_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66"/>
            <a:ext cx="1285884" cy="2504969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 flipH="1">
            <a:off x="2071670" y="357166"/>
            <a:ext cx="2428892" cy="1285884"/>
          </a:xfrm>
          <a:prstGeom prst="cloudCallout">
            <a:avLst>
              <a:gd name="adj1" fmla="val 69583"/>
              <a:gd name="adj2" fmla="val 14156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А теперь послушайте правило.</a:t>
            </a:r>
            <a:endParaRPr lang="ru-RU" sz="24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4100" name="Picture 4" descr="C:\Documents and Settings\Admin\Рабочий стол\Петровне\dosk1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1714488"/>
            <a:ext cx="5896696" cy="478634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46635" y="2000240"/>
            <a:ext cx="49792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Род иноязычных географических </a:t>
            </a:r>
            <a:b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названий, газет и журналов</a:t>
            </a:r>
            <a:endParaRPr lang="ru-RU" sz="3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5984" y="3429000"/>
            <a:ext cx="444544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solidFill>
                  <a:schemeClr val="bg1"/>
                </a:solidFill>
                <a:latin typeface="Monotype Corsiva" pitchFamily="66" charset="0"/>
              </a:rPr>
              <a:t>Тбилиси=город-</a:t>
            </a:r>
            <a:r>
              <a:rPr lang="ru-RU" sz="3600" u="sng" dirty="0" err="1" smtClean="0">
                <a:solidFill>
                  <a:schemeClr val="bg1"/>
                </a:solidFill>
                <a:latin typeface="Monotype Corsiva" pitchFamily="66" charset="0"/>
              </a:rPr>
              <a:t>м.р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600" dirty="0" err="1" smtClean="0">
                <a:solidFill>
                  <a:schemeClr val="bg1"/>
                </a:solidFill>
                <a:latin typeface="Monotype Corsiva" pitchFamily="66" charset="0"/>
              </a:rPr>
              <a:t>Онтарио=озеро-</a:t>
            </a:r>
            <a:r>
              <a:rPr lang="ru-RU" sz="3600" u="sng" dirty="0" err="1" smtClean="0">
                <a:solidFill>
                  <a:schemeClr val="bg1"/>
                </a:solidFill>
                <a:latin typeface="Monotype Corsiva" pitchFamily="66" charset="0"/>
              </a:rPr>
              <a:t>с.р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«</a:t>
            </a:r>
            <a:r>
              <a:rPr lang="ru-RU" sz="3600" dirty="0" err="1" smtClean="0">
                <a:solidFill>
                  <a:schemeClr val="bg1"/>
                </a:solidFill>
                <a:latin typeface="Monotype Corsiva" pitchFamily="66" charset="0"/>
              </a:rPr>
              <a:t>Юманите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»</a:t>
            </a:r>
            <a:r>
              <a:rPr lang="ru-RU" sz="3600" dirty="0" err="1" smtClean="0">
                <a:solidFill>
                  <a:schemeClr val="bg1"/>
                </a:solidFill>
                <a:latin typeface="Monotype Corsiva" pitchFamily="66" charset="0"/>
              </a:rPr>
              <a:t>=газета-</a:t>
            </a:r>
            <a:r>
              <a:rPr lang="ru-RU" sz="3600" u="sng" dirty="0" err="1" smtClean="0">
                <a:solidFill>
                  <a:schemeClr val="bg1"/>
                </a:solidFill>
                <a:latin typeface="Monotype Corsiva" pitchFamily="66" charset="0"/>
              </a:rPr>
              <a:t>ж.р</a:t>
            </a:r>
            <a:endParaRPr lang="ru-RU" sz="3600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6" name="Скругленный прямоугольник 15">
            <a:hlinkClick r:id="rId5" action="ppaction://hlinksldjump"/>
          </p:cNvPr>
          <p:cNvSpPr/>
          <p:nvPr/>
        </p:nvSpPr>
        <p:spPr>
          <a:xfrm>
            <a:off x="7500958" y="285728"/>
            <a:ext cx="1357322" cy="714380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 w="3175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Меню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Петровне\43404616_35750124_34343652_1225109174_29010546_scan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2326"/>
            <a:ext cx="8572560" cy="623994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28926" y="214290"/>
            <a:ext cx="35814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4480" y="1142984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Распределите существительные по родам.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1500174"/>
            <a:ext cx="59293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Monotype Corsiva" pitchFamily="66" charset="0"/>
              </a:rPr>
              <a:t>Камыш, радость, плакса, </a:t>
            </a:r>
            <a:r>
              <a:rPr lang="ru-RU" sz="2800" b="1" u="sng" dirty="0" err="1" smtClean="0">
                <a:latin typeface="Monotype Corsiva" pitchFamily="66" charset="0"/>
              </a:rPr>
              <a:t>неряха</a:t>
            </a:r>
            <a:r>
              <a:rPr lang="ru-RU" sz="2800" b="1" u="sng" dirty="0" smtClean="0">
                <a:latin typeface="Monotype Corsiva" pitchFamily="66" charset="0"/>
              </a:rPr>
              <a:t>, мыло, шампунь, повидло, Сухуми, кенгуру, фрау, какао, жюри, рояль, мораль, вуаль. </a:t>
            </a:r>
            <a:endParaRPr lang="ru-RU" sz="2800" b="1" u="sng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9437" y="3000372"/>
            <a:ext cx="140455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err="1" smtClean="0">
                <a:solidFill>
                  <a:srgbClr val="C00000"/>
                </a:solidFill>
                <a:latin typeface="Monotype Corsiva" pitchFamily="66" charset="0"/>
              </a:rPr>
              <a:t>м.р</a:t>
            </a: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камыш</a:t>
            </a:r>
            <a:br>
              <a:rPr lang="ru-RU" sz="2800" u="sng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шампунь</a:t>
            </a:r>
            <a:br>
              <a:rPr lang="ru-RU" sz="2800" u="sng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Сухуми</a:t>
            </a:r>
            <a:br>
              <a:rPr lang="ru-RU" sz="2800" u="sng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кенгуру</a:t>
            </a:r>
            <a:br>
              <a:rPr lang="ru-RU" sz="2800" u="sng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рояль</a:t>
            </a:r>
            <a:endParaRPr lang="ru-RU" sz="2800" u="sng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94018" y="3000372"/>
            <a:ext cx="127310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err="1" smtClean="0">
                <a:solidFill>
                  <a:srgbClr val="C00000"/>
                </a:solidFill>
                <a:latin typeface="Monotype Corsiva" pitchFamily="66" charset="0"/>
              </a:rPr>
              <a:t>ж.р</a:t>
            </a:r>
            <a:r>
              <a:rPr lang="ru-RU" sz="2800" dirty="0" smtClean="0">
                <a:latin typeface="Monotype Corsiva" pitchFamily="66" charset="0"/>
              </a:rPr>
              <a:t/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радость</a:t>
            </a:r>
            <a:br>
              <a:rPr lang="ru-RU" sz="2800" u="sng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фрау</a:t>
            </a:r>
            <a:br>
              <a:rPr lang="ru-RU" sz="2800" u="sng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мораль</a:t>
            </a:r>
            <a:br>
              <a:rPr lang="ru-RU" sz="2800" u="sng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вуаль</a:t>
            </a:r>
            <a:endParaRPr lang="ru-RU" sz="2800" u="sng" dirty="0"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48113" y="3000372"/>
            <a:ext cx="123142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err="1" smtClean="0">
                <a:solidFill>
                  <a:srgbClr val="C00000"/>
                </a:solidFill>
                <a:latin typeface="Monotype Corsiva" pitchFamily="66" charset="0"/>
              </a:rPr>
              <a:t>с.р</a:t>
            </a:r>
            <a:r>
              <a:rPr lang="ru-RU" sz="2800" dirty="0" smtClean="0">
                <a:latin typeface="Monotype Corsiva" pitchFamily="66" charset="0"/>
              </a:rPr>
              <a:t/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мыло</a:t>
            </a:r>
            <a:br>
              <a:rPr lang="ru-RU" sz="2800" u="sng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какао</a:t>
            </a:r>
            <a:br>
              <a:rPr lang="ru-RU" sz="2800" u="sng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жюри</a:t>
            </a:r>
            <a:br>
              <a:rPr lang="ru-RU" sz="2800" u="sng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повидло</a:t>
            </a:r>
            <a:endParaRPr lang="ru-RU" sz="2800" u="sng" dirty="0"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81703" y="3000372"/>
            <a:ext cx="109998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общего</a:t>
            </a:r>
            <a:b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рода</a:t>
            </a:r>
            <a:r>
              <a:rPr lang="ru-RU" sz="2800" dirty="0" smtClean="0">
                <a:latin typeface="Monotype Corsiva" pitchFamily="66" charset="0"/>
              </a:rPr>
              <a:t/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плакса</a:t>
            </a:r>
            <a:br>
              <a:rPr lang="ru-RU" sz="2800" u="sng" dirty="0" smtClean="0">
                <a:latin typeface="Monotype Corsiva" pitchFamily="66" charset="0"/>
              </a:rPr>
            </a:br>
            <a:r>
              <a:rPr lang="ru-RU" sz="2800" u="sng" dirty="0" err="1" smtClean="0">
                <a:latin typeface="Monotype Corsiva" pitchFamily="66" charset="0"/>
              </a:rPr>
              <a:t>неряха</a:t>
            </a:r>
            <a:endParaRPr lang="ru-RU" sz="2800" u="sng" dirty="0">
              <a:latin typeface="Monotype Corsiva" pitchFamily="66" charset="0"/>
            </a:endParaRPr>
          </a:p>
        </p:txBody>
      </p:sp>
      <p:sp>
        <p:nvSpPr>
          <p:cNvPr id="12" name="Скругленный прямоугольник 11">
            <a:hlinkClick r:id="rId3" action="ppaction://hlinksldjump"/>
          </p:cNvPr>
          <p:cNvSpPr/>
          <p:nvPr/>
        </p:nvSpPr>
        <p:spPr>
          <a:xfrm>
            <a:off x="7500958" y="285728"/>
            <a:ext cx="1357322" cy="714380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 w="3175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Меню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Петровне\43404616_35750124_34343652_1225109174_29010546_scan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2326"/>
            <a:ext cx="8572560" cy="623994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28926" y="214290"/>
            <a:ext cx="35814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4480" y="1142984"/>
            <a:ext cx="57864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Словарно-орфографическая работа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(определить лексическое значение слов и их род)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357554" y="2571744"/>
            <a:ext cx="2857520" cy="2214578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ЭХО</a:t>
            </a:r>
            <a:b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ЭКРАН</a:t>
            </a:r>
            <a:b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ЭКСПОРТ</a:t>
            </a:r>
            <a:b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ЭПИГРАММА</a:t>
            </a:r>
            <a:b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ЭКСПЕРИМЕНТ</a:t>
            </a:r>
            <a:endParaRPr lang="ru-RU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29058" y="4786322"/>
            <a:ext cx="2071702" cy="1714512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Научный опыт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857884" y="3786190"/>
            <a:ext cx="2214578" cy="1785950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Короткое стихотворение сатирического содержания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000760" y="1928802"/>
            <a:ext cx="2071702" cy="1785950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Вывоз товаров за границу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357290" y="2071678"/>
            <a:ext cx="2143140" cy="1785950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Отраженный звук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643042" y="4000504"/>
            <a:ext cx="2214578" cy="1857388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Вертикальная поверхность для демонстрации фильмов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1" name="Скругленный прямоугольник 10">
            <a:hlinkClick r:id="rId3" action="ppaction://hlinksldjump"/>
          </p:cNvPr>
          <p:cNvSpPr/>
          <p:nvPr/>
        </p:nvSpPr>
        <p:spPr>
          <a:xfrm>
            <a:off x="7500958" y="285728"/>
            <a:ext cx="1357322" cy="714380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 w="3175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Меню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Петровне\43404616_35750124_34343652_1225109174_29010546_scan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2326"/>
            <a:ext cx="8572560" cy="623994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214290"/>
            <a:ext cx="607223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Творческое Задание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1928802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Работа со словами: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2285992"/>
            <a:ext cx="59293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Monotype Corsiva" pitchFamily="66" charset="0"/>
              </a:rPr>
              <a:t>Повидло, борщ, салат, яблоко, овощ, вермишель.</a:t>
            </a:r>
            <a:endParaRPr lang="ru-RU" sz="2800" b="1" u="sng" dirty="0"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85918" y="3500438"/>
            <a:ext cx="598272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Группа А:</a:t>
            </a:r>
            <a:r>
              <a:rPr lang="ru-RU" dirty="0" smtClean="0"/>
              <a:t> </a:t>
            </a:r>
            <a:r>
              <a:rPr lang="ru-RU" sz="2400" dirty="0" smtClean="0">
                <a:latin typeface="Monotype Corsiva" pitchFamily="66" charset="0"/>
              </a:rPr>
              <a:t>составить диалог на тему: «меню на 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                      завтрашний обед».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Группа Б:</a:t>
            </a:r>
            <a:r>
              <a:rPr lang="ru-RU" dirty="0" smtClean="0"/>
              <a:t> </a:t>
            </a:r>
            <a:r>
              <a:rPr lang="ru-RU" sz="2400" dirty="0" smtClean="0">
                <a:latin typeface="Monotype Corsiva" pitchFamily="66" charset="0"/>
              </a:rPr>
              <a:t>составить словосочетания.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Группа В:</a:t>
            </a:r>
            <a:r>
              <a:rPr lang="ru-RU" dirty="0" smtClean="0"/>
              <a:t> </a:t>
            </a:r>
            <a:r>
              <a:rPr lang="ru-RU" sz="2400" dirty="0" smtClean="0">
                <a:latin typeface="Monotype Corsiva" pitchFamily="66" charset="0"/>
              </a:rPr>
              <a:t>определить род существительных.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12" name="Скругленный прямоугольник 11">
            <a:hlinkClick r:id="rId3" action="ppaction://hlinksldjump"/>
          </p:cNvPr>
          <p:cNvSpPr/>
          <p:nvPr/>
        </p:nvSpPr>
        <p:spPr>
          <a:xfrm>
            <a:off x="7500958" y="285728"/>
            <a:ext cx="1357322" cy="714380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 w="3175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Меню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Admin\Рабочий стол\Петровне\43404616_35750124_34343652_1225109174_29010546_scan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2326"/>
            <a:ext cx="8572560" cy="623994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86116" y="285728"/>
            <a:ext cx="25122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Меню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Admin\Рабочий стол\Петровне\0_8d9cf_ff79cdf8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2857496"/>
            <a:ext cx="1846753" cy="3621084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2714612" y="1285860"/>
            <a:ext cx="1857388" cy="928694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3175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Смотреть</a:t>
            </a:r>
            <a:b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всю </a:t>
            </a:r>
            <a:r>
              <a:rPr lang="ru-RU" dirty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презентацию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6" name="Скругленный прямоугольник 5">
            <a:hlinkClick r:id="rId6" action="ppaction://hlinksldjump"/>
          </p:cNvPr>
          <p:cNvSpPr/>
          <p:nvPr/>
        </p:nvSpPr>
        <p:spPr>
          <a:xfrm>
            <a:off x="2714612" y="2285992"/>
            <a:ext cx="1857388" cy="928694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3175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Практика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7" name="Скругленный прямоугольник 6">
            <a:hlinkClick r:id="rId7" action="ppaction://hlinksldjump"/>
          </p:cNvPr>
          <p:cNvSpPr/>
          <p:nvPr/>
        </p:nvSpPr>
        <p:spPr>
          <a:xfrm>
            <a:off x="2714612" y="3286124"/>
            <a:ext cx="1857388" cy="928694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3175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Правило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8" name="Скругленный прямоугольник 7">
            <a:hlinkClick r:id="rId8" action="ppaction://hlinksldjump"/>
          </p:cNvPr>
          <p:cNvSpPr/>
          <p:nvPr/>
        </p:nvSpPr>
        <p:spPr>
          <a:xfrm>
            <a:off x="2714612" y="4286256"/>
            <a:ext cx="1857388" cy="928694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3175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Закрепление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Петровне\43404616_35750124_34343652_1225109174_29010546_scan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2326"/>
            <a:ext cx="8572560" cy="623994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30832" y="1000108"/>
            <a:ext cx="176041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Цели: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3240" y="1071546"/>
            <a:ext cx="42862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>
                <a:latin typeface="Monotype Corsiva" pitchFamily="66" charset="0"/>
              </a:rPr>
              <a:t>о</a:t>
            </a:r>
            <a:r>
              <a:rPr lang="ru-RU" sz="2400" dirty="0" smtClean="0">
                <a:latin typeface="Monotype Corsiva" pitchFamily="66" charset="0"/>
              </a:rPr>
              <a:t>бобщить имеющиеся знания  учащихся о категории рода имен существительных;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latin typeface="Monotype Corsiva" pitchFamily="66" charset="0"/>
              </a:rPr>
              <a:t>закрепить материал на практике;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latin typeface="Monotype Corsiva" pitchFamily="66" charset="0"/>
              </a:rPr>
              <a:t>п</a:t>
            </a:r>
            <a:r>
              <a:rPr lang="ru-RU" sz="2400" dirty="0" smtClean="0">
                <a:latin typeface="Monotype Corsiva" pitchFamily="66" charset="0"/>
              </a:rPr>
              <a:t>оддерживать интерес к родному  языку.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3571876"/>
            <a:ext cx="232307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Задачи: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7620" y="3714752"/>
            <a:ext cx="369684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>
                <a:latin typeface="Monotype Corsiva" pitchFamily="66" charset="0"/>
              </a:rPr>
              <a:t>н</a:t>
            </a:r>
            <a:r>
              <a:rPr lang="ru-RU" sz="2400" dirty="0" smtClean="0">
                <a:latin typeface="Monotype Corsiva" pitchFamily="66" charset="0"/>
              </a:rPr>
              <a:t>аучить  определять род 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имен существительных;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latin typeface="Monotype Corsiva" pitchFamily="66" charset="0"/>
              </a:rPr>
              <a:t>п</a:t>
            </a:r>
            <a:r>
              <a:rPr lang="ru-RU" sz="2400" dirty="0" smtClean="0">
                <a:latin typeface="Monotype Corsiva" pitchFamily="66" charset="0"/>
              </a:rPr>
              <a:t>ровести  коррекционную 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работу;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latin typeface="Monotype Corsiva" pitchFamily="66" charset="0"/>
              </a:rPr>
              <a:t>с</a:t>
            </a:r>
            <a:r>
              <a:rPr lang="ru-RU" sz="2400" dirty="0" smtClean="0">
                <a:latin typeface="Monotype Corsiva" pitchFamily="66" charset="0"/>
              </a:rPr>
              <a:t>пособствовать  развитию 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мышления  учащихся.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7500958" y="285728"/>
            <a:ext cx="1357322" cy="714380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 w="3175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Меню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Петровне\43404616_35750124_34343652_1225109174_29010546_scan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2326"/>
            <a:ext cx="8572560" cy="623994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28926" y="214290"/>
            <a:ext cx="35814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4480" y="1071546"/>
            <a:ext cx="57864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Назовите морфологические признаки, которые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являются общими для данных слов, а какими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они отличаются?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2714620"/>
            <a:ext cx="59293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Monotype Corsiva" pitchFamily="66" charset="0"/>
              </a:rPr>
              <a:t>Борщ,</a:t>
            </a:r>
            <a:r>
              <a:rPr lang="ru-RU" sz="2800" b="1" dirty="0" smtClean="0">
                <a:latin typeface="Monotype Corsiva" pitchFamily="66" charset="0"/>
              </a:rPr>
              <a:t> </a:t>
            </a:r>
            <a:r>
              <a:rPr lang="ru-RU" sz="2800" b="1" u="sng" dirty="0" smtClean="0">
                <a:latin typeface="Monotype Corsiva" pitchFamily="66" charset="0"/>
              </a:rPr>
              <a:t>повидло,</a:t>
            </a:r>
            <a:r>
              <a:rPr lang="ru-RU" sz="2800" b="1" dirty="0" smtClean="0">
                <a:latin typeface="Monotype Corsiva" pitchFamily="66" charset="0"/>
              </a:rPr>
              <a:t> </a:t>
            </a:r>
            <a:r>
              <a:rPr lang="ru-RU" sz="2800" b="1" u="sng" dirty="0" smtClean="0">
                <a:latin typeface="Monotype Corsiva" pitchFamily="66" charset="0"/>
              </a:rPr>
              <a:t>яблоко,</a:t>
            </a:r>
            <a:r>
              <a:rPr lang="ru-RU" sz="2800" b="1" dirty="0" smtClean="0">
                <a:latin typeface="Monotype Corsiva" pitchFamily="66" charset="0"/>
              </a:rPr>
              <a:t> </a:t>
            </a:r>
            <a:r>
              <a:rPr lang="ru-RU" sz="2800" b="1" u="sng" dirty="0" smtClean="0">
                <a:latin typeface="Monotype Corsiva" pitchFamily="66" charset="0"/>
              </a:rPr>
              <a:t>вермишель,</a:t>
            </a:r>
            <a:r>
              <a:rPr lang="ru-RU" sz="2800" b="1" dirty="0" smtClean="0">
                <a:latin typeface="Monotype Corsiva" pitchFamily="66" charset="0"/>
              </a:rPr>
              <a:t/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u="sng" dirty="0" smtClean="0">
                <a:latin typeface="Monotype Corsiva" pitchFamily="66" charset="0"/>
              </a:rPr>
              <a:t>ветчина,</a:t>
            </a:r>
            <a:r>
              <a:rPr lang="ru-RU" sz="2800" b="1" dirty="0" smtClean="0">
                <a:latin typeface="Monotype Corsiva" pitchFamily="66" charset="0"/>
              </a:rPr>
              <a:t> </a:t>
            </a:r>
            <a:r>
              <a:rPr lang="ru-RU" sz="2800" b="1" u="sng" dirty="0" smtClean="0">
                <a:latin typeface="Monotype Corsiva" pitchFamily="66" charset="0"/>
              </a:rPr>
              <a:t>салат</a:t>
            </a:r>
            <a:endParaRPr lang="ru-RU" sz="2800" b="1" u="sng" dirty="0">
              <a:latin typeface="Monotype Corsiva" pitchFamily="66" charset="0"/>
            </a:endParaRPr>
          </a:p>
        </p:txBody>
      </p:sp>
      <p:pic>
        <p:nvPicPr>
          <p:cNvPr id="3074" name="Picture 2" descr="C:\Documents and Settings\Admin\Рабочий стол\Петровне\69614723_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3857628"/>
            <a:ext cx="1104930" cy="2654211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7" name="Выноска-облако 6"/>
          <p:cNvSpPr/>
          <p:nvPr/>
        </p:nvSpPr>
        <p:spPr>
          <a:xfrm flipH="1">
            <a:off x="5429256" y="3643314"/>
            <a:ext cx="2000264" cy="1428760"/>
          </a:xfrm>
          <a:prstGeom prst="cloudCallout">
            <a:avLst>
              <a:gd name="adj1" fmla="val -71627"/>
              <a:gd name="adj2" fmla="val 23546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А я знаю!</a:t>
            </a:r>
            <a:endParaRPr lang="ru-RU" sz="24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7500958" y="285728"/>
            <a:ext cx="1357322" cy="714380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3175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Меню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Петровне\43404616_35750124_34343652_1225109174_29010546_scan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2326"/>
            <a:ext cx="8572560" cy="623994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86116" y="214290"/>
            <a:ext cx="24753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4480" y="1000108"/>
            <a:ext cx="57864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Названия, относящиеся к одному  кругу понятий, являются словами разных  родов.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0232" y="2643182"/>
            <a:ext cx="98296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>
                <a:solidFill>
                  <a:srgbClr val="C00000"/>
                </a:solidFill>
                <a:latin typeface="Monotype Corsiva" pitchFamily="66" charset="0"/>
              </a:rPr>
              <a:t>м.р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u="sng" dirty="0" smtClean="0">
                <a:latin typeface="Monotype Corsiva" pitchFamily="66" charset="0"/>
              </a:rPr>
              <a:t>борщ</a:t>
            </a:r>
            <a:br>
              <a:rPr lang="ru-RU" sz="2800" u="sng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салат</a:t>
            </a:r>
            <a:endParaRPr lang="ru-RU" sz="2800" u="sng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9058" y="2643182"/>
            <a:ext cx="163057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>
                <a:solidFill>
                  <a:srgbClr val="C00000"/>
                </a:solidFill>
                <a:latin typeface="Monotype Corsiva" pitchFamily="66" charset="0"/>
              </a:rPr>
              <a:t>ж.р</a:t>
            </a:r>
            <a:r>
              <a:rPr lang="ru-RU" sz="2800" dirty="0" smtClean="0">
                <a:latin typeface="Monotype Corsiva" pitchFamily="66" charset="0"/>
              </a:rPr>
              <a:t/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вермишель</a:t>
            </a:r>
            <a:br>
              <a:rPr lang="ru-RU" sz="2800" u="sng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ветчина</a:t>
            </a:r>
            <a:endParaRPr lang="ru-RU" sz="2800" u="sng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15074" y="2643182"/>
            <a:ext cx="123142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>
                <a:solidFill>
                  <a:srgbClr val="C00000"/>
                </a:solidFill>
                <a:latin typeface="Monotype Corsiva" pitchFamily="66" charset="0"/>
              </a:rPr>
              <a:t>с.р</a:t>
            </a:r>
            <a:r>
              <a:rPr lang="ru-RU" sz="2800" dirty="0" smtClean="0">
                <a:latin typeface="Monotype Corsiva" pitchFamily="66" charset="0"/>
              </a:rPr>
              <a:t/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повидло</a:t>
            </a:r>
            <a:br>
              <a:rPr lang="ru-RU" sz="2800" u="sng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яблоко</a:t>
            </a:r>
            <a:endParaRPr lang="ru-RU" sz="2800" u="sng" dirty="0">
              <a:latin typeface="Monotype Corsiva" pitchFamily="66" charset="0"/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7500958" y="285728"/>
            <a:ext cx="1357322" cy="714380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 w="3175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Меню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Петровне\43404616_35750124_34343652_1225109174_29010546_scan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2326"/>
            <a:ext cx="8572560" cy="623994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28926" y="214290"/>
            <a:ext cx="35814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4480" y="1142984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Распределите дни недели по трем родам.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1643050"/>
            <a:ext cx="59293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Monotype Corsiva" pitchFamily="66" charset="0"/>
              </a:rPr>
              <a:t>Понедельник, вторник, среда, четверг,</a:t>
            </a:r>
            <a:br>
              <a:rPr lang="ru-RU" sz="2800" b="1" u="sng" dirty="0" smtClean="0">
                <a:latin typeface="Monotype Corsiva" pitchFamily="66" charset="0"/>
              </a:rPr>
            </a:br>
            <a:r>
              <a:rPr lang="ru-RU" sz="2800" b="1" u="sng" dirty="0" smtClean="0">
                <a:latin typeface="Monotype Corsiva" pitchFamily="66" charset="0"/>
              </a:rPr>
              <a:t>пятница, суббота, воскресение.</a:t>
            </a:r>
            <a:endParaRPr lang="ru-RU" sz="2800" b="1" u="sng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4635" y="3000372"/>
            <a:ext cx="183415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err="1" smtClean="0">
                <a:solidFill>
                  <a:srgbClr val="C00000"/>
                </a:solidFill>
                <a:latin typeface="Monotype Corsiva" pitchFamily="66" charset="0"/>
              </a:rPr>
              <a:t>м.р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u="sng" dirty="0" smtClean="0">
                <a:latin typeface="Monotype Corsiva" pitchFamily="66" charset="0"/>
              </a:rPr>
              <a:t>понедельник</a:t>
            </a:r>
            <a:br>
              <a:rPr lang="ru-RU" sz="2800" u="sng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вторник</a:t>
            </a:r>
            <a:br>
              <a:rPr lang="ru-RU" sz="2800" u="sng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четверг</a:t>
            </a:r>
            <a:endParaRPr lang="ru-RU" sz="2800" u="sng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206" y="3000372"/>
            <a:ext cx="126028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err="1" smtClean="0">
                <a:solidFill>
                  <a:srgbClr val="C00000"/>
                </a:solidFill>
                <a:latin typeface="Monotype Corsiva" pitchFamily="66" charset="0"/>
              </a:rPr>
              <a:t>ж.р</a:t>
            </a:r>
            <a:r>
              <a:rPr lang="ru-RU" sz="2800" dirty="0" smtClean="0">
                <a:latin typeface="Monotype Corsiva" pitchFamily="66" charset="0"/>
              </a:rPr>
              <a:t/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среда</a:t>
            </a:r>
            <a:br>
              <a:rPr lang="ru-RU" sz="2800" u="sng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суббота</a:t>
            </a:r>
            <a:endParaRPr lang="ru-RU" sz="2800" u="sng" dirty="0"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7884" y="3000372"/>
            <a:ext cx="16979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err="1" smtClean="0">
                <a:solidFill>
                  <a:srgbClr val="C00000"/>
                </a:solidFill>
                <a:latin typeface="Monotype Corsiva" pitchFamily="66" charset="0"/>
              </a:rPr>
              <a:t>с.р</a:t>
            </a:r>
            <a:r>
              <a:rPr lang="ru-RU" sz="2800" dirty="0" smtClean="0">
                <a:latin typeface="Monotype Corsiva" pitchFamily="66" charset="0"/>
              </a:rPr>
              <a:t/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u="sng" dirty="0" smtClean="0">
                <a:latin typeface="Monotype Corsiva" pitchFamily="66" charset="0"/>
              </a:rPr>
              <a:t>воскресенье</a:t>
            </a:r>
            <a:endParaRPr lang="ru-RU" sz="2800" u="sng" dirty="0">
              <a:latin typeface="Monotype Corsiva" pitchFamily="66" charset="0"/>
            </a:endParaRPr>
          </a:p>
        </p:txBody>
      </p:sp>
      <p:pic>
        <p:nvPicPr>
          <p:cNvPr id="9" name="Picture 2" descr="C:\Documents and Settings\Admin\Рабочий стол\Петровне\69614723_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3857628"/>
            <a:ext cx="1104930" cy="2654211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0" name="Выноска-облако 9"/>
          <p:cNvSpPr/>
          <p:nvPr/>
        </p:nvSpPr>
        <p:spPr>
          <a:xfrm flipH="1">
            <a:off x="5000628" y="4286256"/>
            <a:ext cx="2428892" cy="1285884"/>
          </a:xfrm>
          <a:prstGeom prst="cloudCallout">
            <a:avLst>
              <a:gd name="adj1" fmla="val -72799"/>
              <a:gd name="adj2" fmla="val -6813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Молодцы!</a:t>
            </a:r>
            <a:b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Справились!</a:t>
            </a:r>
            <a:endParaRPr lang="ru-RU" sz="24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1" name="Скругленный прямоугольник 10">
            <a:hlinkClick r:id="rId4" action="ppaction://hlinksldjump"/>
          </p:cNvPr>
          <p:cNvSpPr/>
          <p:nvPr/>
        </p:nvSpPr>
        <p:spPr>
          <a:xfrm>
            <a:off x="7500958" y="285728"/>
            <a:ext cx="1357322" cy="714380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3175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Меню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Петровне\43404616_35750124_34343652_1225109174_29010546_scan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2326"/>
            <a:ext cx="8572560" cy="6239945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Рабочий стол\Петровне\znayka_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66"/>
            <a:ext cx="1285884" cy="2504969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 flipH="1">
            <a:off x="2071670" y="357166"/>
            <a:ext cx="2428892" cy="1285884"/>
          </a:xfrm>
          <a:prstGeom prst="cloudCallout">
            <a:avLst>
              <a:gd name="adj1" fmla="val 69583"/>
              <a:gd name="adj2" fmla="val 14156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А теперь послушайте правило.</a:t>
            </a:r>
            <a:endParaRPr lang="ru-RU" sz="24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4100" name="Picture 4" descr="C:\Documents and Settings\Admin\Рабочий стол\Петровне\dosk1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1714488"/>
            <a:ext cx="5896696" cy="478634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000364" y="2071678"/>
            <a:ext cx="3900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В русском языке 3 рода:</a:t>
            </a:r>
            <a:endParaRPr lang="ru-RU" sz="32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5984" y="2857496"/>
            <a:ext cx="14542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smtClean="0">
                <a:solidFill>
                  <a:schemeClr val="bg1"/>
                </a:solidFill>
                <a:latin typeface="Monotype Corsiva" pitchFamily="66" charset="0"/>
              </a:rPr>
              <a:t>Мужской</a:t>
            </a:r>
            <a:endParaRPr lang="ru-RU" sz="2800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57422" y="3571876"/>
            <a:ext cx="13837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smtClean="0">
                <a:solidFill>
                  <a:schemeClr val="bg1"/>
                </a:solidFill>
                <a:latin typeface="Monotype Corsiva" pitchFamily="66" charset="0"/>
              </a:rPr>
              <a:t>Женский</a:t>
            </a:r>
            <a:endParaRPr lang="ru-RU" sz="2800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57422" y="4214818"/>
            <a:ext cx="12907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smtClean="0">
                <a:solidFill>
                  <a:schemeClr val="bg1"/>
                </a:solidFill>
                <a:latin typeface="Monotype Corsiva" pitchFamily="66" charset="0"/>
              </a:rPr>
              <a:t>Средний</a:t>
            </a:r>
            <a:endParaRPr lang="ru-RU" sz="2800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1" name="Скругленный прямоугольник 10">
            <a:hlinkClick r:id="rId5" action="ppaction://hlinksldjump"/>
          </p:cNvPr>
          <p:cNvSpPr/>
          <p:nvPr/>
        </p:nvSpPr>
        <p:spPr>
          <a:xfrm>
            <a:off x="7500958" y="285728"/>
            <a:ext cx="1357322" cy="714380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 w="3175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Меню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Петровне\43404616_35750124_34343652_1225109174_29010546_scan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2326"/>
            <a:ext cx="8572560" cy="6239945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Рабочий стол\Петровне\znayka_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66"/>
            <a:ext cx="1285884" cy="2504969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 flipH="1">
            <a:off x="2071670" y="357166"/>
            <a:ext cx="2428892" cy="1285884"/>
          </a:xfrm>
          <a:prstGeom prst="cloudCallout">
            <a:avLst>
              <a:gd name="adj1" fmla="val 69583"/>
              <a:gd name="adj2" fmla="val 14156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А теперь послушайте правило.</a:t>
            </a:r>
            <a:endParaRPr lang="ru-RU" sz="24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4100" name="Picture 4" descr="C:\Documents and Settings\Admin\Рабочий стол\Петровне\dosk1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1714488"/>
            <a:ext cx="5896696" cy="478634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492074" y="2000240"/>
            <a:ext cx="42883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Род имен существительных </a:t>
            </a:r>
            <a:b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определяется по окончанию</a:t>
            </a:r>
            <a:endParaRPr lang="ru-RU" sz="3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5984" y="2857496"/>
            <a:ext cx="14542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smtClean="0">
                <a:solidFill>
                  <a:schemeClr val="bg1"/>
                </a:solidFill>
                <a:latin typeface="Monotype Corsiva" pitchFamily="66" charset="0"/>
              </a:rPr>
              <a:t>Мужской</a:t>
            </a:r>
            <a:endParaRPr lang="ru-RU" sz="2800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57422" y="3786190"/>
            <a:ext cx="13837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smtClean="0">
                <a:solidFill>
                  <a:schemeClr val="bg1"/>
                </a:solidFill>
                <a:latin typeface="Monotype Corsiva" pitchFamily="66" charset="0"/>
              </a:rPr>
              <a:t>Женский</a:t>
            </a:r>
            <a:endParaRPr lang="ru-RU" sz="2800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57422" y="4786322"/>
            <a:ext cx="12907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smtClean="0">
                <a:solidFill>
                  <a:schemeClr val="bg1"/>
                </a:solidFill>
                <a:latin typeface="Monotype Corsiva" pitchFamily="66" charset="0"/>
              </a:rPr>
              <a:t>Средний</a:t>
            </a:r>
            <a:endParaRPr lang="ru-RU" sz="2800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00562" y="2857496"/>
            <a:ext cx="11544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учебник 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пол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72132" y="3000372"/>
            <a:ext cx="214314" cy="214314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4429124" y="3714752"/>
            <a:ext cx="9108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Monotype Corsiva" pitchFamily="66" charset="0"/>
              </a:rPr>
              <a:t>д</a:t>
            </a: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оска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парта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143504" y="4214818"/>
            <a:ext cx="214314" cy="214314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000628" y="3857628"/>
            <a:ext cx="214314" cy="214314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500562" y="4643446"/>
            <a:ext cx="9733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Monotype Corsiva" pitchFamily="66" charset="0"/>
              </a:rPr>
              <a:t>с</a:t>
            </a: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текло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окно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286380" y="4786322"/>
            <a:ext cx="214314" cy="214314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000628" y="5143512"/>
            <a:ext cx="214314" cy="214314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072066" y="3286124"/>
            <a:ext cx="214314" cy="214314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>
            <a:hlinkClick r:id="rId5" action="ppaction://hlinksldjump"/>
          </p:cNvPr>
          <p:cNvSpPr/>
          <p:nvPr/>
        </p:nvSpPr>
        <p:spPr>
          <a:xfrm>
            <a:off x="7500958" y="285728"/>
            <a:ext cx="1357322" cy="714380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 w="3175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Меню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Петровне\43404616_35750124_34343652_1225109174_29010546_scan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2326"/>
            <a:ext cx="8572560" cy="6239945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Рабочий стол\Петровне\znayka_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66"/>
            <a:ext cx="1285884" cy="2504969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 flipH="1">
            <a:off x="2071670" y="357166"/>
            <a:ext cx="2428892" cy="1285884"/>
          </a:xfrm>
          <a:prstGeom prst="cloudCallout">
            <a:avLst>
              <a:gd name="adj1" fmla="val 69583"/>
              <a:gd name="adj2" fmla="val 14156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А теперь послушайте правило.</a:t>
            </a:r>
            <a:endParaRPr lang="ru-RU" sz="24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4100" name="Picture 4" descr="C:\Documents and Settings\Admin\Рабочий стол\Петровне\dosk1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1714488"/>
            <a:ext cx="5896696" cy="478634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492074" y="2000240"/>
            <a:ext cx="42883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Род имен существительных </a:t>
            </a:r>
            <a:b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000" dirty="0" smtClean="0">
                <a:solidFill>
                  <a:schemeClr val="bg1"/>
                </a:solidFill>
                <a:latin typeface="Monotype Corsiva" pitchFamily="66" charset="0"/>
              </a:rPr>
              <a:t>определяется по значению</a:t>
            </a:r>
            <a:endParaRPr lang="ru-RU" sz="3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5984" y="2857496"/>
            <a:ext cx="723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err="1" smtClean="0">
                <a:solidFill>
                  <a:schemeClr val="bg1"/>
                </a:solidFill>
                <a:latin typeface="Monotype Corsiva" pitchFamily="66" charset="0"/>
              </a:rPr>
              <a:t>М.р</a:t>
            </a:r>
            <a:endParaRPr lang="ru-RU" sz="2800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57422" y="4214818"/>
            <a:ext cx="723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err="1" smtClean="0">
                <a:solidFill>
                  <a:schemeClr val="bg1"/>
                </a:solidFill>
                <a:latin typeface="Monotype Corsiva" pitchFamily="66" charset="0"/>
              </a:rPr>
              <a:t>Ж.р</a:t>
            </a:r>
            <a:endParaRPr lang="ru-RU" sz="2800" u="sng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43240" y="3000372"/>
            <a:ext cx="27366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(называют людей и 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животных мужского пола)</a:t>
            </a:r>
            <a:endParaRPr lang="ru-RU" sz="2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72198" y="2857496"/>
            <a:ext cx="9605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Monotype Corsiva" pitchFamily="66" charset="0"/>
              </a:rPr>
              <a:t>д</a:t>
            </a: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едушка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кот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сын</a:t>
            </a:r>
            <a:endParaRPr lang="ru-RU" sz="2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71802" y="4214818"/>
            <a:ext cx="26789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(называют людей и 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животных женского пола)</a:t>
            </a:r>
            <a:endParaRPr lang="ru-RU" sz="2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00760" y="4214818"/>
            <a:ext cx="9845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Monotype Corsiva" pitchFamily="66" charset="0"/>
              </a:rPr>
              <a:t>б</a:t>
            </a: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абушка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дочка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кошка</a:t>
            </a:r>
            <a:endParaRPr lang="ru-RU" sz="2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8" name="Скругленный прямоугольник 27">
            <a:hlinkClick r:id="rId5" action="ppaction://hlinksldjump"/>
          </p:cNvPr>
          <p:cNvSpPr/>
          <p:nvPr/>
        </p:nvSpPr>
        <p:spPr>
          <a:xfrm>
            <a:off x="7500958" y="285728"/>
            <a:ext cx="1357322" cy="714380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 w="3175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Меню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E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654</TotalTime>
  <Words>352</Words>
  <Application>Microsoft Office PowerPoint</Application>
  <PresentationFormat>Экран (4:3)</PresentationFormat>
  <Paragraphs>124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Ивановы</dc:creator>
  <cp:lastModifiedBy>Ивановы</cp:lastModifiedBy>
  <cp:revision>77</cp:revision>
  <dcterms:created xsi:type="dcterms:W3CDTF">2012-04-23T06:30:55Z</dcterms:created>
  <dcterms:modified xsi:type="dcterms:W3CDTF">2012-04-23T17:25:49Z</dcterms:modified>
</cp:coreProperties>
</file>