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8972E41-8053-4034-97A4-6E29F0AD7DDD}"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E805294A-EF3B-47AA-9BF8-147FC12A0B05}"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8972E41-8053-4034-97A4-6E29F0AD7DDD}"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8972E41-8053-4034-97A4-6E29F0AD7DDD}"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8972E41-8053-4034-97A4-6E29F0AD7DDD}"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8972E41-8053-4034-97A4-6E29F0AD7DDD}" type="datetimeFigureOut">
              <a:rPr lang="ru-RU" smtClean="0"/>
              <a:t>23.10.2012</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805294A-EF3B-47AA-9BF8-147FC12A0B05}"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8972E41-8053-4034-97A4-6E29F0AD7DDD}" type="datetimeFigureOut">
              <a:rPr lang="ru-RU" smtClean="0"/>
              <a:t>23.10.2012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8972E41-8053-4034-97A4-6E29F0AD7DDD}" type="datetimeFigureOut">
              <a:rPr lang="ru-RU" smtClean="0"/>
              <a:t>23.10.2012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8972E41-8053-4034-97A4-6E29F0AD7DDD}" type="datetimeFigureOut">
              <a:rPr lang="ru-RU" smtClean="0"/>
              <a:t>23.10.2012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08972E41-8053-4034-97A4-6E29F0AD7DDD}" type="datetimeFigureOut">
              <a:rPr lang="ru-RU" smtClean="0"/>
              <a:t>23.10.2012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805294A-EF3B-47AA-9BF8-147FC12A0B0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8972E41-8053-4034-97A4-6E29F0AD7DDD}" type="datetimeFigureOut">
              <a:rPr lang="ru-RU" smtClean="0"/>
              <a:t>23.10.2012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805294A-EF3B-47AA-9BF8-147FC12A0B05}"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08972E41-8053-4034-97A4-6E29F0AD7DDD}" type="datetimeFigureOut">
              <a:rPr lang="ru-RU" smtClean="0"/>
              <a:t>23.10.2012</a:t>
            </a:fld>
            <a:endParaRPr lang="ru-RU"/>
          </a:p>
        </p:txBody>
      </p:sp>
      <p:sp>
        <p:nvSpPr>
          <p:cNvPr id="7" name="Slide Number Placeholder 6"/>
          <p:cNvSpPr>
            <a:spLocks noGrp="1"/>
          </p:cNvSpPr>
          <p:nvPr>
            <p:ph type="sldNum" sz="quarter" idx="12"/>
          </p:nvPr>
        </p:nvSpPr>
        <p:spPr/>
        <p:txBody>
          <a:bodyPr/>
          <a:lstStyle/>
          <a:p>
            <a:fld id="{E805294A-EF3B-47AA-9BF8-147FC12A0B05}"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8972E41-8053-4034-97A4-6E29F0AD7DDD}" type="datetimeFigureOut">
              <a:rPr lang="ru-RU" smtClean="0"/>
              <a:t>23.10.2012</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805294A-EF3B-47AA-9BF8-147FC12A0B05}"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22323" y="2074176"/>
            <a:ext cx="8436925" cy="1200329"/>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ru-RU" sz="7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6000" b="1" dirty="0" smtClean="0">
                <a:ln w="1905"/>
                <a:solidFill>
                  <a:srgbClr val="C00000"/>
                </a:solidFill>
                <a:effectLst>
                  <a:innerShdw blurRad="69850" dist="43180" dir="5400000">
                    <a:srgbClr val="000000">
                      <a:alpha val="65000"/>
                    </a:srgbClr>
                  </a:innerShdw>
                </a:effectLst>
              </a:rPr>
              <a:t>Учимся писать эссе</a:t>
            </a:r>
            <a:endParaRPr lang="ru-RU" sz="6000" b="1" dirty="0">
              <a:ln w="1905"/>
              <a:solidFill>
                <a:srgbClr val="C0000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694742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692696"/>
            <a:ext cx="8928992" cy="5632311"/>
          </a:xfrm>
          <a:prstGeom prst="rect">
            <a:avLst/>
          </a:prstGeom>
        </p:spPr>
        <p:txBody>
          <a:bodyPr wrap="square">
            <a:spAutoFit/>
          </a:bodyPr>
          <a:lstStyle/>
          <a:p>
            <a:r>
              <a:rPr lang="ru-RU" sz="3600" b="1" dirty="0" smtClean="0">
                <a:solidFill>
                  <a:srgbClr val="C00000"/>
                </a:solidFill>
                <a:latin typeface="Times New Roman" pitchFamily="18" charset="0"/>
                <a:ea typeface="BatangChe" pitchFamily="49" charset="-127"/>
                <a:cs typeface="Times New Roman" pitchFamily="18" charset="0"/>
              </a:rPr>
              <a:t>Эссе - (франц. </a:t>
            </a:r>
            <a:r>
              <a:rPr lang="ru-RU" sz="3600" b="1" dirty="0" err="1" smtClean="0">
                <a:solidFill>
                  <a:srgbClr val="C00000"/>
                </a:solidFill>
                <a:latin typeface="Times New Roman" pitchFamily="18" charset="0"/>
                <a:ea typeface="BatangChe" pitchFamily="49" charset="-127"/>
                <a:cs typeface="Times New Roman" pitchFamily="18" charset="0"/>
              </a:rPr>
              <a:t>essai</a:t>
            </a:r>
            <a:r>
              <a:rPr lang="ru-RU" sz="3600" b="1" dirty="0" smtClean="0">
                <a:solidFill>
                  <a:srgbClr val="C00000"/>
                </a:solidFill>
                <a:latin typeface="Times New Roman" pitchFamily="18" charset="0"/>
                <a:ea typeface="BatangChe" pitchFamily="49" charset="-127"/>
                <a:cs typeface="Times New Roman" pitchFamily="18" charset="0"/>
              </a:rPr>
              <a:t> - попытка, проба, очерк, от лат. </a:t>
            </a:r>
            <a:r>
              <a:rPr lang="ru-RU" sz="3600" b="1" dirty="0" err="1" smtClean="0">
                <a:solidFill>
                  <a:srgbClr val="C00000"/>
                </a:solidFill>
                <a:latin typeface="Times New Roman" pitchFamily="18" charset="0"/>
                <a:ea typeface="BatangChe" pitchFamily="49" charset="-127"/>
                <a:cs typeface="Times New Roman" pitchFamily="18" charset="0"/>
              </a:rPr>
              <a:t>exagium</a:t>
            </a:r>
            <a:r>
              <a:rPr lang="ru-RU" sz="3600" b="1" dirty="0" smtClean="0">
                <a:solidFill>
                  <a:srgbClr val="C00000"/>
                </a:solidFill>
                <a:latin typeface="Times New Roman" pitchFamily="18" charset="0"/>
                <a:ea typeface="BatangChe" pitchFamily="49" charset="-127"/>
                <a:cs typeface="Times New Roman" pitchFamily="18" charset="0"/>
              </a:rPr>
              <a:t> - взвешивание), прозаическое сочинение небольшого объема и свободной композиции, выражающее индивидуальные впечатления и соображения по конкретному поводу или вопросу и заведомо не претендующее на определяющую или исчерпывающую трактовку предмета.</a:t>
            </a:r>
            <a:endParaRPr lang="ru-RU" sz="3600" b="1" dirty="0">
              <a:solidFill>
                <a:srgbClr val="C00000"/>
              </a:solidFill>
              <a:latin typeface="Times New Roman" pitchFamily="18" charset="0"/>
              <a:ea typeface="BatangChe" pitchFamily="49" charset="-127"/>
              <a:cs typeface="Times New Roman" pitchFamily="18" charset="0"/>
            </a:endParaRPr>
          </a:p>
        </p:txBody>
      </p:sp>
    </p:spTree>
    <p:extLst>
      <p:ext uri="{BB962C8B-B14F-4D97-AF65-F5344CB8AC3E}">
        <p14:creationId xmlns:p14="http://schemas.microsoft.com/office/powerpoint/2010/main" val="1207646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01265" y="116632"/>
            <a:ext cx="6651180" cy="646331"/>
          </a:xfrm>
          <a:prstGeom prst="rect">
            <a:avLst/>
          </a:prstGeom>
        </p:spPr>
        <p:txBody>
          <a:bodyPr wrap="none">
            <a:spAutoFit/>
          </a:bodyPr>
          <a:lstStyle/>
          <a:p>
            <a:pPr algn="ctr"/>
            <a:r>
              <a:rPr lang="ru-RU" sz="3600" b="1" i="1" dirty="0" smtClean="0">
                <a:solidFill>
                  <a:srgbClr val="C00000"/>
                </a:solidFill>
                <a:effectLst>
                  <a:outerShdw blurRad="38100" dist="38100" dir="2700000" algn="tl">
                    <a:srgbClr val="000000">
                      <a:alpha val="43137"/>
                    </a:srgbClr>
                  </a:outerShdw>
                </a:effectLst>
              </a:rPr>
              <a:t>Объем</a:t>
            </a:r>
            <a:r>
              <a:rPr lang="ru-RU" sz="2000" b="1" i="1" dirty="0" smtClean="0">
                <a:solidFill>
                  <a:srgbClr val="C00000"/>
                </a:solidFill>
                <a:effectLst>
                  <a:outerShdw blurRad="38100" dist="38100" dir="2700000" algn="tl">
                    <a:srgbClr val="000000">
                      <a:alpha val="43137"/>
                    </a:srgbClr>
                  </a:outerShdw>
                </a:effectLst>
              </a:rPr>
              <a:t> </a:t>
            </a:r>
            <a:r>
              <a:rPr lang="ru-RU" sz="3600" b="1" i="1" dirty="0" smtClean="0">
                <a:solidFill>
                  <a:srgbClr val="C00000"/>
                </a:solidFill>
                <a:effectLst>
                  <a:outerShdw blurRad="38100" dist="38100" dir="2700000" algn="tl">
                    <a:srgbClr val="000000">
                      <a:alpha val="43137"/>
                    </a:srgbClr>
                  </a:outerShdw>
                </a:effectLst>
              </a:rPr>
              <a:t>письменной</a:t>
            </a:r>
            <a:r>
              <a:rPr lang="ru-RU" sz="2000" b="1" i="1" dirty="0" smtClean="0">
                <a:solidFill>
                  <a:srgbClr val="C00000"/>
                </a:solidFill>
                <a:effectLst>
                  <a:outerShdw blurRad="38100" dist="38100" dir="2700000" algn="tl">
                    <a:srgbClr val="000000">
                      <a:alpha val="43137"/>
                    </a:srgbClr>
                  </a:outerShdw>
                </a:effectLst>
              </a:rPr>
              <a:t> </a:t>
            </a:r>
            <a:r>
              <a:rPr lang="ru-RU" sz="3600" b="1" i="1" dirty="0" smtClean="0">
                <a:solidFill>
                  <a:srgbClr val="C00000"/>
                </a:solidFill>
                <a:effectLst>
                  <a:outerShdw blurRad="38100" dist="38100" dir="2700000" algn="tl">
                    <a:srgbClr val="000000">
                      <a:alpha val="43137"/>
                    </a:srgbClr>
                  </a:outerShdw>
                </a:effectLst>
              </a:rPr>
              <a:t>работы</a:t>
            </a:r>
            <a:endParaRPr lang="ru-RU" sz="3600" dirty="0">
              <a:solidFill>
                <a:srgbClr val="C00000"/>
              </a:solidFill>
              <a:effectLst>
                <a:outerShdw blurRad="38100" dist="38100" dir="2700000" algn="tl">
                  <a:srgbClr val="000000">
                    <a:alpha val="43137"/>
                  </a:srgbClr>
                </a:outerShdw>
              </a:effectLst>
            </a:endParaRPr>
          </a:p>
        </p:txBody>
      </p:sp>
      <p:pic>
        <p:nvPicPr>
          <p:cNvPr id="4" name="Содержимое 4" descr="Рисунок3.png"/>
          <p:cNvPicPr>
            <a:picLocks noChangeAspect="1"/>
          </p:cNvPicPr>
          <p:nvPr/>
        </p:nvPicPr>
        <p:blipFill>
          <a:blip r:embed="rId2" cstate="print"/>
          <a:srcRect/>
          <a:stretch>
            <a:fillRect/>
          </a:stretch>
        </p:blipFill>
        <p:spPr>
          <a:xfrm>
            <a:off x="479554" y="749751"/>
            <a:ext cx="8229600" cy="4176464"/>
          </a:xfrm>
          <a:prstGeom prst="rect">
            <a:avLst/>
          </a:prstGeom>
          <a:ln>
            <a:solidFill>
              <a:srgbClr val="525129"/>
            </a:solidFill>
          </a:ln>
        </p:spPr>
      </p:pic>
      <p:sp>
        <p:nvSpPr>
          <p:cNvPr id="5" name="TextBox 4"/>
          <p:cNvSpPr txBox="1"/>
          <p:nvPr/>
        </p:nvSpPr>
        <p:spPr>
          <a:xfrm>
            <a:off x="509502" y="5085184"/>
            <a:ext cx="8229600" cy="1938992"/>
          </a:xfrm>
          <a:prstGeom prst="rect">
            <a:avLst/>
          </a:prstGeom>
          <a:noFill/>
        </p:spPr>
        <p:txBody>
          <a:bodyPr wrap="square" rtlCol="0">
            <a:spAutoFit/>
          </a:bodyPr>
          <a:lstStyle/>
          <a:p>
            <a:r>
              <a:rPr lang="en-US" sz="2400" b="1" dirty="0" smtClean="0">
                <a:solidFill>
                  <a:srgbClr val="002060"/>
                </a:solidFill>
              </a:rPr>
              <a:t>NB!</a:t>
            </a:r>
            <a:r>
              <a:rPr lang="ru-RU" sz="2400" b="1" dirty="0" smtClean="0">
                <a:solidFill>
                  <a:srgbClr val="C00000"/>
                </a:solidFill>
              </a:rPr>
              <a:t>Краткие формы (</a:t>
            </a:r>
            <a:r>
              <a:rPr lang="ru-RU" sz="2400" b="1" dirty="0" err="1" smtClean="0">
                <a:solidFill>
                  <a:srgbClr val="C00000"/>
                </a:solidFill>
              </a:rPr>
              <a:t>I`m</a:t>
            </a:r>
            <a:r>
              <a:rPr lang="ru-RU" sz="2400" b="1" dirty="0" smtClean="0">
                <a:solidFill>
                  <a:srgbClr val="C00000"/>
                </a:solidFill>
              </a:rPr>
              <a:t>, </a:t>
            </a:r>
            <a:r>
              <a:rPr lang="ru-RU" sz="2400" b="1" dirty="0" err="1" smtClean="0">
                <a:solidFill>
                  <a:srgbClr val="C00000"/>
                </a:solidFill>
              </a:rPr>
              <a:t>There`re</a:t>
            </a:r>
            <a:r>
              <a:rPr lang="ru-RU" sz="2400" b="1" dirty="0" smtClean="0">
                <a:solidFill>
                  <a:srgbClr val="C00000"/>
                </a:solidFill>
              </a:rPr>
              <a:t>, т.п.) считаются за одно слово. Артикли, предлоги включаются в подсчёт слов. В личном письме дата и адрес включаются в подсчёт слов.</a:t>
            </a:r>
          </a:p>
          <a:p>
            <a:endParaRPr lang="ru-RU" sz="2400" dirty="0"/>
          </a:p>
        </p:txBody>
      </p:sp>
    </p:spTree>
    <p:extLst>
      <p:ext uri="{BB962C8B-B14F-4D97-AF65-F5344CB8AC3E}">
        <p14:creationId xmlns:p14="http://schemas.microsoft.com/office/powerpoint/2010/main" val="3559465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84238" y="836613"/>
            <a:ext cx="8259762" cy="4532312"/>
          </a:xfrm>
        </p:spPr>
        <p:txBody>
          <a:bodyPr>
            <a:noAutofit/>
          </a:bodyPr>
          <a:lstStyle/>
          <a:p>
            <a:pPr algn="l"/>
            <a:r>
              <a:rPr lang="ru-RU" sz="3200" b="1" dirty="0" smtClean="0">
                <a:solidFill>
                  <a:srgbClr val="C00000"/>
                </a:solidFill>
              </a:rPr>
              <a:t>                         5 аспектов</a:t>
            </a: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1. Вступление- постановка проблемы</a:t>
            </a:r>
            <a:br>
              <a:rPr lang="ru-RU" sz="2400" b="1" dirty="0" smtClean="0">
                <a:solidFill>
                  <a:srgbClr val="C00000"/>
                </a:solidFill>
              </a:rPr>
            </a:b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2. Мнение автора с 2-3 аргументами</a:t>
            </a:r>
            <a:br>
              <a:rPr lang="ru-RU" sz="2400" b="1" dirty="0" smtClean="0">
                <a:solidFill>
                  <a:srgbClr val="C00000"/>
                </a:solidFill>
              </a:rPr>
            </a:b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3. Противоположная точка зрения с 1-2 аргументами</a:t>
            </a:r>
            <a:br>
              <a:rPr lang="ru-RU" sz="2400" b="1" dirty="0" smtClean="0">
                <a:solidFill>
                  <a:srgbClr val="C00000"/>
                </a:solidFill>
              </a:rPr>
            </a:b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4. Объяснения, почему автор не согласен с противоположной точкой зрения (контраргументы)</a:t>
            </a:r>
            <a:br>
              <a:rPr lang="ru-RU" sz="2400" b="1" dirty="0" smtClean="0">
                <a:solidFill>
                  <a:srgbClr val="C00000"/>
                </a:solidFill>
              </a:rPr>
            </a:br>
            <a:r>
              <a:rPr lang="ru-RU" sz="2400" b="1" dirty="0" smtClean="0">
                <a:solidFill>
                  <a:srgbClr val="C00000"/>
                </a:solidFill>
              </a:rPr>
              <a:t/>
            </a:r>
            <a:br>
              <a:rPr lang="ru-RU" sz="2400" b="1" dirty="0" smtClean="0">
                <a:solidFill>
                  <a:srgbClr val="C00000"/>
                </a:solidFill>
              </a:rPr>
            </a:br>
            <a:r>
              <a:rPr lang="ru-RU" sz="2400" b="1" dirty="0" smtClean="0">
                <a:solidFill>
                  <a:srgbClr val="C00000"/>
                </a:solidFill>
              </a:rPr>
              <a:t>5. Заключение с подтверждением позиции автора</a:t>
            </a:r>
            <a:endParaRPr lang="ru-RU" sz="2400" b="1" dirty="0">
              <a:solidFill>
                <a:srgbClr val="C00000"/>
              </a:solidFill>
            </a:endParaRPr>
          </a:p>
        </p:txBody>
      </p:sp>
    </p:spTree>
    <p:extLst>
      <p:ext uri="{BB962C8B-B14F-4D97-AF65-F5344CB8AC3E}">
        <p14:creationId xmlns:p14="http://schemas.microsoft.com/office/powerpoint/2010/main" val="3204156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60648"/>
            <a:ext cx="8928992" cy="461665"/>
          </a:xfrm>
          <a:prstGeom prst="rect">
            <a:avLst/>
          </a:prstGeom>
        </p:spPr>
        <p:txBody>
          <a:bodyPr wrap="square">
            <a:spAutoFit/>
          </a:bodyPr>
          <a:lstStyle/>
          <a:p>
            <a:pPr algn="ctr"/>
            <a:r>
              <a:rPr lang="ru-RU" sz="2400" b="1" dirty="0" smtClean="0">
                <a:solidFill>
                  <a:srgbClr val="C00000"/>
                </a:solidFill>
              </a:rPr>
              <a:t>1. Вступление- постановка проблемы</a:t>
            </a:r>
            <a:endParaRPr lang="ru-RU" sz="2400" dirty="0"/>
          </a:p>
        </p:txBody>
      </p:sp>
      <p:sp>
        <p:nvSpPr>
          <p:cNvPr id="4" name="TextBox 3"/>
          <p:cNvSpPr txBox="1"/>
          <p:nvPr/>
        </p:nvSpPr>
        <p:spPr>
          <a:xfrm>
            <a:off x="111525" y="828946"/>
            <a:ext cx="8928992" cy="7848302"/>
          </a:xfrm>
          <a:prstGeom prst="rect">
            <a:avLst/>
          </a:prstGeom>
          <a:noFill/>
        </p:spPr>
        <p:txBody>
          <a:bodyPr wrap="square" rtlCol="0">
            <a:spAutoFit/>
          </a:bodyPr>
          <a:lstStyle/>
          <a:p>
            <a:r>
              <a:rPr lang="ru-RU" sz="2400" b="1" dirty="0" smtClean="0">
                <a:solidFill>
                  <a:srgbClr val="002060"/>
                </a:solidFill>
              </a:rPr>
              <a:t>Необходимо сформулировать тему.</a:t>
            </a:r>
            <a:r>
              <a:rPr lang="ru-RU" sz="2400" dirty="0" smtClean="0"/>
              <a:t> </a:t>
            </a:r>
            <a:r>
              <a:rPr lang="ru-RU" sz="2400" b="1" dirty="0" smtClean="0"/>
              <a:t>Нельзя повторять задание дословно; оно обязательно должно быть перефразировано! </a:t>
            </a:r>
          </a:p>
          <a:p>
            <a:r>
              <a:rPr lang="en-US" sz="2400" b="1" i="1" dirty="0" smtClean="0">
                <a:solidFill>
                  <a:srgbClr val="FF0000"/>
                </a:solidFill>
              </a:rPr>
              <a:t>Some people think….</a:t>
            </a:r>
          </a:p>
          <a:p>
            <a:r>
              <a:rPr lang="en-US" sz="2400" b="1" i="1" dirty="0" smtClean="0">
                <a:solidFill>
                  <a:srgbClr val="FF0000"/>
                </a:solidFill>
              </a:rPr>
              <a:t>Nowadays…</a:t>
            </a:r>
          </a:p>
          <a:p>
            <a:r>
              <a:rPr lang="en-US" sz="2400" b="1" i="1" dirty="0" smtClean="0">
                <a:solidFill>
                  <a:srgbClr val="FF0000"/>
                </a:solidFill>
              </a:rPr>
              <a:t>It is well known…</a:t>
            </a:r>
          </a:p>
          <a:p>
            <a:r>
              <a:rPr lang="en-US" sz="2400" b="1" i="1" dirty="0" smtClean="0">
                <a:solidFill>
                  <a:srgbClr val="FF0000"/>
                </a:solidFill>
              </a:rPr>
              <a:t>At the present time..</a:t>
            </a:r>
          </a:p>
          <a:p>
            <a:r>
              <a:rPr lang="en-US" sz="2400" b="1" i="1" dirty="0" smtClean="0">
                <a:solidFill>
                  <a:srgbClr val="FF0000"/>
                </a:solidFill>
              </a:rPr>
              <a:t>Most of us think…</a:t>
            </a:r>
            <a:endParaRPr lang="ru-RU" sz="2400" b="1" i="1" dirty="0" smtClean="0">
              <a:solidFill>
                <a:srgbClr val="FF0000"/>
              </a:solidFill>
            </a:endParaRPr>
          </a:p>
          <a:p>
            <a:pPr algn="ctr"/>
            <a:r>
              <a:rPr lang="ru-RU" sz="2400" b="1" dirty="0" smtClean="0">
                <a:solidFill>
                  <a:srgbClr val="C00000"/>
                </a:solidFill>
              </a:rPr>
              <a:t>2. Мнение автора с 2-3 аргументами</a:t>
            </a:r>
          </a:p>
          <a:p>
            <a:r>
              <a:rPr lang="ru-RU" sz="2400" dirty="0" smtClean="0"/>
              <a:t>    </a:t>
            </a:r>
            <a:r>
              <a:rPr lang="ru-RU" sz="2400" b="1" dirty="0" smtClean="0">
                <a:solidFill>
                  <a:srgbClr val="002060"/>
                </a:solidFill>
              </a:rPr>
              <a:t>Высказать свою личную позицию.</a:t>
            </a:r>
            <a:endParaRPr lang="en-US" sz="2400" b="1" dirty="0" smtClean="0">
              <a:solidFill>
                <a:srgbClr val="002060"/>
              </a:solidFill>
            </a:endParaRPr>
          </a:p>
          <a:p>
            <a:r>
              <a:rPr lang="en-US" sz="2400" b="1" i="1" dirty="0" smtClean="0">
                <a:solidFill>
                  <a:srgbClr val="FF0000"/>
                </a:solidFill>
              </a:rPr>
              <a:t>Let us  consider some pros and cons </a:t>
            </a:r>
            <a:r>
              <a:rPr lang="en-US" sz="2400" b="1" i="1" dirty="0">
                <a:solidFill>
                  <a:srgbClr val="FF0000"/>
                </a:solidFill>
              </a:rPr>
              <a:t>o</a:t>
            </a:r>
            <a:r>
              <a:rPr lang="en-US" sz="2400" b="1" i="1" dirty="0" smtClean="0">
                <a:solidFill>
                  <a:srgbClr val="FF0000"/>
                </a:solidFill>
              </a:rPr>
              <a:t>f it. –</a:t>
            </a:r>
            <a:r>
              <a:rPr lang="ru-RU" sz="2400" b="1" i="1" dirty="0" smtClean="0">
                <a:solidFill>
                  <a:srgbClr val="FF0000"/>
                </a:solidFill>
              </a:rPr>
              <a:t>Давайте рассмотрим некоторые плюсы и минусы</a:t>
            </a:r>
          </a:p>
          <a:p>
            <a:r>
              <a:rPr lang="en-US" sz="2000" b="1" i="1" dirty="0" smtClean="0">
                <a:solidFill>
                  <a:srgbClr val="FF0000"/>
                </a:solidFill>
              </a:rPr>
              <a:t>Personally, I think…</a:t>
            </a:r>
          </a:p>
          <a:p>
            <a:r>
              <a:rPr lang="en-US" sz="2000" b="1" i="1" dirty="0" smtClean="0">
                <a:solidFill>
                  <a:srgbClr val="FF0000"/>
                </a:solidFill>
              </a:rPr>
              <a:t>To my mind…</a:t>
            </a:r>
          </a:p>
          <a:p>
            <a:r>
              <a:rPr lang="en-US" sz="2000" b="1" i="1" dirty="0" smtClean="0">
                <a:solidFill>
                  <a:srgbClr val="FF0000"/>
                </a:solidFill>
              </a:rPr>
              <a:t>In my opinion…</a:t>
            </a:r>
          </a:p>
          <a:p>
            <a:r>
              <a:rPr lang="en-US" sz="2000" b="1" i="1" dirty="0" smtClean="0">
                <a:solidFill>
                  <a:srgbClr val="FF0000"/>
                </a:solidFill>
              </a:rPr>
              <a:t>First of all…</a:t>
            </a:r>
          </a:p>
          <a:p>
            <a:r>
              <a:rPr lang="en-US" sz="2000" b="1" i="1" dirty="0" smtClean="0">
                <a:solidFill>
                  <a:srgbClr val="FF0000"/>
                </a:solidFill>
              </a:rPr>
              <a:t>Firstly…, Secondly…, Thirdly….   </a:t>
            </a:r>
            <a:endParaRPr lang="ru-RU" sz="2000" b="1" i="1" dirty="0" smtClean="0">
              <a:solidFill>
                <a:srgbClr val="FF0000"/>
              </a:solidFill>
            </a:endParaRPr>
          </a:p>
          <a:p>
            <a:endParaRPr lang="en-US" sz="2400" dirty="0" smtClean="0"/>
          </a:p>
          <a:p>
            <a:endParaRPr lang="en-US" sz="2400" dirty="0"/>
          </a:p>
          <a:p>
            <a:endParaRPr lang="en-US" sz="2400" dirty="0" smtClean="0"/>
          </a:p>
          <a:p>
            <a:endParaRPr lang="ru-RU" sz="2400" dirty="0"/>
          </a:p>
          <a:p>
            <a:pPr algn="ctr"/>
            <a:endParaRPr lang="ru-RU" sz="2400" b="1" dirty="0"/>
          </a:p>
        </p:txBody>
      </p:sp>
    </p:spTree>
    <p:extLst>
      <p:ext uri="{BB962C8B-B14F-4D97-AF65-F5344CB8AC3E}">
        <p14:creationId xmlns:p14="http://schemas.microsoft.com/office/powerpoint/2010/main" val="952914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856984" cy="6986528"/>
          </a:xfrm>
          <a:prstGeom prst="rect">
            <a:avLst/>
          </a:prstGeom>
        </p:spPr>
        <p:txBody>
          <a:bodyPr wrap="square">
            <a:spAutoFit/>
          </a:bodyPr>
          <a:lstStyle/>
          <a:p>
            <a:r>
              <a:rPr lang="ru-RU" sz="2800" b="1" dirty="0" smtClean="0">
                <a:solidFill>
                  <a:srgbClr val="C00000"/>
                </a:solidFill>
              </a:rPr>
              <a:t>3. Противоположная точка зрения с 1-2 аргументами</a:t>
            </a:r>
            <a:endParaRPr lang="en-US" sz="2800" b="1" dirty="0" smtClean="0">
              <a:solidFill>
                <a:srgbClr val="C00000"/>
              </a:solidFill>
            </a:endParaRPr>
          </a:p>
          <a:p>
            <a:r>
              <a:rPr lang="ru-RU" sz="2800" b="1" dirty="0" smtClean="0">
                <a:solidFill>
                  <a:srgbClr val="C00000"/>
                </a:solidFill>
              </a:rPr>
              <a:t/>
            </a:r>
            <a:br>
              <a:rPr lang="ru-RU" sz="2800" b="1" dirty="0" smtClean="0">
                <a:solidFill>
                  <a:srgbClr val="C00000"/>
                </a:solidFill>
              </a:rPr>
            </a:br>
            <a:r>
              <a:rPr lang="ru-RU" sz="2800" b="1" i="1" dirty="0" smtClean="0">
                <a:solidFill>
                  <a:srgbClr val="FF0000"/>
                </a:solidFill>
              </a:rPr>
              <a:t>О</a:t>
            </a:r>
            <a:r>
              <a:rPr lang="en-US" sz="2800" b="1" i="1" dirty="0" smtClean="0">
                <a:solidFill>
                  <a:srgbClr val="FF0000"/>
                </a:solidFill>
              </a:rPr>
              <a:t>n</a:t>
            </a:r>
            <a:r>
              <a:rPr lang="ru-RU" sz="2800" b="1" i="1" dirty="0" smtClean="0">
                <a:solidFill>
                  <a:srgbClr val="FF0000"/>
                </a:solidFill>
              </a:rPr>
              <a:t> </a:t>
            </a:r>
            <a:r>
              <a:rPr lang="en-US" sz="2800" b="1" i="1" dirty="0" smtClean="0">
                <a:solidFill>
                  <a:srgbClr val="FF0000"/>
                </a:solidFill>
              </a:rPr>
              <a:t>the other  hand…</a:t>
            </a:r>
          </a:p>
          <a:p>
            <a:r>
              <a:rPr lang="en-US" sz="2800" b="1" i="1" dirty="0" smtClean="0">
                <a:solidFill>
                  <a:srgbClr val="FF0000"/>
                </a:solidFill>
              </a:rPr>
              <a:t>But many people say…</a:t>
            </a:r>
          </a:p>
          <a:p>
            <a:r>
              <a:rPr lang="en-US" sz="2800" b="1" i="1" dirty="0" smtClean="0">
                <a:solidFill>
                  <a:srgbClr val="FF0000"/>
                </a:solidFill>
              </a:rPr>
              <a:t>But many people believe…</a:t>
            </a:r>
          </a:p>
          <a:p>
            <a:r>
              <a:rPr lang="en-US" sz="2800" b="1" i="1" dirty="0" smtClean="0">
                <a:solidFill>
                  <a:srgbClr val="FF0000"/>
                </a:solidFill>
              </a:rPr>
              <a:t>However…</a:t>
            </a:r>
          </a:p>
          <a:p>
            <a:endParaRPr lang="en-US" sz="2800" dirty="0" smtClean="0"/>
          </a:p>
          <a:p>
            <a:r>
              <a:rPr lang="ru-RU" sz="2800" b="1" dirty="0" smtClean="0">
                <a:solidFill>
                  <a:srgbClr val="C00000"/>
                </a:solidFill>
              </a:rPr>
              <a:t>4. Объяснения, почему автор не согласен с противоположной точкой зрения (контраргументы)</a:t>
            </a:r>
            <a:endParaRPr lang="en-US" sz="2800" b="1" dirty="0" smtClean="0">
              <a:solidFill>
                <a:srgbClr val="C00000"/>
              </a:solidFill>
            </a:endParaRPr>
          </a:p>
          <a:p>
            <a:r>
              <a:rPr lang="ru-RU" sz="2800" b="1" dirty="0" smtClean="0">
                <a:solidFill>
                  <a:srgbClr val="C00000"/>
                </a:solidFill>
              </a:rPr>
              <a:t/>
            </a:r>
            <a:br>
              <a:rPr lang="ru-RU" sz="2800" b="1" dirty="0" smtClean="0">
                <a:solidFill>
                  <a:srgbClr val="C00000"/>
                </a:solidFill>
              </a:rPr>
            </a:br>
            <a:r>
              <a:rPr lang="en-US" sz="2800" b="1" i="1" dirty="0" smtClean="0">
                <a:solidFill>
                  <a:srgbClr val="FF0000"/>
                </a:solidFill>
              </a:rPr>
              <a:t>But I think…</a:t>
            </a:r>
          </a:p>
          <a:p>
            <a:r>
              <a:rPr lang="en-US" sz="2800" b="1" i="1" dirty="0" smtClean="0">
                <a:solidFill>
                  <a:srgbClr val="FF0000"/>
                </a:solidFill>
              </a:rPr>
              <a:t>But I strongly feel…</a:t>
            </a:r>
          </a:p>
          <a:p>
            <a:r>
              <a:rPr lang="en-US" sz="2800" b="1" i="1" dirty="0" smtClean="0">
                <a:solidFill>
                  <a:srgbClr val="FF0000"/>
                </a:solidFill>
              </a:rPr>
              <a:t>But I doubt…</a:t>
            </a:r>
            <a:r>
              <a:rPr lang="ru-RU" sz="2800" b="1" i="1" dirty="0" smtClean="0">
                <a:solidFill>
                  <a:srgbClr val="FF0000"/>
                </a:solidFill>
              </a:rPr>
              <a:t/>
            </a:r>
            <a:br>
              <a:rPr lang="ru-RU" sz="2800" b="1" i="1" dirty="0" smtClean="0">
                <a:solidFill>
                  <a:srgbClr val="FF0000"/>
                </a:solidFill>
              </a:rPr>
            </a:br>
            <a:endParaRPr lang="ru-RU" sz="2800" i="1" dirty="0">
              <a:solidFill>
                <a:srgbClr val="FF0000"/>
              </a:solidFill>
            </a:endParaRPr>
          </a:p>
        </p:txBody>
      </p:sp>
    </p:spTree>
    <p:extLst>
      <p:ext uri="{BB962C8B-B14F-4D97-AF65-F5344CB8AC3E}">
        <p14:creationId xmlns:p14="http://schemas.microsoft.com/office/powerpoint/2010/main" val="16798782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928992" cy="6801862"/>
          </a:xfrm>
          <a:prstGeom prst="rect">
            <a:avLst/>
          </a:prstGeom>
        </p:spPr>
        <p:txBody>
          <a:bodyPr wrap="square">
            <a:spAutoFit/>
          </a:bodyPr>
          <a:lstStyle/>
          <a:p>
            <a:pPr algn="ctr"/>
            <a:r>
              <a:rPr lang="ru-RU" sz="2800" b="1" dirty="0" smtClean="0">
                <a:solidFill>
                  <a:srgbClr val="C00000"/>
                </a:solidFill>
              </a:rPr>
              <a:t>5. Заключение с подтверждением позиции автора</a:t>
            </a:r>
            <a:endParaRPr lang="en-US" sz="2800" b="1" dirty="0" smtClean="0">
              <a:solidFill>
                <a:srgbClr val="C00000"/>
              </a:solidFill>
            </a:endParaRPr>
          </a:p>
          <a:p>
            <a:r>
              <a:rPr lang="en-US" sz="2800" b="1" i="1" dirty="0" smtClean="0">
                <a:solidFill>
                  <a:srgbClr val="FF0000"/>
                </a:solidFill>
              </a:rPr>
              <a:t>To sum up…</a:t>
            </a:r>
          </a:p>
          <a:p>
            <a:r>
              <a:rPr lang="en-US" sz="2800" b="1" i="1" dirty="0" smtClean="0">
                <a:solidFill>
                  <a:srgbClr val="FF0000"/>
                </a:solidFill>
              </a:rPr>
              <a:t>In conclusion…</a:t>
            </a:r>
          </a:p>
          <a:p>
            <a:r>
              <a:rPr lang="ru-RU" sz="2800" b="1" i="1" dirty="0" smtClean="0">
                <a:solidFill>
                  <a:srgbClr val="FF0000"/>
                </a:solidFill>
              </a:rPr>
              <a:t>То </a:t>
            </a:r>
            <a:r>
              <a:rPr lang="en-US" sz="2800" b="1" i="1" dirty="0" smtClean="0">
                <a:solidFill>
                  <a:srgbClr val="FF0000"/>
                </a:solidFill>
              </a:rPr>
              <a:t>conclude…</a:t>
            </a:r>
          </a:p>
          <a:p>
            <a:pPr algn="ctr"/>
            <a:r>
              <a:rPr lang="ru-RU" sz="2800" b="1" i="1" dirty="0" smtClean="0">
                <a:solidFill>
                  <a:srgbClr val="002060"/>
                </a:solidFill>
              </a:rPr>
              <a:t>Другие слова и выражения</a:t>
            </a:r>
          </a:p>
          <a:p>
            <a:r>
              <a:rPr lang="en-US" sz="2400" b="1" i="1" dirty="0" smtClean="0">
                <a:solidFill>
                  <a:srgbClr val="FF0000"/>
                </a:solidFill>
              </a:rPr>
              <a:t>It is often said that…</a:t>
            </a:r>
            <a:r>
              <a:rPr lang="ru-RU" sz="2400" b="1" i="1" dirty="0" smtClean="0">
                <a:solidFill>
                  <a:srgbClr val="FF0000"/>
                </a:solidFill>
              </a:rPr>
              <a:t>-Часто говорят, что</a:t>
            </a:r>
            <a:r>
              <a:rPr lang="en-US" sz="2400" b="1" i="1" dirty="0" smtClean="0">
                <a:solidFill>
                  <a:srgbClr val="FF0000"/>
                </a:solidFill>
              </a:rPr>
              <a:t>…</a:t>
            </a:r>
          </a:p>
          <a:p>
            <a:r>
              <a:rPr lang="en-US" sz="2400" b="1" i="1" dirty="0" smtClean="0">
                <a:solidFill>
                  <a:srgbClr val="FF0000"/>
                </a:solidFill>
              </a:rPr>
              <a:t>It is undeniable that…- </a:t>
            </a:r>
            <a:r>
              <a:rPr lang="ru-RU" sz="2400" b="1" i="1" dirty="0" smtClean="0">
                <a:solidFill>
                  <a:srgbClr val="FF0000"/>
                </a:solidFill>
              </a:rPr>
              <a:t>Нельзя отрицать, что</a:t>
            </a:r>
            <a:r>
              <a:rPr lang="en-US" sz="2400" b="1" i="1" dirty="0" smtClean="0">
                <a:solidFill>
                  <a:srgbClr val="FF0000"/>
                </a:solidFill>
              </a:rPr>
              <a:t>…</a:t>
            </a:r>
          </a:p>
          <a:p>
            <a:r>
              <a:rPr lang="en-US" sz="2400" b="1" i="1" dirty="0" smtClean="0">
                <a:solidFill>
                  <a:srgbClr val="FF0000"/>
                </a:solidFill>
              </a:rPr>
              <a:t>It is true that…- </a:t>
            </a:r>
            <a:r>
              <a:rPr lang="ru-RU" sz="2400" b="1" i="1" dirty="0" smtClean="0">
                <a:solidFill>
                  <a:srgbClr val="FF0000"/>
                </a:solidFill>
              </a:rPr>
              <a:t>Это правда, что</a:t>
            </a:r>
            <a:r>
              <a:rPr lang="en-US" sz="2400" b="1" i="1" dirty="0" smtClean="0">
                <a:solidFill>
                  <a:srgbClr val="FF0000"/>
                </a:solidFill>
              </a:rPr>
              <a:t>…</a:t>
            </a:r>
          </a:p>
          <a:p>
            <a:r>
              <a:rPr lang="en-US" sz="2400" b="1" i="1" dirty="0" smtClean="0">
                <a:solidFill>
                  <a:srgbClr val="FF0000"/>
                </a:solidFill>
              </a:rPr>
              <a:t>To begin with…- </a:t>
            </a:r>
            <a:r>
              <a:rPr lang="ru-RU" sz="2400" b="1" i="1" dirty="0" smtClean="0">
                <a:solidFill>
                  <a:srgbClr val="FF0000"/>
                </a:solidFill>
              </a:rPr>
              <a:t>Начнём с того</a:t>
            </a:r>
            <a:r>
              <a:rPr lang="en-US" sz="2400" b="1" i="1" dirty="0" smtClean="0">
                <a:solidFill>
                  <a:srgbClr val="FF0000"/>
                </a:solidFill>
              </a:rPr>
              <a:t>…</a:t>
            </a:r>
          </a:p>
          <a:p>
            <a:r>
              <a:rPr lang="en-US" sz="2400" b="1" i="1" dirty="0" smtClean="0">
                <a:solidFill>
                  <a:srgbClr val="FF0000"/>
                </a:solidFill>
              </a:rPr>
              <a:t> What</a:t>
            </a:r>
            <a:r>
              <a:rPr lang="ru-RU" sz="2400" b="1" i="1" dirty="0" smtClean="0">
                <a:solidFill>
                  <a:srgbClr val="FF0000"/>
                </a:solidFill>
              </a:rPr>
              <a:t> </a:t>
            </a:r>
            <a:r>
              <a:rPr lang="en-US" sz="2400" b="1" i="1" dirty="0" smtClean="0">
                <a:solidFill>
                  <a:srgbClr val="FF0000"/>
                </a:solidFill>
              </a:rPr>
              <a:t>is more…- </a:t>
            </a:r>
            <a:r>
              <a:rPr lang="ru-RU" sz="2400" b="1" i="1" dirty="0" smtClean="0">
                <a:solidFill>
                  <a:srgbClr val="FF0000"/>
                </a:solidFill>
              </a:rPr>
              <a:t>Более того</a:t>
            </a:r>
            <a:r>
              <a:rPr lang="en-US" sz="2400" b="1" i="1" dirty="0" smtClean="0">
                <a:solidFill>
                  <a:srgbClr val="FF0000"/>
                </a:solidFill>
              </a:rPr>
              <a:t>…</a:t>
            </a:r>
          </a:p>
          <a:p>
            <a:r>
              <a:rPr lang="en-US" sz="2400" b="1" i="1" dirty="0" smtClean="0">
                <a:solidFill>
                  <a:srgbClr val="FF0000"/>
                </a:solidFill>
              </a:rPr>
              <a:t>Besides….- </a:t>
            </a:r>
            <a:r>
              <a:rPr lang="ru-RU" sz="2400" b="1" i="1" dirty="0" smtClean="0">
                <a:solidFill>
                  <a:srgbClr val="FF0000"/>
                </a:solidFill>
              </a:rPr>
              <a:t>Кроме того</a:t>
            </a:r>
            <a:r>
              <a:rPr lang="en-US" sz="2400" b="1" i="1" dirty="0" smtClean="0">
                <a:solidFill>
                  <a:srgbClr val="FF0000"/>
                </a:solidFill>
              </a:rPr>
              <a:t>…</a:t>
            </a:r>
          </a:p>
          <a:p>
            <a:r>
              <a:rPr lang="en-US" sz="2400" b="1" i="1" dirty="0" smtClean="0">
                <a:solidFill>
                  <a:srgbClr val="FF0000"/>
                </a:solidFill>
              </a:rPr>
              <a:t>On the one hand…- </a:t>
            </a:r>
            <a:r>
              <a:rPr lang="ru-RU" sz="2400" b="1" i="1" dirty="0" smtClean="0">
                <a:solidFill>
                  <a:srgbClr val="FF0000"/>
                </a:solidFill>
              </a:rPr>
              <a:t>с одной стороны</a:t>
            </a:r>
            <a:r>
              <a:rPr lang="en-US" sz="2400" b="1" i="1" dirty="0" smtClean="0">
                <a:solidFill>
                  <a:srgbClr val="FF0000"/>
                </a:solidFill>
              </a:rPr>
              <a:t>…</a:t>
            </a:r>
          </a:p>
          <a:p>
            <a:r>
              <a:rPr lang="en-US" sz="2400" b="1" i="1" dirty="0">
                <a:solidFill>
                  <a:srgbClr val="FF0000"/>
                </a:solidFill>
              </a:rPr>
              <a:t> </a:t>
            </a:r>
            <a:r>
              <a:rPr lang="en-US" sz="2400" b="1" i="1" dirty="0" smtClean="0">
                <a:solidFill>
                  <a:srgbClr val="FF0000"/>
                </a:solidFill>
              </a:rPr>
              <a:t>On the other hand…- </a:t>
            </a:r>
            <a:r>
              <a:rPr lang="ru-RU" sz="2400" b="1" i="1" dirty="0" smtClean="0">
                <a:solidFill>
                  <a:srgbClr val="FF0000"/>
                </a:solidFill>
              </a:rPr>
              <a:t>с другой стороны</a:t>
            </a:r>
            <a:r>
              <a:rPr lang="en-US" sz="2400" b="1" i="1" dirty="0" smtClean="0">
                <a:solidFill>
                  <a:srgbClr val="FF0000"/>
                </a:solidFill>
              </a:rPr>
              <a:t>…</a:t>
            </a:r>
          </a:p>
          <a:p>
            <a:r>
              <a:rPr lang="en-US" sz="2400" b="1" i="1" dirty="0" smtClean="0">
                <a:solidFill>
                  <a:srgbClr val="FF0000"/>
                </a:solidFill>
              </a:rPr>
              <a:t>Moreover…-</a:t>
            </a:r>
            <a:r>
              <a:rPr lang="ru-RU" sz="2400" b="1" i="1" dirty="0" smtClean="0">
                <a:solidFill>
                  <a:srgbClr val="FF0000"/>
                </a:solidFill>
              </a:rPr>
              <a:t>Более того</a:t>
            </a:r>
            <a:r>
              <a:rPr lang="en-US" sz="2400" b="1" i="1" dirty="0" smtClean="0">
                <a:solidFill>
                  <a:srgbClr val="FF0000"/>
                </a:solidFill>
              </a:rPr>
              <a:t>…</a:t>
            </a:r>
          </a:p>
          <a:p>
            <a:r>
              <a:rPr lang="en-US" sz="2400" b="1" i="1" dirty="0" smtClean="0">
                <a:solidFill>
                  <a:srgbClr val="FF0000"/>
                </a:solidFill>
              </a:rPr>
              <a:t>One must admit that…-</a:t>
            </a:r>
            <a:r>
              <a:rPr lang="ru-RU" sz="2400" b="1" i="1" dirty="0" smtClean="0">
                <a:solidFill>
                  <a:srgbClr val="FF0000"/>
                </a:solidFill>
              </a:rPr>
              <a:t>Надо признать, что</a:t>
            </a:r>
            <a:r>
              <a:rPr lang="en-US" sz="2400" b="1" i="1" smtClean="0">
                <a:solidFill>
                  <a:srgbClr val="FF0000"/>
                </a:solidFill>
              </a:rPr>
              <a:t>…</a:t>
            </a:r>
            <a:endParaRPr lang="en-US" sz="2400" b="1" i="1" dirty="0" smtClean="0">
              <a:solidFill>
                <a:srgbClr val="FF0000"/>
              </a:solidFill>
            </a:endParaRPr>
          </a:p>
          <a:p>
            <a:endParaRPr lang="ru-RU" sz="2800" i="1" dirty="0">
              <a:solidFill>
                <a:srgbClr val="FF0000"/>
              </a:solidFill>
            </a:endParaRPr>
          </a:p>
        </p:txBody>
      </p:sp>
    </p:spTree>
    <p:extLst>
      <p:ext uri="{BB962C8B-B14F-4D97-AF65-F5344CB8AC3E}">
        <p14:creationId xmlns:p14="http://schemas.microsoft.com/office/powerpoint/2010/main" val="1984140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651" y="116632"/>
            <a:ext cx="8928992" cy="1200329"/>
          </a:xfrm>
          <a:prstGeom prst="rect">
            <a:avLst/>
          </a:prstGeom>
          <a:noFill/>
        </p:spPr>
        <p:txBody>
          <a:bodyPr wrap="square" rtlCol="0">
            <a:spAutoFit/>
          </a:bodyPr>
          <a:lstStyle/>
          <a:p>
            <a:pPr algn="ctr"/>
            <a:r>
              <a:rPr lang="en-US" sz="2400" b="1" dirty="0" smtClean="0">
                <a:solidFill>
                  <a:srgbClr val="C00000"/>
                </a:solidFill>
              </a:rPr>
              <a:t>The car has become the most popular means of transport in the history of the world. However, some people say that the world would be better off without cars.</a:t>
            </a:r>
            <a:endParaRPr lang="ru-RU" sz="2400" b="1" dirty="0">
              <a:solidFill>
                <a:srgbClr val="C00000"/>
              </a:solidFill>
            </a:endParaRPr>
          </a:p>
        </p:txBody>
      </p:sp>
      <p:sp>
        <p:nvSpPr>
          <p:cNvPr id="3" name="TextBox 2"/>
          <p:cNvSpPr txBox="1"/>
          <p:nvPr/>
        </p:nvSpPr>
        <p:spPr>
          <a:xfrm>
            <a:off x="141651" y="1412776"/>
            <a:ext cx="8928992" cy="5355312"/>
          </a:xfrm>
          <a:prstGeom prst="rect">
            <a:avLst/>
          </a:prstGeom>
          <a:noFill/>
        </p:spPr>
        <p:txBody>
          <a:bodyPr wrap="square" rtlCol="0">
            <a:spAutoFit/>
          </a:bodyPr>
          <a:lstStyle/>
          <a:p>
            <a:r>
              <a:rPr lang="en-US" dirty="0" smtClean="0"/>
              <a:t>1</a:t>
            </a:r>
            <a:r>
              <a:rPr lang="en-US" b="1" dirty="0" smtClean="0">
                <a:solidFill>
                  <a:srgbClr val="FF0000"/>
                </a:solidFill>
              </a:rPr>
              <a:t>.Nowadays,</a:t>
            </a:r>
            <a:r>
              <a:rPr lang="ru-RU" b="1" dirty="0">
                <a:solidFill>
                  <a:srgbClr val="FF0000"/>
                </a:solidFill>
              </a:rPr>
              <a:t> </a:t>
            </a:r>
            <a:r>
              <a:rPr lang="en-US" dirty="0" smtClean="0"/>
              <a:t>almost every family has a car. </a:t>
            </a:r>
            <a:r>
              <a:rPr lang="en-US" b="1" dirty="0" smtClean="0">
                <a:solidFill>
                  <a:srgbClr val="FF0000"/>
                </a:solidFill>
              </a:rPr>
              <a:t>A lot of people say </a:t>
            </a:r>
            <a:r>
              <a:rPr lang="en-US" dirty="0" smtClean="0"/>
              <a:t>that travelling by car is very convenient, while others sure that cars cause many problems.</a:t>
            </a:r>
            <a:endParaRPr lang="en-US" dirty="0"/>
          </a:p>
          <a:p>
            <a:r>
              <a:rPr lang="en-US" dirty="0" smtClean="0"/>
              <a:t>2. </a:t>
            </a:r>
            <a:r>
              <a:rPr lang="en-US" b="1" dirty="0" smtClean="0">
                <a:solidFill>
                  <a:srgbClr val="FF0000"/>
                </a:solidFill>
              </a:rPr>
              <a:t>In my opinion, </a:t>
            </a:r>
            <a:r>
              <a:rPr lang="en-US" dirty="0" smtClean="0"/>
              <a:t>the car is one of the most comfortable means of transport. </a:t>
            </a:r>
            <a:r>
              <a:rPr lang="en-US" b="1" dirty="0" smtClean="0">
                <a:solidFill>
                  <a:srgbClr val="FF0000"/>
                </a:solidFill>
              </a:rPr>
              <a:t>Firstly, </a:t>
            </a:r>
            <a:r>
              <a:rPr lang="en-US" dirty="0" smtClean="0"/>
              <a:t>travelling by car is fast and it helps you save plenty of time. </a:t>
            </a:r>
            <a:r>
              <a:rPr lang="en-US" b="1" dirty="0" smtClean="0">
                <a:solidFill>
                  <a:srgbClr val="FF0000"/>
                </a:solidFill>
              </a:rPr>
              <a:t>Secondly, </a:t>
            </a:r>
            <a:r>
              <a:rPr lang="en-US" dirty="0" smtClean="0"/>
              <a:t>it is comfortable because you don’t have to buy any tickets and your car is always at your disposal. </a:t>
            </a:r>
            <a:r>
              <a:rPr lang="en-US" b="1" dirty="0" smtClean="0">
                <a:solidFill>
                  <a:srgbClr val="FF0000"/>
                </a:solidFill>
              </a:rPr>
              <a:t>Thirdly, </a:t>
            </a:r>
            <a:r>
              <a:rPr lang="en-US" dirty="0" smtClean="0"/>
              <a:t>when you travel by car, you don’t depend on the weather. While driving, you can listen to music or to the latest news on the radio. And finally, you can stop where you want and have a snack or enjoy nature.</a:t>
            </a:r>
            <a:endParaRPr lang="ru-RU" dirty="0" smtClean="0"/>
          </a:p>
          <a:p>
            <a:r>
              <a:rPr lang="ru-RU" dirty="0" smtClean="0"/>
              <a:t>3</a:t>
            </a:r>
            <a:r>
              <a:rPr lang="en-US" dirty="0" smtClean="0"/>
              <a:t>. </a:t>
            </a:r>
            <a:r>
              <a:rPr lang="ru-RU" b="1" dirty="0" smtClean="0">
                <a:solidFill>
                  <a:srgbClr val="FF0000"/>
                </a:solidFill>
              </a:rPr>
              <a:t>О</a:t>
            </a:r>
            <a:r>
              <a:rPr lang="en-US" b="1" dirty="0" smtClean="0">
                <a:solidFill>
                  <a:srgbClr val="FF0000"/>
                </a:solidFill>
              </a:rPr>
              <a:t>n</a:t>
            </a:r>
            <a:r>
              <a:rPr lang="ru-RU" b="1" dirty="0" smtClean="0">
                <a:solidFill>
                  <a:srgbClr val="FF0000"/>
                </a:solidFill>
              </a:rPr>
              <a:t> </a:t>
            </a:r>
            <a:r>
              <a:rPr lang="en-US" b="1" dirty="0" smtClean="0">
                <a:solidFill>
                  <a:srgbClr val="FF0000"/>
                </a:solidFill>
              </a:rPr>
              <a:t>the other hand, </a:t>
            </a:r>
            <a:r>
              <a:rPr lang="en-US" dirty="0" smtClean="0"/>
              <a:t>travelling by car has a number of disadvantages. </a:t>
            </a:r>
            <a:r>
              <a:rPr lang="en-US" b="1" dirty="0" smtClean="0">
                <a:solidFill>
                  <a:srgbClr val="FF0000"/>
                </a:solidFill>
              </a:rPr>
              <a:t>First and foremost</a:t>
            </a:r>
            <a:r>
              <a:rPr lang="ru-RU" b="1" dirty="0" smtClean="0">
                <a:solidFill>
                  <a:srgbClr val="FF0000"/>
                </a:solidFill>
              </a:rPr>
              <a:t> </a:t>
            </a:r>
            <a:r>
              <a:rPr lang="en-US" b="1" dirty="0" smtClean="0">
                <a:solidFill>
                  <a:srgbClr val="FF0000"/>
                </a:solidFill>
              </a:rPr>
              <a:t>(</a:t>
            </a:r>
            <a:r>
              <a:rPr lang="ru-RU" b="1" dirty="0" smtClean="0">
                <a:solidFill>
                  <a:srgbClr val="FF0000"/>
                </a:solidFill>
              </a:rPr>
              <a:t>в первую очередь</a:t>
            </a:r>
            <a:r>
              <a:rPr lang="en-US" b="1" dirty="0" smtClean="0">
                <a:solidFill>
                  <a:srgbClr val="FF0000"/>
                </a:solidFill>
              </a:rPr>
              <a:t>),</a:t>
            </a:r>
            <a:r>
              <a:rPr lang="ru-RU" b="1" dirty="0">
                <a:solidFill>
                  <a:srgbClr val="FF0000"/>
                </a:solidFill>
              </a:rPr>
              <a:t> </a:t>
            </a:r>
            <a:r>
              <a:rPr lang="en-US" dirty="0" smtClean="0"/>
              <a:t>it is bad for ecology and health. Cars produce </a:t>
            </a:r>
            <a:r>
              <a:rPr lang="en-US" u="sng" dirty="0" smtClean="0"/>
              <a:t>exhaust </a:t>
            </a:r>
            <a:r>
              <a:rPr lang="en-US" u="sng" dirty="0"/>
              <a:t>fumes </a:t>
            </a:r>
            <a:r>
              <a:rPr lang="en-US" dirty="0" smtClean="0"/>
              <a:t>(</a:t>
            </a:r>
            <a:r>
              <a:rPr lang="ru-RU" dirty="0" smtClean="0"/>
              <a:t>выхлопные газы </a:t>
            </a:r>
            <a:r>
              <a:rPr lang="en-US" dirty="0" smtClean="0"/>
              <a:t>)which make the air </a:t>
            </a:r>
            <a:r>
              <a:rPr lang="en-US" u="sng" dirty="0" smtClean="0"/>
              <a:t>foul</a:t>
            </a:r>
            <a:r>
              <a:rPr lang="en-US" dirty="0" smtClean="0"/>
              <a:t> (</a:t>
            </a:r>
            <a:r>
              <a:rPr lang="ru-RU" dirty="0" smtClean="0"/>
              <a:t>грязный</a:t>
            </a:r>
            <a:r>
              <a:rPr lang="en-US" dirty="0" smtClean="0"/>
              <a:t>)</a:t>
            </a:r>
            <a:r>
              <a:rPr lang="ru-RU" dirty="0" smtClean="0"/>
              <a:t> </a:t>
            </a:r>
            <a:r>
              <a:rPr lang="en-US" dirty="0" smtClean="0"/>
              <a:t>and destroy the ozone layer protecting the Earth from the dangerous rays of the sun. The car is not a safe means of travel as there are a lot of car and bus crashes. Travelling by car is not very convenient if the trip is long. </a:t>
            </a:r>
            <a:r>
              <a:rPr lang="en-US" b="1" dirty="0" smtClean="0">
                <a:solidFill>
                  <a:srgbClr val="FF0000"/>
                </a:solidFill>
              </a:rPr>
              <a:t>Besides, </a:t>
            </a:r>
            <a:r>
              <a:rPr lang="en-US" dirty="0" smtClean="0"/>
              <a:t>it is rather expensive as petrol is not cheap. </a:t>
            </a:r>
            <a:r>
              <a:rPr lang="en-US" b="1" dirty="0" smtClean="0">
                <a:solidFill>
                  <a:srgbClr val="FF0000"/>
                </a:solidFill>
              </a:rPr>
              <a:t>What is more,  </a:t>
            </a:r>
            <a:r>
              <a:rPr lang="en-US" dirty="0" smtClean="0"/>
              <a:t>when we travel by car, we may be </a:t>
            </a:r>
            <a:r>
              <a:rPr lang="en-US" u="sng" dirty="0" smtClean="0"/>
              <a:t>stuck (</a:t>
            </a:r>
            <a:r>
              <a:rPr lang="ru-RU" u="sng" dirty="0" smtClean="0"/>
              <a:t>застрять</a:t>
            </a:r>
            <a:r>
              <a:rPr lang="en-US" u="sng" dirty="0" smtClean="0"/>
              <a:t>) </a:t>
            </a:r>
            <a:r>
              <a:rPr lang="en-US" dirty="0" smtClean="0"/>
              <a:t>in a traffic jam for several hours.</a:t>
            </a:r>
            <a:endParaRPr lang="ru-RU" b="1" dirty="0" smtClean="0">
              <a:solidFill>
                <a:srgbClr val="FF0000"/>
              </a:solidFill>
            </a:endParaRPr>
          </a:p>
          <a:p>
            <a:r>
              <a:rPr lang="en-US" dirty="0" smtClean="0"/>
              <a:t>4-</a:t>
            </a:r>
            <a:r>
              <a:rPr lang="ru-RU" dirty="0" smtClean="0"/>
              <a:t>5</a:t>
            </a:r>
            <a:r>
              <a:rPr lang="en-US" dirty="0" smtClean="0"/>
              <a:t>. </a:t>
            </a:r>
            <a:r>
              <a:rPr lang="en-US" b="1" dirty="0" smtClean="0">
                <a:solidFill>
                  <a:srgbClr val="FF0000"/>
                </a:solidFill>
              </a:rPr>
              <a:t>To sum up, I think it </a:t>
            </a:r>
            <a:r>
              <a:rPr lang="en-US" dirty="0" smtClean="0"/>
              <a:t>is rather difficult to do without cars nowadays.  But if we want to be healthy, we should sometimes ride a bike or walk.</a:t>
            </a:r>
            <a:endParaRPr lang="ru-RU" dirty="0"/>
          </a:p>
        </p:txBody>
      </p:sp>
    </p:spTree>
    <p:extLst>
      <p:ext uri="{BB962C8B-B14F-4D97-AF65-F5344CB8AC3E}">
        <p14:creationId xmlns:p14="http://schemas.microsoft.com/office/powerpoint/2010/main" val="3175618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125</TotalTime>
  <Words>642</Words>
  <Application>Microsoft Office PowerPoint</Application>
  <PresentationFormat>Экран (4:3)</PresentationFormat>
  <Paragraphs>53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Аптека</vt:lpstr>
      <vt:lpstr>Презентация PowerPoint</vt:lpstr>
      <vt:lpstr>Презентация PowerPoint</vt:lpstr>
      <vt:lpstr>Презентация PowerPoint</vt:lpstr>
      <vt:lpstr>                         5 аспектов  1. Вступление- постановка проблемы  2. Мнение автора с 2-3 аргументами  3. Противоположная точка зрения с 1-2 аргументами  4. Объяснения, почему автор не согласен с противоположной точкой зрения (контраргументы)  5. Заключение с подтверждением позиции автора</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13</cp:revision>
  <dcterms:created xsi:type="dcterms:W3CDTF">2012-10-22T14:59:53Z</dcterms:created>
  <dcterms:modified xsi:type="dcterms:W3CDTF">2012-10-23T18:53:56Z</dcterms:modified>
</cp:coreProperties>
</file>