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1" r:id="rId7"/>
    <p:sldId id="261" r:id="rId8"/>
    <p:sldId id="292" r:id="rId9"/>
    <p:sldId id="290" r:id="rId10"/>
    <p:sldId id="263" r:id="rId11"/>
    <p:sldId id="262" r:id="rId12"/>
    <p:sldId id="264" r:id="rId13"/>
    <p:sldId id="281" r:id="rId14"/>
    <p:sldId id="282" r:id="rId15"/>
    <p:sldId id="284" r:id="rId16"/>
    <p:sldId id="283" r:id="rId17"/>
    <p:sldId id="289" r:id="rId18"/>
    <p:sldId id="265" r:id="rId19"/>
    <p:sldId id="266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E8B619-1BD5-47AE-91D7-DF33D2244656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988AB-72DD-4B8B-9FAF-C7B3D9022A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28860" y="785794"/>
            <a:ext cx="31320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solidFill>
                  <a:srgbClr val="FF00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Казахстан</a:t>
            </a:r>
            <a:endParaRPr lang="ru-RU" sz="5400" b="1" cap="none" spc="0" dirty="0">
              <a:ln>
                <a:prstDash val="solid"/>
              </a:ln>
              <a:solidFill>
                <a:srgbClr val="FF00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" name="Рисунок 5" descr="1265885695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714488"/>
            <a:ext cx="6357982" cy="500161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14290"/>
            <a:ext cx="742955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По площади территории занимает 9 место среди государств мира (2 </a:t>
            </a:r>
            <a:r>
              <a:rPr lang="ru-RU" b="1" dirty="0" err="1" smtClean="0">
                <a:solidFill>
                  <a:srgbClr val="FFFF00"/>
                </a:solidFill>
              </a:rPr>
              <a:t>млн</a:t>
            </a:r>
            <a:r>
              <a:rPr lang="ru-RU" b="1" dirty="0" smtClean="0">
                <a:solidFill>
                  <a:srgbClr val="FFFF00"/>
                </a:solidFill>
              </a:rPr>
              <a:t> 724,9 тыс. км²). Расположение: от восточной окраины дельты Волги на западе до Алтайских гор на востоке, от </a:t>
            </a:r>
            <a:r>
              <a:rPr lang="ru-RU" b="1" dirty="0" err="1" smtClean="0">
                <a:solidFill>
                  <a:srgbClr val="FFFF00"/>
                </a:solidFill>
              </a:rPr>
              <a:t>Западно-Сибирской</a:t>
            </a:r>
            <a:r>
              <a:rPr lang="ru-RU" b="1" dirty="0" smtClean="0">
                <a:solidFill>
                  <a:srgbClr val="FFFF00"/>
                </a:solidFill>
              </a:rPr>
              <a:t> равнины на севере до Тянь-Шанской горной системы на юге страны.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Граничит на севере и западе с Российской Федерацией — 7548,1 км, на востоке — с Китаем — 1782,8 км, на юге — с Киргизией — 1241,6 км, Узбекистаном — 2351,4 км и Туркменией — 426,0 км. Общая протяженность сухопутных границ — 13392,6 км. Омывается водами внутриконтинентальных Каспийского и Аральского морей. Казахстан — крупнейшая в мире страна, не имеющая выхода в Мировой океан.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По административно-территориальному признаку делится на 14 областей и 3 города республиканского значения. </a:t>
            </a:r>
            <a:r>
              <a:rPr lang="ru-RU" b="1" dirty="0" err="1" smtClean="0">
                <a:solidFill>
                  <a:srgbClr val="FFFF00"/>
                </a:solidFill>
              </a:rPr>
              <a:t>Экономико-географически</a:t>
            </a:r>
            <a:r>
              <a:rPr lang="ru-RU" b="1" dirty="0" smtClean="0">
                <a:solidFill>
                  <a:srgbClr val="FFFF00"/>
                </a:solidFill>
              </a:rPr>
              <a:t> делится на Центральный, Западный, Восточный, Северный и Южный регионы.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heel spokes="3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66"/>
            <a:ext cx="864399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Большую часть территории страны составляют пустыни и полупустыни, степи, леса.</a:t>
            </a: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Западная часть страны сосредоточена большей частью на Восточно-Европейской равнине, на которой находится Прикаспийская низменность. На западе Казахстана имеются также невысокие горы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Мугоджары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— южная часть Урала. На полуострове Мангышлак, на 132 м ниже уровня моря, расположена впадина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Карагие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(Батыр). К востоку от полуострова Мангышлак простирается плато Устюрт, которое расчленяют чинки, или крутые выступы.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На востоке Казахстана возвышаются горы Алтай и Тарбагатай, разделенные озером Зайсан.</a:t>
            </a:r>
          </a:p>
          <a:p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От южной до восточной части Казахстана вдоль границ с Киргизией и Китаем протягиваются хребты северной окраины Тян-Шаня, достигая на стыке границ Казахстана, Киргизии и Китая почти 7 тыс. м над уровнем. На юго-востоке страны расположены хребты </a:t>
            </a:r>
            <a:r>
              <a:rPr lang="ru-RU" dirty="0" err="1" smtClean="0">
                <a:solidFill>
                  <a:srgbClr val="FFFF00"/>
                </a:solidFill>
              </a:rPr>
              <a:t>Джунгарский</a:t>
            </a:r>
            <a:r>
              <a:rPr lang="ru-RU" dirty="0" smtClean="0">
                <a:solidFill>
                  <a:srgbClr val="FFFF00"/>
                </a:solidFill>
              </a:rPr>
              <a:t> Алатау и </a:t>
            </a:r>
            <a:r>
              <a:rPr lang="ru-RU" dirty="0" err="1" smtClean="0">
                <a:solidFill>
                  <a:srgbClr val="FFFF00"/>
                </a:solidFill>
              </a:rPr>
              <a:t>Заилийский</a:t>
            </a:r>
            <a:r>
              <a:rPr lang="ru-RU" dirty="0" smtClean="0">
                <a:solidFill>
                  <a:srgbClr val="FFFF00"/>
                </a:solidFill>
              </a:rPr>
              <a:t> Алатау, у подножья </a:t>
            </a:r>
            <a:r>
              <a:rPr lang="ru-RU" dirty="0" err="1" smtClean="0">
                <a:solidFill>
                  <a:srgbClr val="FFFF00"/>
                </a:solidFill>
              </a:rPr>
              <a:t>Заилийского</a:t>
            </a:r>
            <a:r>
              <a:rPr lang="ru-RU" dirty="0" smtClean="0">
                <a:solidFill>
                  <a:srgbClr val="FFFF00"/>
                </a:solidFill>
              </a:rPr>
              <a:t> Алатау находится бывшая столица Казахстана — город Алма-Ата.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ver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5244" y="295252"/>
            <a:ext cx="885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42852"/>
            <a:ext cx="87868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Казахстан обладает разнообразными полезными ископаемыми. Из 105 элементов таблицы Менделеева в недрах Казахстана выявлено 99, разведаны запасы по 70, вовлечено в производство более 60 элементов.</a:t>
            </a:r>
          </a:p>
          <a:p>
            <a:r>
              <a:rPr lang="ru-RU" b="1" dirty="0" smtClean="0"/>
              <a:t>В настоящее время известно 493 месторождения, содержащих 1225 видов минерального сырья. Казахстан занимает первое место в мире по разведанным запасам </a:t>
            </a:r>
            <a:r>
              <a:rPr lang="ru-RU" b="1" i="1" dirty="0" smtClean="0"/>
              <a:t>цинка, вольфрама и барита, второе — серебра, свинца и хромитов, третье — меди и флюорита, четвёртое — молибдена, шестое — золота.</a:t>
            </a:r>
            <a:endParaRPr lang="ru-RU" b="1" dirty="0" smtClean="0"/>
          </a:p>
          <a:p>
            <a:r>
              <a:rPr lang="ru-RU" b="1" dirty="0" smtClean="0"/>
              <a:t>По объёму запасов полезных ископаемых Казахстан занимает первое место среди стран СНГ </a:t>
            </a:r>
            <a:r>
              <a:rPr lang="ru-RU" b="1" i="1" dirty="0" smtClean="0"/>
              <a:t>по хромовым рудам и свинцу</a:t>
            </a:r>
            <a:r>
              <a:rPr lang="ru-RU" b="1" dirty="0" smtClean="0"/>
              <a:t>, второе — </a:t>
            </a:r>
            <a:r>
              <a:rPr lang="ru-RU" b="1" i="1" dirty="0" smtClean="0"/>
              <a:t>по запасам нефти, серебра, меди, марганца, цинка, никеля и фосфорного сырья</a:t>
            </a:r>
            <a:r>
              <a:rPr lang="ru-RU" b="1" dirty="0" smtClean="0"/>
              <a:t>, третье — </a:t>
            </a:r>
            <a:r>
              <a:rPr lang="ru-RU" b="1" i="1" dirty="0" smtClean="0"/>
              <a:t>по газу, углю, золоту и олову</a:t>
            </a:r>
            <a:r>
              <a:rPr lang="ru-RU" b="1" dirty="0" smtClean="0"/>
              <a:t>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Казахстан располагает значительными запасами нефти и газа, сосредоточенными в западном регионе, позволяющими отнести республику к разряду крупнейших нефтедобывающих государств мира. 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cover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8"/>
            <a:ext cx="5984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машиностроение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2643182"/>
            <a:ext cx="84296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Продукция машиностроения в общем объёме промышленного производства республики составляет около 8 %.</a:t>
            </a:r>
          </a:p>
          <a:p>
            <a:endParaRPr lang="ru-RU" b="1" dirty="0" smtClean="0">
              <a:solidFill>
                <a:srgbClr val="FFFF00"/>
              </a:solidFill>
            </a:endParaRPr>
          </a:p>
          <a:p>
            <a:r>
              <a:rPr lang="ru-RU" b="1" dirty="0" smtClean="0">
                <a:solidFill>
                  <a:srgbClr val="FFFF00"/>
                </a:solidFill>
              </a:rPr>
              <a:t>Казахстан производит оборудование для нужд своей горной промышленности. Из произведённого в Казахстане экспортируются: </a:t>
            </a:r>
            <a:r>
              <a:rPr lang="ru-RU" b="1" dirty="0" err="1" smtClean="0">
                <a:solidFill>
                  <a:srgbClr val="FFFF00"/>
                </a:solidFill>
              </a:rPr>
              <a:t>кузнечно-прессовое</a:t>
            </a:r>
            <a:r>
              <a:rPr lang="ru-RU" b="1" dirty="0" smtClean="0">
                <a:solidFill>
                  <a:srgbClr val="FFFF00"/>
                </a:solidFill>
              </a:rPr>
              <a:t> оборудование (Шымкент), металлорежущие станки (Алма-Ата), аккумуляторы (</a:t>
            </a:r>
            <a:r>
              <a:rPr lang="ru-RU" b="1" dirty="0" err="1" smtClean="0">
                <a:solidFill>
                  <a:srgbClr val="FFFF00"/>
                </a:solidFill>
              </a:rPr>
              <a:t>Талды-Корган</a:t>
            </a:r>
            <a:r>
              <a:rPr lang="ru-RU" b="1" dirty="0" smtClean="0">
                <a:solidFill>
                  <a:srgbClr val="FFFF00"/>
                </a:solidFill>
              </a:rPr>
              <a:t>), центробежные насосы (Астана), рентгеновское оборудование (Актюбинск) и т. д. В городе Уральске, что на западе Казахстана в последнее время увеличилось внимание государства к машиностроительной отрасли. Именно в Западном Казахстане планируется масштабно развивать машиностроение. В городе Уральске находятся такие крупные заводы, как «Зенит», «УМЗ», «Металлист», «Омега», «Ремзавод». В советскую эпоху этим заводам уделялось должное внимание со стороны государства, но с распадом СССР продукция этих заводов уменьшилась более чем на 70 %.</a:t>
            </a:r>
            <a:endParaRPr lang="ru-RU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428604"/>
            <a:ext cx="6673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Цветная металлургия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1643050"/>
            <a:ext cx="87154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Удельный вес цветной металлургии в общем объёме промышленного производства превышает 12 %.</a:t>
            </a: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Добываются производятся </a:t>
            </a:r>
            <a:r>
              <a:rPr lang="ru-RU" sz="2400" b="1" i="1" dirty="0" smtClean="0">
                <a:solidFill>
                  <a:srgbClr val="FFFF00"/>
                </a:solidFill>
              </a:rPr>
              <a:t>медь, свинец, цинк, титан, магний, редкие и редкоземельные металлы.</a:t>
            </a: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Казахстан входит в число крупнейших в мире производителей и экспортёров рафинированной меди. Основными импортёрами казахстанской меди являются Италия и Германия.</a:t>
            </a:r>
          </a:p>
          <a:p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>
                <a:solidFill>
                  <a:srgbClr val="FFFF00"/>
                </a:solidFill>
              </a:rPr>
              <a:t>Казахстан является крупным производителем золота. В стране зарегистрировано свыше 171 золотоносных месторождений.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7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7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7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14290"/>
            <a:ext cx="57150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Химическая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промышленность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3571876"/>
            <a:ext cx="842968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Предприятия химической и нефтехимической промышленности республики производят пластмассы, химические волокна и нити, шины для автомобилей и сельхозмашин, широкий ассортимент резинотехнических изделий, хромовые соединения, карбид кальция, каустическая сода и др. продукция.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Казахстане действуют три нефтеперерабатывающих завода, производящие автобензин, дизельное, котельное топливо, авиационный керосин, </a:t>
            </a:r>
            <a:r>
              <a:rPr lang="ru-RU" b="1" dirty="0" err="1" smtClean="0">
                <a:solidFill>
                  <a:schemeClr val="accent2">
                    <a:lumMod val="75000"/>
                  </a:schemeClr>
                </a:solidFill>
              </a:rPr>
              <a:t>нефтебитумы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и другие нефтепродукты.</a:t>
            </a:r>
          </a:p>
          <a:p>
            <a:endParaRPr lang="ru-RU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Действует крупный комплекс по переработке фосфоритной руды с получением жёлтого фосфора, минеральных удобрений, синтетических моющих средств.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357166"/>
            <a:ext cx="393755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Т</a:t>
            </a:r>
            <a:r>
              <a:rPr lang="ru-RU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ранспорт</a:t>
            </a:r>
            <a:endParaRPr lang="ru-RU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071678"/>
            <a:ext cx="85725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Географическое расположение Казахстана в центре Евразии предопределяет его значительный транспортный потенциал в области транзитных перевозок. Протяжённость наземных транспортных магистралей республики составляет 106 тыс. км. Из них 13,5 тыс. км — магистральные железные дороги, 87,4 тыс. км — автомобильные магистрали общего пользования с твёрдым покрытием, 4 тыс. км. — речные пути.</a:t>
            </a:r>
          </a:p>
          <a:p>
            <a:endParaRPr lang="ru-RU" sz="20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2007 году казахстанская сторона обратилась к России с предложением строительства канала Евразия — прямого воднотранспортного соединения Каспийского моря и Азово-Черноморского бассейна, проходящего по российской территории. В случае реализации проекта Казахстан может при помощи России получить прямой доступ к международным морским коммуникациям и стать морской державой.</a:t>
            </a:r>
            <a:endParaRPr lang="ru-RU" sz="2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357166"/>
            <a:ext cx="60696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Сельское хозяйство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2285992"/>
            <a:ext cx="864399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92D050"/>
                </a:solidFill>
              </a:rPr>
              <a:t>Сельское хозяйство является важным сектором экономики страны.</a:t>
            </a:r>
          </a:p>
          <a:p>
            <a:r>
              <a:rPr lang="ru-RU" sz="2000" b="1" dirty="0" smtClean="0">
                <a:solidFill>
                  <a:srgbClr val="92D050"/>
                </a:solidFill>
              </a:rPr>
              <a:t>По производству зерна Казахстан занимает третье место в СНГ после России и Украины.</a:t>
            </a:r>
          </a:p>
          <a:p>
            <a:r>
              <a:rPr lang="ru-RU" sz="2000" b="1" dirty="0" smtClean="0">
                <a:solidFill>
                  <a:srgbClr val="92D050"/>
                </a:solidFill>
              </a:rPr>
              <a:t>На севере Казахстана выращивается яровая пшеница, овёс, ячмень и другие зерновые культуры, а также подсолнечник, лён-кудряш. Развито овощеводство, бахчеводство.</a:t>
            </a:r>
          </a:p>
          <a:p>
            <a:r>
              <a:rPr lang="ru-RU" sz="2000" b="1" dirty="0" smtClean="0">
                <a:solidFill>
                  <a:srgbClr val="92D050"/>
                </a:solidFill>
              </a:rPr>
              <a:t>Запад славится посевами кукурузы, овощей, подсолнечника и других </a:t>
            </a:r>
            <a:r>
              <a:rPr lang="ru-RU" sz="2000" b="1" dirty="0" err="1" smtClean="0">
                <a:solidFill>
                  <a:srgbClr val="92D050"/>
                </a:solidFill>
              </a:rPr>
              <a:t>с\х</a:t>
            </a:r>
            <a:r>
              <a:rPr lang="ru-RU" sz="2000" b="1" dirty="0" smtClean="0">
                <a:solidFill>
                  <a:srgbClr val="92D050"/>
                </a:solidFill>
              </a:rPr>
              <a:t> культур. На юге республики при искусственном орошении дают высокие урожаи хлопчатник, сахарная свекла, табак, рис. Развито садоводство.</a:t>
            </a:r>
          </a:p>
          <a:p>
            <a:endParaRPr lang="ru-RU" sz="2000" b="1" dirty="0" smtClean="0">
              <a:solidFill>
                <a:srgbClr val="92D050"/>
              </a:solidFill>
            </a:endParaRPr>
          </a:p>
          <a:p>
            <a:r>
              <a:rPr lang="ru-RU" sz="2000" b="1" dirty="0" smtClean="0">
                <a:solidFill>
                  <a:srgbClr val="92D050"/>
                </a:solidFill>
              </a:rPr>
              <a:t>Природные условия Казахстана, их многообразие обуславливают значительные потенциальные возможности для развития животноводства. В Казахстане традиционно занимаются овцеводством, коневодством, верблюдоводством, разведением крупного рогатого скота</a:t>
            </a:r>
            <a:endParaRPr lang="ru-RU" sz="20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57252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Казахстане производят свои товары такие гиганты, как LG,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Samsung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Bosch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3M,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Panasonic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АВТОВАЗ (по лицензии),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Chevrolet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Региональная штаб-квартира компании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Microsoft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—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Central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Asia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расположена в комплексе „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Alatau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IT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city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 под Алма-Атой.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Казахстане развита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горнодобывающая промышленность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Ведущие отрасли промышленности: </a:t>
            </a:r>
            <a:r>
              <a:rPr lang="ru-RU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цветная и чёрная металлургия, химическая, машиностроение, лёгкая, пищевая. Развиты также нефтепереработка и производство стройматериалов.</a:t>
            </a:r>
            <a:endParaRPr lang="ru-RU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643314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полуострове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Мангистау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(Мангышлак) южнее города Актау в 1972 году сооружена и запущена в эксплуатацию крупная опытная АЭС с реактором на быстрых нейтронах БН-350 с натриевым охлаждением. АЭС БН-350 имела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двухцелевое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назначение: производство электрической энергии и выдача пара на опреснительные установки для получения пресной воды из морской до 120 тыс. тонн в сутки. По состоянию на 1978 год Шевченковская АЭС была крупнейшей в мире опытно-промышленной энергетической установкой с реакторами на быстрых нейтронах, позволявшей учёным решить ряд научно-технических и промышленных проблем. C 1999 года перепрофилирована в ТЭЦ.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00042"/>
            <a:ext cx="81439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Казахстан - земля, богатая  своей историей, обычаями и традициями</a:t>
            </a:r>
            <a:r>
              <a:rPr lang="ru-RU" sz="3600" b="1" dirty="0" smtClean="0">
                <a:solidFill>
                  <a:srgbClr val="FFFF00"/>
                </a:solidFill>
              </a:rPr>
              <a:t>. </a:t>
            </a:r>
            <a:endParaRPr lang="ru-RU" sz="3600" b="1" dirty="0">
              <a:solidFill>
                <a:srgbClr val="FFFF00"/>
              </a:solidFill>
            </a:endParaRPr>
          </a:p>
          <a:p>
            <a:endParaRPr lang="ru-RU" dirty="0"/>
          </a:p>
        </p:txBody>
      </p:sp>
      <p:pic>
        <p:nvPicPr>
          <p:cNvPr id="3" name="Рисунок 2" descr="statybos_astanoj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14488"/>
            <a:ext cx="7334248" cy="48894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643182"/>
            <a:ext cx="80724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Крупные курорты: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Баянаул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Боровое,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Алма-Арасан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Мерке, Сарыагач,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Кендерли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Муялды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Каркаралинск; горнолыжные: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Чимбулак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Табаган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8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Електы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Хорошо развит рыболовный туризм.</a:t>
            </a:r>
            <a:endParaRPr lang="ru-RU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80010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Численность населения Республики Казахстан по состоянию на 1 января 2011 года составляла 16 441 959 человек, а на 1 января 2012 года — 16 674 959 человек и занимает 62-е место в списке стран по численности населения. Средняя плотность населения чуть более 6 человек на км² (184-е место в списке стран по плотности населения).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357430"/>
          <a:ext cx="8110891" cy="4397526"/>
        </p:xfrm>
        <a:graphic>
          <a:graphicData uri="http://schemas.openxmlformats.org/drawingml/2006/table">
            <a:tbl>
              <a:tblPr/>
              <a:tblGrid>
                <a:gridCol w="1622009"/>
                <a:gridCol w="1622009"/>
                <a:gridCol w="1622009"/>
                <a:gridCol w="1622009"/>
                <a:gridCol w="1622855"/>
              </a:tblGrid>
              <a:tr h="8214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этнос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Перепись 1989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Перепись 1999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Перепись 2009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Оценка 01.01.2011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Всё население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16 465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14 955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16 005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16 442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казахи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6535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7971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10 099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10 527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русские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6228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4490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3797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3 753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узбеки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370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украинцы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896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321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уйгуры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223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татары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204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72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немцы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958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356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85720" y="357166"/>
            <a:ext cx="807249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Численность населения Республики Казахстан по состоянию на 1 января 2011 года составляла 16 441 959 человек, а на 1 января 2012 года — 16 674 959 человек. Средняя плотность населения чуть более 6 человек на км² (184-е место в списке стран по плотности населения).</a:t>
            </a:r>
          </a:p>
          <a:p>
            <a:endParaRPr lang="ru-R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Численность всех национальностей, насчитывавших не менее 200 тыс. человек, по состоянию на 1989, 1999, и 2009 годы (в тысячах человек):</a:t>
            </a:r>
            <a:endParaRPr lang="ru-RU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480" y="2571744"/>
            <a:ext cx="48239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 </a:t>
            </a:r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sym typeface="Wingdings" pitchFamily="2" charset="2"/>
              </a:rPr>
              <a:t>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4143380"/>
            <a:ext cx="8358246" cy="25853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Казахстан - это величество огромных горных вершин, диких лесов, жары пустынь, громадных скал, бриллиантовых озер, бескрайних степей, стремительно бегущих рек, искрящихся мощью ледников в  солнечном свете, уникального животного и растительного мира.</a:t>
            </a:r>
          </a:p>
          <a:p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Казахстан - родина Ходжи Ахмета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Яссауи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, и великого просветителя Аль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Фараби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В настоящее время в республике насчитывается более 25 тысяч недвижимых памятников истории, археологии, архитектуры и монументального искусства, 147 музеев, 8 историко-культурных заповедников-музеев.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59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286185"/>
            <a:ext cx="4238640" cy="329457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8596" y="642918"/>
            <a:ext cx="678661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Площадь: 2 724 000 кв. км.</a:t>
            </a:r>
          </a:p>
          <a:p>
            <a:endParaRPr lang="ru-RU" sz="2400" dirty="0" smtClean="0"/>
          </a:p>
          <a:p>
            <a:r>
              <a:rPr lang="ru-RU" sz="2400" dirty="0" smtClean="0"/>
              <a:t>Население: 16 млн. 148 тыс. чел. (2010 г.)</a:t>
            </a:r>
          </a:p>
          <a:p>
            <a:endParaRPr lang="ru-RU" sz="2400" dirty="0" smtClean="0"/>
          </a:p>
          <a:p>
            <a:r>
              <a:rPr lang="ru-RU" sz="2400" dirty="0" smtClean="0"/>
              <a:t>Столица: Астана</a:t>
            </a:r>
          </a:p>
          <a:p>
            <a:endParaRPr lang="ru-RU" sz="2400" dirty="0" smtClean="0"/>
          </a:p>
          <a:p>
            <a:r>
              <a:rPr lang="ru-RU" sz="2400" dirty="0" smtClean="0"/>
              <a:t>Язык: казахский, русский</a:t>
            </a:r>
          </a:p>
          <a:p>
            <a:endParaRPr lang="ru-RU" sz="2400" dirty="0" smtClean="0"/>
          </a:p>
          <a:p>
            <a:r>
              <a:rPr lang="ru-RU" sz="2400" dirty="0" smtClean="0"/>
              <a:t>Религия: ислам, христианство</a:t>
            </a:r>
          </a:p>
          <a:p>
            <a:endParaRPr lang="ru-RU" sz="2400" dirty="0" smtClean="0"/>
          </a:p>
          <a:p>
            <a:r>
              <a:rPr lang="ru-RU" sz="2400" dirty="0" smtClean="0"/>
              <a:t>Денежная единица: 1 казахский тенге = 5 рублей</a:t>
            </a:r>
            <a:endParaRPr lang="ru-RU" sz="2400" dirty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214554"/>
            <a:ext cx="807249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Государственный Флаг Республики Казахстан являет собой прямоугольное полотно </a:t>
            </a:r>
            <a:r>
              <a:rPr lang="ru-RU" sz="2800" b="1" dirty="0" err="1" smtClean="0">
                <a:solidFill>
                  <a:srgbClr val="FFFF00"/>
                </a:solidFill>
              </a:rPr>
              <a:t>голубого</a:t>
            </a:r>
            <a:r>
              <a:rPr lang="ru-RU" sz="2800" b="1" dirty="0" smtClean="0">
                <a:solidFill>
                  <a:srgbClr val="FFFF00"/>
                </a:solidFill>
              </a:rPr>
              <a:t> цвета с изображением в центре солнца с 32-мя лучами, под которыми гордо летит степной орел. У древка - вертикальная полоса с национальным орнаментом. Все изображения солнца, лучей, орла и орнамента - цвета золота.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928670"/>
            <a:ext cx="6356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Национальный флаг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28"/>
            <a:ext cx="6494984" cy="923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Национальный герб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844" y="2428868"/>
            <a:ext cx="88582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Главным элементом, взявшим в себя основную идею национального герба Казахстана, является </a:t>
            </a:r>
            <a:r>
              <a:rPr lang="ru-RU" sz="2400" b="1" dirty="0" err="1" smtClean="0">
                <a:solidFill>
                  <a:srgbClr val="C00000"/>
                </a:solidFill>
              </a:rPr>
              <a:t>шанырак</a:t>
            </a:r>
            <a:r>
              <a:rPr lang="ru-RU" sz="2400" b="1" dirty="0" smtClean="0">
                <a:solidFill>
                  <a:srgbClr val="C00000"/>
                </a:solidFill>
              </a:rPr>
              <a:t> - </a:t>
            </a:r>
            <a:r>
              <a:rPr lang="ru-RU" sz="2400" b="1" dirty="0" err="1" smtClean="0">
                <a:solidFill>
                  <a:srgbClr val="C00000"/>
                </a:solidFill>
              </a:rPr>
              <a:t>навершие</a:t>
            </a:r>
            <a:r>
              <a:rPr lang="ru-RU" sz="2400" b="1" dirty="0" smtClean="0">
                <a:solidFill>
                  <a:srgbClr val="C00000"/>
                </a:solidFill>
              </a:rPr>
              <a:t> купола юрты в форме круга, от которого в виде солнечных лучей во все стороны расходятся </a:t>
            </a:r>
            <a:r>
              <a:rPr lang="ru-RU" sz="2400" b="1" dirty="0" err="1" smtClean="0">
                <a:solidFill>
                  <a:srgbClr val="C00000"/>
                </a:solidFill>
              </a:rPr>
              <a:t>уыки</a:t>
            </a:r>
            <a:r>
              <a:rPr lang="ru-RU" sz="2400" b="1" dirty="0" smtClean="0">
                <a:solidFill>
                  <a:srgbClr val="C00000"/>
                </a:solidFill>
              </a:rPr>
              <a:t> (опоры) в обрамлении крыльев двух мифических коней. Образ </a:t>
            </a:r>
            <a:r>
              <a:rPr lang="ru-RU" sz="2400" b="1" dirty="0" err="1" smtClean="0">
                <a:solidFill>
                  <a:srgbClr val="C00000"/>
                </a:solidFill>
              </a:rPr>
              <a:t>шанырака</a:t>
            </a:r>
            <a:r>
              <a:rPr lang="ru-RU" sz="2400" b="1" dirty="0" smtClean="0">
                <a:solidFill>
                  <a:srgbClr val="C00000"/>
                </a:solidFill>
              </a:rPr>
              <a:t> в государственном гербе Казахстана — это образ общего дома всех людей, проживающих на территории Республики. Счастье в нём зависит от благополучия каждого, как прочность </a:t>
            </a:r>
            <a:r>
              <a:rPr lang="ru-RU" sz="2400" b="1" dirty="0" err="1" smtClean="0">
                <a:solidFill>
                  <a:srgbClr val="C00000"/>
                </a:solidFill>
              </a:rPr>
              <a:t>шанырака</a:t>
            </a:r>
            <a:r>
              <a:rPr lang="ru-RU" sz="2400" b="1" dirty="0" smtClean="0">
                <a:solidFill>
                  <a:srgbClr val="C00000"/>
                </a:solidFill>
              </a:rPr>
              <a:t> зависит от надёжности его </a:t>
            </a:r>
            <a:r>
              <a:rPr lang="ru-RU" sz="2400" b="1" dirty="0" err="1" smtClean="0">
                <a:solidFill>
                  <a:srgbClr val="C00000"/>
                </a:solidFill>
              </a:rPr>
              <a:t>уыков</a:t>
            </a:r>
            <a:r>
              <a:rPr lang="ru-RU" sz="2400" b="1" dirty="0" smtClean="0">
                <a:solidFill>
                  <a:srgbClr val="C00000"/>
                </a:solidFill>
              </a:rPr>
              <a:t> (опор).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comb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4-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14290"/>
            <a:ext cx="6357982" cy="6422204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6437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57158" y="142852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– Нурсултан </a:t>
            </a:r>
            <a:r>
              <a:rPr lang="ru-RU" sz="3200" b="1" dirty="0" err="1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Абишевич</a:t>
            </a:r>
            <a:r>
              <a:rPr lang="ru-RU" sz="32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Назарбаев </a:t>
            </a:r>
            <a:endParaRPr lang="ru-RU" sz="3200" b="1" dirty="0"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204</TotalTime>
  <Words>1615</Words>
  <Application>Microsoft Office PowerPoint</Application>
  <PresentationFormat>Экран (4:3)</PresentationFormat>
  <Paragraphs>138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WIN7XP</dc:creator>
  <cp:lastModifiedBy>Учитель</cp:lastModifiedBy>
  <cp:revision>24</cp:revision>
  <dcterms:created xsi:type="dcterms:W3CDTF">2012-05-02T11:53:54Z</dcterms:created>
  <dcterms:modified xsi:type="dcterms:W3CDTF">2012-10-25T13:40:10Z</dcterms:modified>
</cp:coreProperties>
</file>