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6" r:id="rId3"/>
    <p:sldId id="285" r:id="rId4"/>
    <p:sldId id="257" r:id="rId5"/>
    <p:sldId id="258" r:id="rId6"/>
    <p:sldId id="261" r:id="rId7"/>
    <p:sldId id="262" r:id="rId8"/>
    <p:sldId id="259" r:id="rId9"/>
    <p:sldId id="263" r:id="rId10"/>
    <p:sldId id="264" r:id="rId11"/>
    <p:sldId id="260" r:id="rId12"/>
    <p:sldId id="265" r:id="rId13"/>
    <p:sldId id="266" r:id="rId14"/>
    <p:sldId id="267" r:id="rId15"/>
    <p:sldId id="269" r:id="rId16"/>
    <p:sldId id="270" r:id="rId17"/>
    <p:sldId id="272" r:id="rId18"/>
    <p:sldId id="273" r:id="rId19"/>
    <p:sldId id="274" r:id="rId20"/>
    <p:sldId id="283" r:id="rId21"/>
    <p:sldId id="275" r:id="rId22"/>
    <p:sldId id="278" r:id="rId23"/>
    <p:sldId id="279" r:id="rId24"/>
    <p:sldId id="280" r:id="rId25"/>
    <p:sldId id="281" r:id="rId26"/>
    <p:sldId id="277" r:id="rId27"/>
    <p:sldId id="282" r:id="rId28"/>
    <p:sldId id="284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54" autoAdjust="0"/>
    <p:restoredTop sz="91042" autoAdjust="0"/>
  </p:normalViewPr>
  <p:slideViewPr>
    <p:cSldViewPr>
      <p:cViewPr varScale="1">
        <p:scale>
          <a:sx n="100" d="100"/>
          <a:sy n="100" d="100"/>
        </p:scale>
        <p:origin x="-5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D4A6F-1385-46FA-BDA2-68AB8E0AF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D0DD-D5E5-4C96-AA15-B9E2FEDD8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9BE02-5777-4C42-A256-868716521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04D39E2-B2D0-45D0-8E68-BE7EE4CDB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6ECC-6CF3-401B-9F23-87ED661CA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D41758-60C0-48AE-965D-CE9BB13F6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8833A-99C3-41D8-8183-5BD2B189A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F8F25-C6B4-463F-BD23-CB2BA786B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E0603-E3AF-4FF7-9452-8CE1D49F5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05BF3-D96B-4BA0-96CE-74D554280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138F-17BA-4975-822C-C2AFB7F89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E38BF-7262-41DE-BFDB-DCE8EC0E6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FAE1D7-306F-49A5-A267-AC4BAA872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CDA0F-0C4B-42E5-B085-8918237DC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40D3839-0F21-432C-B026-A8EFBCE3C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ABFFA-9033-4408-87FB-0829B5C7C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2AC41-EC70-4A6D-9323-1FA01CFBF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245F5-1B8B-417C-9CB6-089DF4E50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67D0A-12FA-4991-A3B9-6B20548D0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C6E38-C0D1-4F01-B609-5B44D38CD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CCEC0-2821-4150-8F77-1DB167D69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962E1-1DF3-434F-A423-8E1886422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9349A4F-ED1E-47E3-92A6-C622F26AB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16323CD-1D87-42DB-97C8-4AA88F950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17" r:id="rId2"/>
    <p:sldLayoutId id="2147483825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6" r:id="rId9"/>
    <p:sldLayoutId id="2147483823" r:id="rId10"/>
    <p:sldLayoutId id="21474838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&#1040;&#1076;&#1084;&#1080;&#1085;&#1080;&#1089;&#1090;&#1088;&#1072;&#1090;&#1086;&#1088;\&#1052;&#1086;&#1080;%20&#1076;&#1086;&#1082;&#1091;&#1084;&#1077;&#1085;&#1090;&#1099;\&#1052;&#1086;&#1080;%20&#1088;&#1080;&#1089;&#1091;&#1085;&#1082;&#1080;\MP%20Navigator\2008_01_30\IMG_0001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file:///C:\Documents%20and%20Settings\&#1040;&#1076;&#1084;&#1080;&#1085;&#1080;&#1089;&#1090;&#1088;&#1072;&#1090;&#1086;&#1088;\&#1052;&#1086;&#1080;%20&#1076;&#1086;&#1082;&#1091;&#1084;&#1077;&#1085;&#1090;&#1099;\&#1052;&#1086;&#1080;%20&#1088;&#1080;&#1089;&#1091;&#1085;&#1082;&#1080;\MP%20Navigator\2008_01_30\IMG_0003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&#1079;&#1072;&#1087;&#1080;&#1089;&#1100;\&#1050;&#1055;&#1050;\&#1074;&#1099;&#1087;&#1091;&#1089;&#1082;\&#1075;&#1088;&#1091;&#1087;&#1087;&#1072;%209\&#1043;&#1088;&#1091;&#1087;&#1087;&#1072;%209(&#1087;&#1088;&#1077;&#1079;&#1077;&#1085;&#1090;&#1072;&#1094;&#1080;&#1080;)\&#1050;&#1086;&#1083;&#1100;&#1095;&#1091;&#1088;&#1080;&#1085;\&#1050;&#1091;&#1076;&#1099;&#1084;&#1082;&#1072;&#1088;%20&#1081;&#1099;&#1083;i&#1089;&#1100;%20&#1087;&#1077;&#1089;&#1085;&#1103;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сертификат</a:t>
            </a: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blipFill dpi="0" rotWithShape="1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2590800"/>
            <a:ext cx="8991600" cy="1143000"/>
          </a:xfrm>
        </p:spPr>
        <p:txBody>
          <a:bodyPr/>
          <a:lstStyle/>
          <a:p>
            <a:pPr eaLnBrk="1" hangingPunct="1"/>
            <a:r>
              <a:rPr lang="ru-RU" sz="3600" i="1" smtClean="0">
                <a:latin typeface="Georgia" pitchFamily="18" charset="0"/>
              </a:rPr>
              <a:t/>
            </a:r>
            <a:br>
              <a:rPr lang="ru-RU" sz="3600" i="1" smtClean="0">
                <a:latin typeface="Georgia" pitchFamily="18" charset="0"/>
              </a:rPr>
            </a:br>
            <a:r>
              <a:rPr lang="ru-RU" sz="3600" i="1" smtClean="0">
                <a:latin typeface="Georgia" pitchFamily="18" charset="0"/>
                <a:cs typeface="Times New Roman" pitchFamily="18" charset="0"/>
              </a:rPr>
              <a:t>КУДЫМКАР, город (с 1938) в Российской Федерации, в Пермском крае, бывший центр Коми-Пермяцк</a:t>
            </a:r>
            <a:r>
              <a:rPr lang="ru-RU" sz="3600" i="1" smtClean="0">
                <a:latin typeface="Georgia" pitchFamily="18" charset="0"/>
              </a:rPr>
              <a:t>о</a:t>
            </a:r>
            <a:r>
              <a:rPr lang="ru-RU" sz="3600" i="1" smtClean="0">
                <a:latin typeface="Georgia" pitchFamily="18" charset="0"/>
                <a:cs typeface="Times New Roman" pitchFamily="18" charset="0"/>
              </a:rPr>
              <a:t>го автономного округа, на р. Иньва, при впадении в нее р. Кува, </a:t>
            </a:r>
            <a:r>
              <a:rPr lang="ru-RU" sz="3600" i="1" smtClean="0">
                <a:latin typeface="Georgia" pitchFamily="18" charset="0"/>
              </a:rPr>
              <a:t/>
            </a:r>
            <a:br>
              <a:rPr lang="ru-RU" sz="3600" i="1" smtClean="0">
                <a:latin typeface="Georgia" pitchFamily="18" charset="0"/>
              </a:rPr>
            </a:br>
            <a:r>
              <a:rPr lang="ru-RU" sz="3600" i="1" smtClean="0">
                <a:latin typeface="Georgia" pitchFamily="18" charset="0"/>
                <a:cs typeface="Times New Roman" pitchFamily="18" charset="0"/>
              </a:rPr>
              <a:t>в 104 км от железнодорожной</a:t>
            </a:r>
            <a:r>
              <a:rPr lang="ru-RU" sz="3600" i="1" smtClean="0">
                <a:latin typeface="Georgia" pitchFamily="18" charset="0"/>
              </a:rPr>
              <a:t/>
            </a:r>
            <a:br>
              <a:rPr lang="ru-RU" sz="3600" i="1" smtClean="0">
                <a:latin typeface="Georgia" pitchFamily="18" charset="0"/>
              </a:rPr>
            </a:br>
            <a:r>
              <a:rPr lang="ru-RU" sz="3600" i="1" smtClean="0">
                <a:latin typeface="Georgia" pitchFamily="18" charset="0"/>
                <a:cs typeface="Times New Roman" pitchFamily="18" charset="0"/>
              </a:rPr>
              <a:t> станции Менделеево. </a:t>
            </a:r>
            <a:r>
              <a:rPr lang="ru-RU" sz="3600" i="1" smtClean="0">
                <a:latin typeface="Georgia" pitchFamily="18" charset="0"/>
              </a:rPr>
              <a:t/>
            </a:r>
            <a:br>
              <a:rPr lang="ru-RU" sz="3600" i="1" smtClean="0">
                <a:latin typeface="Georgia" pitchFamily="18" charset="0"/>
              </a:rPr>
            </a:br>
            <a:r>
              <a:rPr lang="ru-RU" sz="3600" i="1" smtClean="0">
                <a:latin typeface="Georgia" pitchFamily="18" charset="0"/>
                <a:cs typeface="Times New Roman" pitchFamily="18" charset="0"/>
              </a:rPr>
              <a:t>Население 34,2 тыс. человек (2002). </a:t>
            </a:r>
            <a:r>
              <a:rPr lang="ru-RU" sz="3600" i="1" smtClean="0">
                <a:latin typeface="Georgia" pitchFamily="18" charset="0"/>
              </a:rPr>
              <a:t/>
            </a:r>
            <a:br>
              <a:rPr lang="ru-RU" sz="3600" i="1" smtClean="0">
                <a:latin typeface="Georgia" pitchFamily="18" charset="0"/>
              </a:rPr>
            </a:br>
            <a:r>
              <a:rPr lang="ru-RU" sz="3600" i="1" smtClean="0">
                <a:latin typeface="Georgia" pitchFamily="18" charset="0"/>
                <a:cs typeface="Times New Roman" pitchFamily="18" charset="0"/>
              </a:rPr>
              <a:t>Лесная, металлообрабатывающая, пищевая, легкая промышленность. Драматический театр. Краеведческий музей. Возник в 16 в.</a:t>
            </a:r>
            <a:r>
              <a:rPr lang="ru-RU" sz="3600" smtClean="0">
                <a:latin typeface="PragmaticaKMM" charset="-52"/>
                <a:cs typeface="Times New Roman" pitchFamily="18" charset="0"/>
              </a:rPr>
              <a:t/>
            </a:r>
            <a:br>
              <a:rPr lang="ru-RU" sz="3600" smtClean="0">
                <a:latin typeface="PragmaticaKMM" charset="-52"/>
                <a:cs typeface="Times New Roman" pitchFamily="18" charset="0"/>
              </a:rPr>
            </a:br>
            <a:endParaRPr lang="ru-RU" sz="3600" smtClean="0">
              <a:latin typeface="PragmaticaKMM" charset="-52"/>
              <a:cs typeface="Times New Roman" pitchFamily="18" charset="0"/>
            </a:endParaRPr>
          </a:p>
        </p:txBody>
      </p:sp>
      <p:sp>
        <p:nvSpPr>
          <p:cNvPr id="16388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305800" y="6172200"/>
            <a:ext cx="533400" cy="457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006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Здание Администрации</a:t>
            </a:r>
            <a:br>
              <a:rPr lang="ru-RU" sz="3200" smtClean="0"/>
            </a:br>
            <a:r>
              <a:rPr lang="ru-RU" sz="3200" smtClean="0"/>
              <a:t> Коми-Пермяцкого округа </a:t>
            </a:r>
            <a:br>
              <a:rPr lang="ru-RU" sz="3200" smtClean="0"/>
            </a:br>
            <a:r>
              <a:rPr lang="ru-RU" sz="3200" smtClean="0"/>
              <a:t>(ул.50 лет Октября)</a:t>
            </a:r>
          </a:p>
        </p:txBody>
      </p:sp>
      <p:pic>
        <p:nvPicPr>
          <p:cNvPr id="17411" name="Picture 3" descr="C:\Documents and Settings\Администратор\Мои документы\Мои рисунки\MP Navigator\2008_01_28\IMG_0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71600" y="1981200"/>
            <a:ext cx="624840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6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52400" y="56388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chemeClr val="accent2"/>
                </a:solidFill>
              </a:rPr>
              <a:t>Радость горожан- новый мост</a:t>
            </a:r>
          </a:p>
        </p:txBody>
      </p:sp>
    </p:spTree>
  </p:cSld>
  <p:clrMapOvr>
    <a:masterClrMapping/>
  </p:clrMapOvr>
  <p:transition advTm="7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Памятник архитектуры</a:t>
            </a:r>
            <a:br>
              <a:rPr lang="ru-RU" sz="3200" smtClean="0"/>
            </a:br>
            <a:r>
              <a:rPr lang="ru-RU" sz="3200" smtClean="0"/>
              <a:t> (построено в 1934-40г.г.)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1943100" y="200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3315" name="Picture 3" descr="file:///C:/Documents%20and%20Settings/Администратор/Мои%20документы/Мои%20рисунки/MP%20Navigator/2008_01_30/IMG_0001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152400" y="1371600"/>
            <a:ext cx="8801100" cy="4783138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advTm="6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1390650" y="-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5363" name="Picture 3" descr="file:///C:/Documents%20and%20Settings/Администратор/Мои%20документы/Мои%20рисунки/MP%20Navigator/2008_01_30/IMG_0003.jpg"/>
          <p:cNvPicPr>
            <a:picLocks noChangeAspect="1" noChangeArrowheads="1"/>
          </p:cNvPicPr>
          <p:nvPr/>
        </p:nvPicPr>
        <p:blipFill>
          <a:blip r:embed="rId3" r:link="rId4" cstate="email"/>
          <a:srcRect/>
          <a:stretch>
            <a:fillRect/>
          </a:stretch>
        </p:blipFill>
        <p:spPr bwMode="auto">
          <a:xfrm>
            <a:off x="609600" y="152400"/>
            <a:ext cx="4821238" cy="6496050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867400" y="2743200"/>
            <a:ext cx="297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Памятник защитникам Родины во время ВОВ</a:t>
            </a:r>
          </a:p>
        </p:txBody>
      </p:sp>
    </p:spTree>
  </p:cSld>
  <p:clrMapOvr>
    <a:masterClrMapping/>
  </p:clrMapOvr>
  <p:transition advTm="109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1447800" y="304800"/>
            <a:ext cx="65246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Народные мастера и умельцы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457450" y="519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6388" name="Picture 4" descr="IMG_00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838200"/>
            <a:ext cx="422910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2814638" y="1800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6390" name="Picture 6" descr="IMG_000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1752600"/>
            <a:ext cx="35147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334000" y="5410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Изделия из бересты</a:t>
            </a:r>
          </a:p>
        </p:txBody>
      </p:sp>
    </p:spTree>
  </p:cSld>
  <p:clrMapOvr>
    <a:masterClrMapping/>
  </p:clrMapOvr>
  <p:transition advTm="76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9" grpId="0" animBg="1"/>
      <p:bldP spid="16391" grpId="0" animBg="1"/>
      <p:bldP spid="1639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1495425" y="1614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8435" name="Picture 3" descr="IMG_00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381000"/>
            <a:ext cx="86106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447800" y="60198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Звонко звучат коми-пермяцкие песни…</a:t>
            </a:r>
          </a:p>
        </p:txBody>
      </p:sp>
    </p:spTree>
  </p:cSld>
  <p:clrMapOvr>
    <a:masterClrMapping/>
  </p:clrMapOvr>
  <p:transition advTm="5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1924050" y="153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9458" name="Picture 2" descr="IMG_00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533400"/>
            <a:ext cx="8077200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4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Старый и новый город…</a:t>
            </a:r>
          </a:p>
        </p:txBody>
      </p:sp>
      <p:pic>
        <p:nvPicPr>
          <p:cNvPr id="20483" name="Picture 3" descr="C:\Documents and Settings\Администратор\Мои документы\Мои рисунки\MP Navigator\2008_01_30\IMG_0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1069975"/>
            <a:ext cx="7620000" cy="491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325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02550" cy="5400675"/>
          </a:xfrm>
        </p:spPr>
        <p:txBody>
          <a:bodyPr/>
          <a:lstStyle/>
          <a:p>
            <a:r>
              <a:rPr lang="ru-RU" smtClean="0"/>
              <a:t>Дзюба Любовь Григорьевна</a:t>
            </a:r>
            <a:br>
              <a:rPr lang="ru-RU" smtClean="0"/>
            </a:br>
            <a:r>
              <a:rPr lang="ru-RU" smtClean="0"/>
              <a:t>г.Кудымкар, Пермский край, </a:t>
            </a:r>
            <a:br>
              <a:rPr lang="ru-RU" smtClean="0"/>
            </a:br>
            <a:r>
              <a:rPr lang="ru-RU" smtClean="0"/>
              <a:t>ГБОУ СПО «КЛТ»,преподаватель, </a:t>
            </a:r>
            <a:br>
              <a:rPr lang="ru-RU" smtClean="0"/>
            </a:br>
            <a:r>
              <a:rPr lang="ru-RU" smtClean="0"/>
              <a:t>кл.час о родном городе «Кудымкар- город Кудым-Оша»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Администратор\Мои документы\Мои рисунки\MP Navigator\2008_01_30\IMG_0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875" y="-214313"/>
            <a:ext cx="9786938" cy="949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3643313" y="2071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8676" name="Picture 4" descr="IMG_00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2225" y="609600"/>
            <a:ext cx="3127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3328988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8678" name="Picture 6" descr="IMG_00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6588" y="457200"/>
            <a:ext cx="396557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304800" y="5670550"/>
            <a:ext cx="4572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Отзвуки прошлых веков Н.Новикова (обложка книги).2005</a:t>
            </a:r>
          </a:p>
        </p:txBody>
      </p:sp>
      <p:sp>
        <p:nvSpPr>
          <p:cNvPr id="28680" name="Text Box 9"/>
          <p:cNvSpPr txBox="1">
            <a:spLocks noChangeArrowheads="1"/>
          </p:cNvSpPr>
          <p:nvPr/>
        </p:nvSpPr>
        <p:spPr bwMode="auto">
          <a:xfrm>
            <a:off x="5638800" y="5257800"/>
            <a:ext cx="3505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В.Оньков.</a:t>
            </a:r>
          </a:p>
          <a:p>
            <a:pPr algn="ctr">
              <a:spcBef>
                <a:spcPct val="50000"/>
              </a:spcBef>
            </a:pPr>
            <a:r>
              <a:rPr lang="ru-RU"/>
              <a:t>Кудым-Ош- заступник </a:t>
            </a:r>
          </a:p>
          <a:p>
            <a:pPr algn="ctr">
              <a:spcBef>
                <a:spcPct val="50000"/>
              </a:spcBef>
            </a:pPr>
            <a:r>
              <a:rPr lang="ru-RU"/>
              <a:t>2007</a:t>
            </a:r>
          </a:p>
        </p:txBody>
      </p:sp>
    </p:spTree>
  </p:cSld>
  <p:clrMapOvr>
    <a:masterClrMapping/>
  </p:clrMapOvr>
  <p:transition advTm="496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Администратор\Мои документы\Мои рисунки\MP Navigator\2008_01_30\IMG_0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434975"/>
            <a:ext cx="800100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990600" y="64770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Л.Бражкин.Сумерки.Опушка заснеженного леса.2004.</a:t>
            </a:r>
          </a:p>
        </p:txBody>
      </p:sp>
    </p:spTree>
  </p:cSld>
  <p:clrMapOvr>
    <a:masterClrMapping/>
  </p:clrMapOvr>
  <p:transition advTm="3532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Администратор\Мои документы\Мои рисунки\MP Navigator\2008_01_30\IMG_00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5400" y="317500"/>
            <a:ext cx="678180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33400" y="5853113"/>
            <a:ext cx="83058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В.Ракишева. Сказание о Кудым-Оше (эскиз памятника).2007</a:t>
            </a:r>
          </a:p>
          <a:p>
            <a:pPr>
              <a:spcBef>
                <a:spcPct val="50000"/>
              </a:spcBef>
            </a:pPr>
            <a:r>
              <a:rPr lang="ru-RU"/>
              <a:t>Открытие памятника было в январе 2008г.</a:t>
            </a:r>
          </a:p>
        </p:txBody>
      </p:sp>
    </p:spTree>
  </p:cSld>
  <p:clrMapOvr>
    <a:masterClrMapping/>
  </p:clrMapOvr>
  <p:transition advTm="54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240030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1747" name="Picture 2" descr="IMG_000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0"/>
            <a:ext cx="54149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4572000" y="1752600"/>
            <a:ext cx="4572000" cy="2667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Мы гордимся</a:t>
            </a:r>
          </a:p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 своим городом...</a:t>
            </a:r>
          </a:p>
        </p:txBody>
      </p:sp>
    </p:spTree>
    <p:custDataLst>
      <p:tags r:id="rId1"/>
    </p:custDataLst>
  </p:cSld>
  <p:clrMapOvr>
    <a:masterClrMapping/>
  </p:clrMapOvr>
  <p:transition advTm="95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Используемая литература:</a:t>
            </a:r>
          </a:p>
        </p:txBody>
      </p:sp>
      <p:pic>
        <p:nvPicPr>
          <p:cNvPr id="23555" name="Picture 3" descr="C:\Documents and Settings\Администратор\Мои документы\Мои рисунки\MP Navigator\2008_01_30\IMG_0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1371600"/>
            <a:ext cx="4289425" cy="481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0" y="1600200"/>
            <a:ext cx="53340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8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Рисунок 3" descr="Фото00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875" y="0"/>
            <a:ext cx="9286875" cy="728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3924300" y="5589588"/>
            <a:ext cx="3960813" cy="86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Вид городского </a:t>
            </a:r>
            <a:r>
              <a:rPr lang="ru-RU" dirty="0" err="1"/>
              <a:t>Кувинского</a:t>
            </a:r>
            <a:r>
              <a:rPr lang="ru-RU" dirty="0"/>
              <a:t> пруда</a:t>
            </a:r>
          </a:p>
        </p:txBody>
      </p:sp>
    </p:spTree>
  </p:cSld>
  <p:clrMapOvr>
    <a:masterClrMapping/>
  </p:clrMapOvr>
  <p:transition advTm="11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1357298"/>
            <a:ext cx="5357818" cy="4143404"/>
          </a:xfrm>
        </p:spPr>
        <p:txBody>
          <a:bodyPr/>
          <a:lstStyle/>
          <a:p>
            <a:pPr>
              <a:defRPr/>
            </a:pPr>
            <a:r>
              <a:rPr lang="ru-RU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/>
            </a:r>
            <a:br>
              <a:rPr lang="ru-RU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</a:br>
            <a:r>
              <a:rPr lang="ru-RU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/>
            </a:r>
            <a:br>
              <a:rPr lang="ru-RU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</a:br>
            <a:r>
              <a:rPr lang="ru-RU" kern="10" dirty="0" smtClean="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город </a:t>
            </a:r>
            <a:r>
              <a:rPr lang="ru-RU" kern="10" dirty="0" err="1" smtClean="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Кудым</a:t>
            </a:r>
            <a:r>
              <a:rPr lang="ru-RU" kern="10" dirty="0" smtClean="0">
                <a:ln w="9525"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-Оша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55298" name="Picture 2" descr="C:\Documents and Settings\kost@\Мои документы\Мои рисунки\Мои рисунки\Картинки\КПАО\reg81m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38" y="0"/>
            <a:ext cx="4714875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3" descr="Белый мрамор"/>
          <p:cNvSpPr>
            <a:spLocks noChangeArrowheads="1" noChangeShapeType="1" noTextEdit="1"/>
          </p:cNvSpPr>
          <p:nvPr/>
        </p:nvSpPr>
        <p:spPr bwMode="auto">
          <a:xfrm>
            <a:off x="1271588" y="714375"/>
            <a:ext cx="6600825" cy="3629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44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Кудымкар-</a:t>
            </a:r>
          </a:p>
          <a:p>
            <a:pPr algn="ctr"/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город Кудым -Оша</a:t>
            </a:r>
          </a:p>
        </p:txBody>
      </p:sp>
      <p:pic>
        <p:nvPicPr>
          <p:cNvPr id="3" name="Кудымкар йылiсь пес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29625" y="607218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1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533400"/>
            <a:ext cx="479266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05800" y="5562600"/>
            <a:ext cx="457200" cy="6096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267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00200"/>
            <a:ext cx="7696200" cy="39624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latin typeface="PragmaticaKMM" charset="-52"/>
                <a:cs typeface="Times New Roman" pitchFamily="18" charset="0"/>
              </a:rPr>
              <a:t>Герб города Кудымкар. В лазоревом (синем) контуре серебряное поле. В верхнем углу лазоревая «</a:t>
            </a:r>
            <a:r>
              <a:rPr lang="ru-RU" sz="3600" dirty="0" err="1" smtClean="0">
                <a:solidFill>
                  <a:schemeClr val="tx1"/>
                </a:solidFill>
                <a:latin typeface="PragmaticaKMM" charset="-52"/>
                <a:cs typeface="Times New Roman" pitchFamily="18" charset="0"/>
              </a:rPr>
              <a:t>перна</a:t>
            </a:r>
            <a:r>
              <a:rPr lang="ru-RU" sz="3600" dirty="0" smtClean="0">
                <a:solidFill>
                  <a:schemeClr val="tx1"/>
                </a:solidFill>
                <a:latin typeface="PragmaticaKMM" charset="-52"/>
                <a:cs typeface="Times New Roman" pitchFamily="18" charset="0"/>
              </a:rPr>
              <a:t>», в центре червленый медведь — один из наиболее популярных персонажей коми-пермяцкого эпоса. «</a:t>
            </a:r>
            <a:r>
              <a:rPr lang="ru-RU" sz="3600" dirty="0" err="1" smtClean="0">
                <a:solidFill>
                  <a:schemeClr val="tx1"/>
                </a:solidFill>
                <a:latin typeface="PragmaticaKMM" charset="-52"/>
                <a:cs typeface="Times New Roman" pitchFamily="18" charset="0"/>
              </a:rPr>
              <a:t>Перна</a:t>
            </a:r>
            <a:r>
              <a:rPr lang="ru-RU" sz="3600" dirty="0" smtClean="0">
                <a:solidFill>
                  <a:schemeClr val="tx1"/>
                </a:solidFill>
                <a:latin typeface="PragmaticaKMM" charset="-52"/>
                <a:cs typeface="Times New Roman" pitchFamily="18" charset="0"/>
              </a:rPr>
              <a:t>» — национальный символ, знак древности происхождения, путеводной звезды.</a:t>
            </a:r>
            <a:r>
              <a:rPr lang="ru-RU" sz="36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11267" name="AutoShape 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305800" y="5638800"/>
            <a:ext cx="533400" cy="457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25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25146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2292" name="Picture 5" descr="IMG_00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304800"/>
            <a:ext cx="4114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2057400" y="-109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2294" name="Picture 7" descr="IMG_000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152400"/>
            <a:ext cx="4464050" cy="628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82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-142875"/>
            <a:ext cx="7083425" cy="73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445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533400"/>
            <a:ext cx="4495800" cy="5105400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Кудымкару</a:t>
            </a:r>
          </a:p>
          <a:p>
            <a:pPr algn="ctr" eaLnBrk="1" hangingPunct="1">
              <a:buFontTx/>
              <a:buNone/>
            </a:pPr>
            <a:r>
              <a:rPr lang="ru-RU" sz="2400" smtClean="0"/>
              <a:t>***</a:t>
            </a:r>
          </a:p>
          <a:p>
            <a:pPr eaLnBrk="1" hangingPunct="1">
              <a:buFontTx/>
              <a:buNone/>
            </a:pPr>
            <a:r>
              <a:rPr lang="ru-RU" sz="2000" smtClean="0"/>
              <a:t>С днем рожденья, любимый город!</a:t>
            </a:r>
          </a:p>
          <a:p>
            <a:pPr eaLnBrk="1" hangingPunct="1">
              <a:buFontTx/>
              <a:buNone/>
            </a:pPr>
            <a:r>
              <a:rPr lang="ru-RU" sz="2000" smtClean="0"/>
              <a:t>Ты милее мне всех столиц</a:t>
            </a:r>
          </a:p>
          <a:p>
            <a:pPr eaLnBrk="1" hangingPunct="1">
              <a:buFontTx/>
              <a:buNone/>
            </a:pPr>
            <a:r>
              <a:rPr lang="ru-RU" sz="2000" smtClean="0"/>
              <a:t>Старых парков твоих убором</a:t>
            </a:r>
          </a:p>
          <a:p>
            <a:pPr eaLnBrk="1" hangingPunct="1">
              <a:buFontTx/>
              <a:buNone/>
            </a:pPr>
            <a:r>
              <a:rPr lang="ru-RU" sz="2000" smtClean="0"/>
              <a:t>И улыбками добрых лиц.</a:t>
            </a:r>
          </a:p>
          <a:p>
            <a:pPr eaLnBrk="1" hangingPunct="1">
              <a:buFontTx/>
              <a:buNone/>
            </a:pPr>
            <a:endParaRPr lang="ru-RU" sz="2000" smtClean="0"/>
          </a:p>
          <a:p>
            <a:pPr eaLnBrk="1" hangingPunct="1">
              <a:buFontTx/>
              <a:buNone/>
            </a:pPr>
            <a:r>
              <a:rPr lang="ru-RU" sz="2000" smtClean="0"/>
              <a:t>С каждым годом расти и крепни. </a:t>
            </a:r>
          </a:p>
          <a:p>
            <a:pPr eaLnBrk="1" hangingPunct="1">
              <a:buFontTx/>
              <a:buNone/>
            </a:pPr>
            <a:r>
              <a:rPr lang="ru-RU" sz="2000" smtClean="0"/>
              <a:t>Хорошея из года в год,</a:t>
            </a:r>
          </a:p>
          <a:p>
            <a:pPr eaLnBrk="1" hangingPunct="1">
              <a:buFontTx/>
              <a:buNone/>
            </a:pPr>
            <a:r>
              <a:rPr lang="ru-RU" sz="2000" smtClean="0"/>
              <a:t>Как и коми-пермяцкий древний</a:t>
            </a:r>
          </a:p>
          <a:p>
            <a:pPr eaLnBrk="1" hangingPunct="1">
              <a:buFontTx/>
              <a:buNone/>
            </a:pPr>
            <a:r>
              <a:rPr lang="ru-RU" sz="2000" smtClean="0"/>
              <a:t>Не стареющий твой народ. </a:t>
            </a:r>
          </a:p>
          <a:p>
            <a:pPr algn="r" eaLnBrk="1" hangingPunct="1">
              <a:buFontTx/>
              <a:buNone/>
            </a:pPr>
            <a:r>
              <a:rPr lang="ru-RU" sz="2000" smtClean="0"/>
              <a:t>Л.Сыстерова</a:t>
            </a:r>
          </a:p>
        </p:txBody>
      </p:sp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2571750" y="28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9221" name="Picture 5" descr="IMG_0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4400" y="228600"/>
            <a:ext cx="40005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0" y="5105400"/>
            <a:ext cx="6781800" cy="1752600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gradFill rotWithShape="0">
            <a:gsLst>
              <a:gs pos="0">
                <a:srgbClr val="FFFF99"/>
              </a:gs>
              <a:gs pos="100000">
                <a:schemeClr val="bg1"/>
              </a:gs>
            </a:gsLst>
            <a:lin ang="5400000" scaled="1"/>
          </a:gradFill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rgbClr val="FF0000"/>
                </a:solidFill>
              </a:rPr>
              <a:t>70 лет</a:t>
            </a:r>
          </a:p>
          <a:p>
            <a:pPr algn="ctr"/>
            <a:r>
              <a:rPr lang="ru-RU" sz="3600">
                <a:solidFill>
                  <a:srgbClr val="FF0000"/>
                </a:solidFill>
              </a:rPr>
              <a:t>2008 году</a:t>
            </a:r>
          </a:p>
        </p:txBody>
      </p:sp>
    </p:spTree>
  </p:cSld>
  <p:clrMapOvr>
    <a:masterClrMapping/>
  </p:clrMapOvr>
  <p:transition advTm="137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 advAuto="0"/>
      <p:bldP spid="9223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FF00">
                <a:alpha val="5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mtClean="0">
                <a:hlinkClick r:id="rId2" action="ppaction://hlinksldjump"/>
              </a:rPr>
              <a:t>Город</a:t>
            </a:r>
            <a:r>
              <a:rPr lang="ru-RU" smtClean="0"/>
              <a:t> награжден</a:t>
            </a: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3500438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5364" name="Picture 6" descr="IMG_000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6400" y="381000"/>
            <a:ext cx="2981325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8"/>
          <p:cNvSpPr>
            <a:spLocks noChangeArrowheads="1"/>
          </p:cNvSpPr>
          <p:nvPr/>
        </p:nvSpPr>
        <p:spPr bwMode="auto">
          <a:xfrm>
            <a:off x="381000" y="2209800"/>
            <a:ext cx="2209800" cy="25908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/>
              <a:t>Орден </a:t>
            </a:r>
          </a:p>
          <a:p>
            <a:pPr algn="ctr">
              <a:spcBef>
                <a:spcPct val="50000"/>
              </a:spcBef>
            </a:pPr>
            <a:r>
              <a:rPr lang="ru-RU"/>
              <a:t>дружбы </a:t>
            </a:r>
          </a:p>
          <a:p>
            <a:pPr algn="ctr">
              <a:spcBef>
                <a:spcPct val="50000"/>
              </a:spcBef>
            </a:pPr>
            <a:r>
              <a:rPr lang="ru-RU"/>
              <a:t>народов</a:t>
            </a:r>
          </a:p>
          <a:p>
            <a:pPr algn="ctr">
              <a:spcBef>
                <a:spcPct val="50000"/>
              </a:spcBef>
            </a:pPr>
            <a:r>
              <a:rPr lang="ru-RU"/>
              <a:t>1972г</a:t>
            </a:r>
          </a:p>
        </p:txBody>
      </p:sp>
      <p:sp>
        <p:nvSpPr>
          <p:cNvPr id="15366" name="AutoShape 9"/>
          <p:cNvSpPr>
            <a:spLocks noChangeArrowheads="1"/>
          </p:cNvSpPr>
          <p:nvPr/>
        </p:nvSpPr>
        <p:spPr bwMode="auto">
          <a:xfrm>
            <a:off x="2743200" y="2057400"/>
            <a:ext cx="2514600" cy="35814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/>
              <a:t>Орден</a:t>
            </a:r>
          </a:p>
          <a:p>
            <a:pPr algn="ctr">
              <a:spcBef>
                <a:spcPct val="50000"/>
              </a:spcBef>
            </a:pPr>
            <a:r>
              <a:rPr lang="ru-RU"/>
              <a:t> Трудового</a:t>
            </a:r>
          </a:p>
          <a:p>
            <a:pPr algn="ctr">
              <a:spcBef>
                <a:spcPct val="50000"/>
              </a:spcBef>
            </a:pPr>
            <a:r>
              <a:rPr lang="ru-RU"/>
              <a:t> красного </a:t>
            </a:r>
          </a:p>
          <a:p>
            <a:pPr algn="ctr">
              <a:spcBef>
                <a:spcPct val="50000"/>
              </a:spcBef>
            </a:pPr>
            <a:r>
              <a:rPr lang="ru-RU"/>
              <a:t>знамени</a:t>
            </a:r>
          </a:p>
          <a:p>
            <a:pPr algn="ctr">
              <a:spcBef>
                <a:spcPct val="50000"/>
              </a:spcBef>
            </a:pPr>
            <a:r>
              <a:rPr lang="ru-RU"/>
              <a:t>1975г</a:t>
            </a:r>
          </a:p>
        </p:txBody>
      </p:sp>
      <p:sp>
        <p:nvSpPr>
          <p:cNvPr id="15367" name="AutoShape 10"/>
          <p:cNvSpPr>
            <a:spLocks noChangeArrowheads="1"/>
          </p:cNvSpPr>
          <p:nvPr/>
        </p:nvSpPr>
        <p:spPr bwMode="auto">
          <a:xfrm>
            <a:off x="5334000" y="3276600"/>
            <a:ext cx="3352800" cy="32766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/>
              <a:t>Орден</a:t>
            </a:r>
          </a:p>
          <a:p>
            <a:pPr algn="ctr">
              <a:spcBef>
                <a:spcPct val="50000"/>
              </a:spcBef>
            </a:pPr>
            <a:r>
              <a:rPr lang="ru-RU"/>
              <a:t> «Слава нации»</a:t>
            </a:r>
          </a:p>
          <a:p>
            <a:pPr algn="ctr">
              <a:spcBef>
                <a:spcPct val="50000"/>
              </a:spcBef>
            </a:pPr>
            <a:r>
              <a:rPr lang="ru-RU"/>
              <a:t> («Золотая звезда»)</a:t>
            </a:r>
          </a:p>
          <a:p>
            <a:pPr algn="ctr">
              <a:spcBef>
                <a:spcPct val="50000"/>
              </a:spcBef>
            </a:pPr>
            <a:r>
              <a:rPr lang="ru-RU"/>
              <a:t> 2006 г</a:t>
            </a:r>
          </a:p>
          <a:p>
            <a:pPr algn="ctr"/>
            <a:endParaRPr lang="ru-RU"/>
          </a:p>
        </p:txBody>
      </p:sp>
    </p:spTree>
  </p:cSld>
  <p:clrMapOvr>
    <a:masterClrMapping/>
  </p:clrMapOvr>
  <p:transition advTm="3328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1.5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212</Words>
  <Application>Microsoft Office PowerPoint</Application>
  <PresentationFormat>Экран (4:3)</PresentationFormat>
  <Paragraphs>55</Paragraphs>
  <Slides>27</Slides>
  <Notes>0</Notes>
  <HiddenSlides>2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Оформление по умолчанию</vt:lpstr>
      <vt:lpstr>Изящная</vt:lpstr>
      <vt:lpstr>сертификат</vt:lpstr>
      <vt:lpstr>Дзюба Любовь Григорьевна г.Кудымкар, Пермский край,  ГБОУ СПО «КЛТ»,преподаватель,  кл.час о родном городе «Кудымкар- город Кудым-Оша»</vt:lpstr>
      <vt:lpstr>Слайд 3</vt:lpstr>
      <vt:lpstr>Слайд 4</vt:lpstr>
      <vt:lpstr>Герб города Кудымкар. В лазоревом (синем) контуре серебряное поле. В верхнем углу лазоревая «перна», в центре червленый медведь — один из наиболее популярных персонажей коми-пермяцкого эпоса. «Перна» — национальный символ, знак древности происхождения, путеводной звезды.  </vt:lpstr>
      <vt:lpstr>Слайд 6</vt:lpstr>
      <vt:lpstr>Слайд 7</vt:lpstr>
      <vt:lpstr>Слайд 8</vt:lpstr>
      <vt:lpstr>Город награжден</vt:lpstr>
      <vt:lpstr> КУДЫМКАР, город (с 1938) в Российской Федерации, в Пермском крае, бывший центр Коми-Пермяцкого автономного округа, на р. Иньва, при впадении в нее р. Кува,  в 104 км от железнодорожной  станции Менделеево.  Население 34,2 тыс. человек (2002).  Лесная, металлообрабатывающая, пищевая, легкая промышленность. Драматический театр. Краеведческий музей. Возник в 16 в. </vt:lpstr>
      <vt:lpstr>Здание Администрации  Коми-Пермяцкого округа  (ул.50 лет Октября)</vt:lpstr>
      <vt:lpstr>Слайд 12</vt:lpstr>
      <vt:lpstr>Памятник архитектуры  (построено в 1934-40г.г.)</vt:lpstr>
      <vt:lpstr>Слайд 14</vt:lpstr>
      <vt:lpstr>Слайд 15</vt:lpstr>
      <vt:lpstr>Слайд 16</vt:lpstr>
      <vt:lpstr>Слайд 17</vt:lpstr>
      <vt:lpstr>Старый и новый город…</vt:lpstr>
      <vt:lpstr>Слайд 19</vt:lpstr>
      <vt:lpstr>Слайд 20</vt:lpstr>
      <vt:lpstr>Слайд 21</vt:lpstr>
      <vt:lpstr>Слайд 22</vt:lpstr>
      <vt:lpstr>Слайд 23</vt:lpstr>
      <vt:lpstr>Слайд 24</vt:lpstr>
      <vt:lpstr>Используемая литература:</vt:lpstr>
      <vt:lpstr>Слайд 26</vt:lpstr>
      <vt:lpstr>  город Кудым -Оша</vt:lpstr>
    </vt:vector>
  </TitlesOfParts>
  <Company>ПУ-3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doktor-dizel</cp:lastModifiedBy>
  <cp:revision>21</cp:revision>
  <dcterms:created xsi:type="dcterms:W3CDTF">2008-01-28T09:54:45Z</dcterms:created>
  <dcterms:modified xsi:type="dcterms:W3CDTF">2012-10-25T17:02:53Z</dcterms:modified>
</cp:coreProperties>
</file>