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1" r:id="rId9"/>
    <p:sldId id="262" r:id="rId10"/>
    <p:sldId id="263" r:id="rId11"/>
    <p:sldId id="264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5560" autoAdjust="0"/>
  </p:normalViewPr>
  <p:slideViewPr>
    <p:cSldViewPr>
      <p:cViewPr varScale="1">
        <p:scale>
          <a:sx n="53" d="100"/>
          <a:sy n="53" d="100"/>
        </p:scale>
        <p:origin x="-90" y="-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73B453-CD30-4007-A707-E63C11DFEB16}" type="doc">
      <dgm:prSet loTypeId="urn:microsoft.com/office/officeart/2005/8/layout/pyramid2" loCatId="pyramid" qsTypeId="urn:microsoft.com/office/officeart/2005/8/quickstyle/simple3" qsCatId="simple" csTypeId="urn:microsoft.com/office/officeart/2005/8/colors/accent1_2" csCatId="accent1" phldr="1"/>
      <dgm:spPr/>
    </dgm:pt>
    <dgm:pt modelId="{1B8307AF-C05F-4A3A-ACDF-9AE6EEBEEF45}">
      <dgm:prSet phldrT="[Текст]"/>
      <dgm:spPr/>
      <dgm:t>
        <a:bodyPr/>
        <a:lstStyle/>
        <a:p>
          <a:r>
            <a:rPr lang="ru-RU" dirty="0" smtClean="0"/>
            <a:t>Затрудняет работу легких, сердца, желудочно-кишечного тракта</a:t>
          </a:r>
          <a:endParaRPr lang="ru-RU" dirty="0"/>
        </a:p>
      </dgm:t>
    </dgm:pt>
    <dgm:pt modelId="{134CB235-2A90-4E65-A7C1-0B1B8C8C6936}" type="parTrans" cxnId="{6BB3B6B2-11CB-49E0-9DF8-F67B7B36F408}">
      <dgm:prSet/>
      <dgm:spPr/>
      <dgm:t>
        <a:bodyPr/>
        <a:lstStyle/>
        <a:p>
          <a:endParaRPr lang="ru-RU"/>
        </a:p>
      </dgm:t>
    </dgm:pt>
    <dgm:pt modelId="{84490D60-37C8-436D-AA70-77F0F29DC3A8}" type="sibTrans" cxnId="{6BB3B6B2-11CB-49E0-9DF8-F67B7B36F408}">
      <dgm:prSet/>
      <dgm:spPr/>
      <dgm:t>
        <a:bodyPr/>
        <a:lstStyle/>
        <a:p>
          <a:endParaRPr lang="ru-RU"/>
        </a:p>
      </dgm:t>
    </dgm:pt>
    <dgm:pt modelId="{5239B642-C02A-41F8-BAC9-7359AAF705ED}">
      <dgm:prSet phldrT="[Текст]"/>
      <dgm:spPr/>
      <dgm:t>
        <a:bodyPr/>
        <a:lstStyle/>
        <a:p>
          <a:r>
            <a:rPr lang="ru-RU" dirty="0" smtClean="0"/>
            <a:t>Уменьшается объем легких, снижается  обмен веществ</a:t>
          </a:r>
          <a:endParaRPr lang="ru-RU" dirty="0"/>
        </a:p>
      </dgm:t>
    </dgm:pt>
    <dgm:pt modelId="{1898B956-D486-411F-87DD-882E3C9D9F3E}" type="parTrans" cxnId="{C5678FFF-9B0E-40B6-97EE-8F55D87BB911}">
      <dgm:prSet/>
      <dgm:spPr/>
      <dgm:t>
        <a:bodyPr/>
        <a:lstStyle/>
        <a:p>
          <a:endParaRPr lang="ru-RU"/>
        </a:p>
      </dgm:t>
    </dgm:pt>
    <dgm:pt modelId="{79BB4FC0-4E99-4361-A004-F2DE8FE7E310}" type="sibTrans" cxnId="{C5678FFF-9B0E-40B6-97EE-8F55D87BB911}">
      <dgm:prSet/>
      <dgm:spPr/>
      <dgm:t>
        <a:bodyPr/>
        <a:lstStyle/>
        <a:p>
          <a:endParaRPr lang="ru-RU"/>
        </a:p>
      </dgm:t>
    </dgm:pt>
    <dgm:pt modelId="{47D2219A-A183-4B9C-A125-3652584091F5}">
      <dgm:prSet phldrT="[Текст]"/>
      <dgm:spPr/>
      <dgm:t>
        <a:bodyPr/>
        <a:lstStyle/>
        <a:p>
          <a:r>
            <a:rPr lang="ru-RU" dirty="0" smtClean="0"/>
            <a:t>Появляются головные боли, повышается утомляемость</a:t>
          </a:r>
          <a:endParaRPr lang="ru-RU" dirty="0"/>
        </a:p>
      </dgm:t>
    </dgm:pt>
    <dgm:pt modelId="{6C616CA6-569A-4AC4-B5C7-5AA690925E14}" type="parTrans" cxnId="{9715FECD-64BC-4DC6-B47E-2E15ACBF54AF}">
      <dgm:prSet/>
      <dgm:spPr/>
      <dgm:t>
        <a:bodyPr/>
        <a:lstStyle/>
        <a:p>
          <a:endParaRPr lang="ru-RU"/>
        </a:p>
      </dgm:t>
    </dgm:pt>
    <dgm:pt modelId="{C175BA14-BD9B-4603-BE24-A392A7E329B2}" type="sibTrans" cxnId="{9715FECD-64BC-4DC6-B47E-2E15ACBF54AF}">
      <dgm:prSet/>
      <dgm:spPr/>
      <dgm:t>
        <a:bodyPr/>
        <a:lstStyle/>
        <a:p>
          <a:endParaRPr lang="ru-RU"/>
        </a:p>
      </dgm:t>
    </dgm:pt>
    <dgm:pt modelId="{C0582E81-42EA-42A5-9F67-04A84CAC981E}" type="pres">
      <dgm:prSet presAssocID="{B373B453-CD30-4007-A707-E63C11DFEB16}" presName="compositeShape" presStyleCnt="0">
        <dgm:presLayoutVars>
          <dgm:dir/>
          <dgm:resizeHandles/>
        </dgm:presLayoutVars>
      </dgm:prSet>
      <dgm:spPr/>
    </dgm:pt>
    <dgm:pt modelId="{70C0D5B5-4D04-452A-A0DD-70B1A9DD7E75}" type="pres">
      <dgm:prSet presAssocID="{B373B453-CD30-4007-A707-E63C11DFEB16}" presName="pyramid" presStyleLbl="node1" presStyleIdx="0" presStyleCnt="1" custLinFactNeighborX="-1367" custLinFactNeighborY="-337"/>
      <dgm:spPr/>
    </dgm:pt>
    <dgm:pt modelId="{3A6B4615-52E7-46FD-997A-2A7349092892}" type="pres">
      <dgm:prSet presAssocID="{B373B453-CD30-4007-A707-E63C11DFEB16}" presName="theList" presStyleCnt="0"/>
      <dgm:spPr/>
    </dgm:pt>
    <dgm:pt modelId="{A54B86C8-B075-4109-90AF-EF017F60E8FF}" type="pres">
      <dgm:prSet presAssocID="{1B8307AF-C05F-4A3A-ACDF-9AE6EEBEEF45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BE782-2997-48F6-B511-867B9873E004}" type="pres">
      <dgm:prSet presAssocID="{1B8307AF-C05F-4A3A-ACDF-9AE6EEBEEF45}" presName="aSpace" presStyleCnt="0"/>
      <dgm:spPr/>
    </dgm:pt>
    <dgm:pt modelId="{A9A15E87-C7C9-407D-AD93-21B4E9CA73AF}" type="pres">
      <dgm:prSet presAssocID="{5239B642-C02A-41F8-BAC9-7359AAF705ED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E3E376-940B-4040-B766-08470C5EE862}" type="pres">
      <dgm:prSet presAssocID="{5239B642-C02A-41F8-BAC9-7359AAF705ED}" presName="aSpace" presStyleCnt="0"/>
      <dgm:spPr/>
    </dgm:pt>
    <dgm:pt modelId="{70035E76-22D0-4ABD-B661-19977094C8FB}" type="pres">
      <dgm:prSet presAssocID="{47D2219A-A183-4B9C-A125-3652584091F5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7A46FF-6D1C-4234-A8F4-A01AB394A934}" type="pres">
      <dgm:prSet presAssocID="{47D2219A-A183-4B9C-A125-3652584091F5}" presName="aSpace" presStyleCnt="0"/>
      <dgm:spPr/>
    </dgm:pt>
  </dgm:ptLst>
  <dgm:cxnLst>
    <dgm:cxn modelId="{77B3F3F8-4EE3-4F2D-9F01-D96B8A86BA24}" type="presOf" srcId="{47D2219A-A183-4B9C-A125-3652584091F5}" destId="{70035E76-22D0-4ABD-B661-19977094C8FB}" srcOrd="0" destOrd="0" presId="urn:microsoft.com/office/officeart/2005/8/layout/pyramid2"/>
    <dgm:cxn modelId="{3D32788B-BA07-4642-A555-FB0C7D8CFA52}" type="presOf" srcId="{1B8307AF-C05F-4A3A-ACDF-9AE6EEBEEF45}" destId="{A54B86C8-B075-4109-90AF-EF017F60E8FF}" srcOrd="0" destOrd="0" presId="urn:microsoft.com/office/officeart/2005/8/layout/pyramid2"/>
    <dgm:cxn modelId="{9715FECD-64BC-4DC6-B47E-2E15ACBF54AF}" srcId="{B373B453-CD30-4007-A707-E63C11DFEB16}" destId="{47D2219A-A183-4B9C-A125-3652584091F5}" srcOrd="2" destOrd="0" parTransId="{6C616CA6-569A-4AC4-B5C7-5AA690925E14}" sibTransId="{C175BA14-BD9B-4603-BE24-A392A7E329B2}"/>
    <dgm:cxn modelId="{E980DAF2-4826-45ED-A6E3-BBD0646F4EC5}" type="presOf" srcId="{5239B642-C02A-41F8-BAC9-7359AAF705ED}" destId="{A9A15E87-C7C9-407D-AD93-21B4E9CA73AF}" srcOrd="0" destOrd="0" presId="urn:microsoft.com/office/officeart/2005/8/layout/pyramid2"/>
    <dgm:cxn modelId="{C5678FFF-9B0E-40B6-97EE-8F55D87BB911}" srcId="{B373B453-CD30-4007-A707-E63C11DFEB16}" destId="{5239B642-C02A-41F8-BAC9-7359AAF705ED}" srcOrd="1" destOrd="0" parTransId="{1898B956-D486-411F-87DD-882E3C9D9F3E}" sibTransId="{79BB4FC0-4E99-4361-A004-F2DE8FE7E310}"/>
    <dgm:cxn modelId="{6BB3B6B2-11CB-49E0-9DF8-F67B7B36F408}" srcId="{B373B453-CD30-4007-A707-E63C11DFEB16}" destId="{1B8307AF-C05F-4A3A-ACDF-9AE6EEBEEF45}" srcOrd="0" destOrd="0" parTransId="{134CB235-2A90-4E65-A7C1-0B1B8C8C6936}" sibTransId="{84490D60-37C8-436D-AA70-77F0F29DC3A8}"/>
    <dgm:cxn modelId="{9BC39803-F8DB-46DB-9335-0E8339938D3F}" type="presOf" srcId="{B373B453-CD30-4007-A707-E63C11DFEB16}" destId="{C0582E81-42EA-42A5-9F67-04A84CAC981E}" srcOrd="0" destOrd="0" presId="urn:microsoft.com/office/officeart/2005/8/layout/pyramid2"/>
    <dgm:cxn modelId="{029466A9-5400-419C-91F9-8734FBA8A532}" type="presParOf" srcId="{C0582E81-42EA-42A5-9F67-04A84CAC981E}" destId="{70C0D5B5-4D04-452A-A0DD-70B1A9DD7E75}" srcOrd="0" destOrd="0" presId="urn:microsoft.com/office/officeart/2005/8/layout/pyramid2"/>
    <dgm:cxn modelId="{DB049A08-6076-4B38-971A-F00F4ACE63FC}" type="presParOf" srcId="{C0582E81-42EA-42A5-9F67-04A84CAC981E}" destId="{3A6B4615-52E7-46FD-997A-2A7349092892}" srcOrd="1" destOrd="0" presId="urn:microsoft.com/office/officeart/2005/8/layout/pyramid2"/>
    <dgm:cxn modelId="{E940AA07-B024-4E54-942F-A46BA52CF7D6}" type="presParOf" srcId="{3A6B4615-52E7-46FD-997A-2A7349092892}" destId="{A54B86C8-B075-4109-90AF-EF017F60E8FF}" srcOrd="0" destOrd="0" presId="urn:microsoft.com/office/officeart/2005/8/layout/pyramid2"/>
    <dgm:cxn modelId="{521AE01B-0325-4C1A-876E-1AD56EC62046}" type="presParOf" srcId="{3A6B4615-52E7-46FD-997A-2A7349092892}" destId="{C4FBE782-2997-48F6-B511-867B9873E004}" srcOrd="1" destOrd="0" presId="urn:microsoft.com/office/officeart/2005/8/layout/pyramid2"/>
    <dgm:cxn modelId="{E50692E7-48B7-4A9B-B13E-223DEBD12BFF}" type="presParOf" srcId="{3A6B4615-52E7-46FD-997A-2A7349092892}" destId="{A9A15E87-C7C9-407D-AD93-21B4E9CA73AF}" srcOrd="2" destOrd="0" presId="urn:microsoft.com/office/officeart/2005/8/layout/pyramid2"/>
    <dgm:cxn modelId="{C54B6AEB-0417-4FB1-AD3B-1BA6272C80B6}" type="presParOf" srcId="{3A6B4615-52E7-46FD-997A-2A7349092892}" destId="{53E3E376-940B-4040-B766-08470C5EE862}" srcOrd="3" destOrd="0" presId="urn:microsoft.com/office/officeart/2005/8/layout/pyramid2"/>
    <dgm:cxn modelId="{6F5D68A7-355F-4A39-B16A-9BF874739F38}" type="presParOf" srcId="{3A6B4615-52E7-46FD-997A-2A7349092892}" destId="{70035E76-22D0-4ABD-B661-19977094C8FB}" srcOrd="4" destOrd="0" presId="urn:microsoft.com/office/officeart/2005/8/layout/pyramid2"/>
    <dgm:cxn modelId="{6683B7BA-54E7-4136-98CB-9CE17ED1E334}" type="presParOf" srcId="{3A6B4615-52E7-46FD-997A-2A7349092892}" destId="{4F7A46FF-6D1C-4234-A8F4-A01AB394A934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0D5B5-4D04-452A-A0DD-70B1A9DD7E75}">
      <dsp:nvSpPr>
        <dsp:cNvPr id="0" name=""/>
        <dsp:cNvSpPr/>
      </dsp:nvSpPr>
      <dsp:spPr>
        <a:xfrm>
          <a:off x="1450501" y="0"/>
          <a:ext cx="4525963" cy="4525963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54B86C8-B075-4109-90AF-EF017F60E8FF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Затрудняет работу легких, сердца, желудочно-кишечного тракта</a:t>
          </a:r>
          <a:endParaRPr lang="ru-RU" sz="1900" kern="1200" dirty="0"/>
        </a:p>
      </dsp:txBody>
      <dsp:txXfrm>
        <a:off x="3827652" y="507327"/>
        <a:ext cx="2837275" cy="966780"/>
      </dsp:txXfrm>
    </dsp:sp>
    <dsp:sp modelId="{A9A15E87-C7C9-407D-AD93-21B4E9CA73AF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Уменьшается объем легких, снижается  обмен веществ</a:t>
          </a:r>
          <a:endParaRPr lang="ru-RU" sz="1900" kern="1200" dirty="0"/>
        </a:p>
      </dsp:txBody>
      <dsp:txXfrm>
        <a:off x="3827652" y="1712630"/>
        <a:ext cx="2837275" cy="966780"/>
      </dsp:txXfrm>
    </dsp:sp>
    <dsp:sp modelId="{70035E76-22D0-4ABD-B661-19977094C8FB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Появляются головные боли, повышается утомляемость</a:t>
          </a:r>
          <a:endParaRPr lang="ru-RU" sz="1900" kern="1200" dirty="0"/>
        </a:p>
      </dsp:txBody>
      <dsp:txXfrm>
        <a:off x="3827652" y="2917932"/>
        <a:ext cx="2837275" cy="966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6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71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62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750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9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4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346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620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1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73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67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ED8BF-6714-44FD-8575-591FD816BC57}" type="datetimeFigureOut">
              <a:rPr lang="ru-RU" smtClean="0"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8A28E-47B6-4C38-A6B4-DBC145908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29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5142"/>
            <a:ext cx="8058549" cy="6742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75" y="69312"/>
            <a:ext cx="5551637" cy="147002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Нарушение осанки и плоскостопие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" y="1916832"/>
            <a:ext cx="2709277" cy="2664295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Развитие</a:t>
            </a:r>
            <a:r>
              <a:rPr lang="ru-RU" dirty="0" smtClean="0"/>
              <a:t>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опорно-двигательной</a:t>
            </a:r>
            <a:r>
              <a:rPr lang="ru-RU" dirty="0" smtClean="0"/>
              <a:t>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системы </a:t>
            </a:r>
          </a:p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 класс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7984" y="5517232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Аллахвердян Светлана  Николаевна </a:t>
            </a:r>
          </a:p>
          <a:p>
            <a:r>
              <a:rPr lang="ru-RU" dirty="0" smtClean="0"/>
              <a:t>ГБОУ СОШ № 433</a:t>
            </a:r>
          </a:p>
          <a:p>
            <a:r>
              <a:rPr lang="ru-RU" dirty="0" smtClean="0"/>
              <a:t>Г. Москва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481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Причины плоскостопия</a:t>
            </a:r>
            <a:endParaRPr lang="ru-RU" sz="6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Перенос тяжестей</a:t>
            </a:r>
          </a:p>
          <a:p>
            <a:r>
              <a:rPr lang="ru-RU" dirty="0" smtClean="0"/>
              <a:t>Узкая и тесная  обувь</a:t>
            </a:r>
          </a:p>
          <a:p>
            <a:r>
              <a:rPr lang="ru-RU" dirty="0" smtClean="0"/>
              <a:t>Высокий каблук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962836"/>
            <a:ext cx="4644009" cy="4623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5" y="3933056"/>
            <a:ext cx="4406203" cy="289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3146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предупреждение плоскостопия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52924"/>
            <a:ext cx="2980556" cy="222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7916"/>
            <a:ext cx="3492996" cy="2316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788" y="3688416"/>
            <a:ext cx="3140130" cy="3140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286" y="1155030"/>
            <a:ext cx="3501398" cy="2622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577" y="3068960"/>
            <a:ext cx="3141615" cy="2395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5464900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Ортопедические стельки</a:t>
            </a:r>
          </a:p>
          <a:p>
            <a:r>
              <a:rPr lang="ru-RU" dirty="0" smtClean="0"/>
              <a:t>Хождение босиком</a:t>
            </a:r>
          </a:p>
          <a:p>
            <a:r>
              <a:rPr lang="ru-RU" dirty="0" smtClean="0"/>
              <a:t>зарядка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9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466" y="1377431"/>
            <a:ext cx="3312706" cy="4454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Формирование правильной осанки</a:t>
            </a:r>
            <a:endParaRPr lang="ru-RU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19392"/>
            <a:ext cx="2757289" cy="264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982" y="3868316"/>
            <a:ext cx="3398887" cy="2721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3642" y="1318405"/>
            <a:ext cx="2780358" cy="2780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839" y="4357687"/>
            <a:ext cx="3770964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61905" y="5607842"/>
            <a:ext cx="19679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Ношение ранца</a:t>
            </a:r>
          </a:p>
          <a:p>
            <a:r>
              <a:rPr lang="ru-RU" dirty="0" smtClean="0"/>
              <a:t>Правильная посадка</a:t>
            </a:r>
          </a:p>
          <a:p>
            <a:r>
              <a:rPr lang="ru-RU" dirty="0" smtClean="0"/>
              <a:t>Занятия спортом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47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Домашнее задание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770428" y="1598066"/>
            <a:ext cx="2962672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              </a:t>
            </a:r>
            <a:r>
              <a:rPr lang="ru-RU" sz="6000" dirty="0" smtClean="0"/>
              <a:t>12   13    </a:t>
            </a:r>
          </a:p>
          <a:p>
            <a:pPr marL="0" indent="0">
              <a:buNone/>
            </a:pPr>
            <a:r>
              <a:rPr lang="ru-RU" dirty="0" smtClean="0"/>
              <a:t>Ответе на вопросы  на стр.65</a:t>
            </a:r>
            <a:r>
              <a:rPr lang="ru-RU" sz="6000" dirty="0" smtClean="0"/>
              <a:t>                                                                             </a:t>
            </a:r>
            <a:endParaRPr lang="ru-RU" sz="60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5801761" cy="309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Выгнутая влево стрелка 7"/>
          <p:cNvSpPr/>
          <p:nvPr/>
        </p:nvSpPr>
        <p:spPr>
          <a:xfrm>
            <a:off x="6156176" y="2060848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6156176" y="2564904"/>
            <a:ext cx="731520" cy="129614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8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72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осанка</a:t>
            </a:r>
            <a:endParaRPr lang="ru-RU" sz="72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458616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Привычное положение тела человека в покое  и при движении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2987824" y="1600200"/>
            <a:ext cx="5698976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1259759"/>
            <a:ext cx="6120680" cy="5355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987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80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сколиоз</a:t>
            </a:r>
            <a:endParaRPr lang="ru-RU" sz="80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48295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012160" y="1628800"/>
            <a:ext cx="267464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Боковые искривления позвоночника</a:t>
            </a: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6" y="1484784"/>
            <a:ext cx="584482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6694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сутулость</a:t>
            </a:r>
            <a:endParaRPr lang="ru-RU" sz="6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67464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Округлая или прямая спина</a:t>
            </a: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3575081" y="1124744"/>
            <a:ext cx="4237279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28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Виды осанки</a:t>
            </a:r>
            <a:endParaRPr lang="ru-RU" sz="6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03788"/>
            <a:ext cx="8928992" cy="5354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4" y="6475441"/>
            <a:ext cx="14401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нормальная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59833" y="6462635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сутулая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646263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выгнутая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180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Искривленный позвоночник на рентгеновском снимке</a:t>
            </a:r>
            <a:endParaRPr lang="ru-RU" sz="4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673" y="1740012"/>
            <a:ext cx="7848872" cy="5101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28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причины</a:t>
            </a:r>
            <a:endParaRPr lang="ru-RU" sz="8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Неполноценное питание, недостаток в пище белков, минеральных солей, витаминов</a:t>
            </a:r>
          </a:p>
          <a:p>
            <a:r>
              <a:rPr lang="ru-RU" dirty="0" smtClean="0"/>
              <a:t>Неравномерное распределение нагрузки на тело</a:t>
            </a:r>
          </a:p>
          <a:p>
            <a:r>
              <a:rPr lang="ru-RU" dirty="0" err="1" smtClean="0"/>
              <a:t>Нетренированность</a:t>
            </a:r>
            <a:r>
              <a:rPr lang="ru-RU" dirty="0" smtClean="0"/>
              <a:t> мышц</a:t>
            </a:r>
          </a:p>
          <a:p>
            <a:r>
              <a:rPr lang="ru-RU" dirty="0" smtClean="0"/>
              <a:t>Неправильная посадка за партой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45024"/>
            <a:ext cx="216024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082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Последствия неправильной осанки</a:t>
            </a:r>
            <a:endParaRPr lang="ru-RU" sz="48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541781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61836" y="3284984"/>
            <a:ext cx="4320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О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С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Н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К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А</a:t>
            </a: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43808" y="1832916"/>
            <a:ext cx="688787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Н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Е</a:t>
            </a:r>
          </a:p>
          <a:p>
            <a:endParaRPr lang="ru-RU" sz="2000" b="1" dirty="0">
              <a:solidFill>
                <a:srgbClr val="FF0000"/>
              </a:solidFill>
            </a:endParaRPr>
          </a:p>
          <a:p>
            <a:r>
              <a:rPr lang="ru-RU" sz="2000" b="1" dirty="0" smtClean="0">
                <a:solidFill>
                  <a:srgbClr val="FF0000"/>
                </a:solidFill>
              </a:rPr>
              <a:t>П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Р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И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Л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Ь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Н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Я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46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b="1" i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плоскостопие</a:t>
            </a:r>
            <a:endParaRPr lang="ru-RU" sz="6600" b="1" i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796136" y="1600200"/>
            <a:ext cx="2890664" cy="4525963"/>
          </a:xfrm>
        </p:spPr>
        <p:txBody>
          <a:bodyPr/>
          <a:lstStyle/>
          <a:p>
            <a:r>
              <a:rPr lang="ru-RU" dirty="0" smtClean="0"/>
              <a:t>Изменение формы стопы ее уплощение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5524438" cy="3480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76"/>
          <a:stretch/>
        </p:blipFill>
        <p:spPr bwMode="auto">
          <a:xfrm>
            <a:off x="4979854" y="3429000"/>
            <a:ext cx="4005053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0628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157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Нарушение осанки и плоскостопие</vt:lpstr>
      <vt:lpstr>осанка</vt:lpstr>
      <vt:lpstr>сколиоз</vt:lpstr>
      <vt:lpstr>сутулость</vt:lpstr>
      <vt:lpstr>Виды осанки</vt:lpstr>
      <vt:lpstr>Искривленный позвоночник на рентгеновском снимке</vt:lpstr>
      <vt:lpstr>причины</vt:lpstr>
      <vt:lpstr>Последствия неправильной осанки</vt:lpstr>
      <vt:lpstr>плоскостопие</vt:lpstr>
      <vt:lpstr>Причины плоскостопия</vt:lpstr>
      <vt:lpstr>предупреждение плоскостопия</vt:lpstr>
      <vt:lpstr>Формирование правильной осанки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Нарушение осанки и плоскостопие</dc:title>
  <dc:creator>user</dc:creator>
  <cp:lastModifiedBy>user</cp:lastModifiedBy>
  <cp:revision>11</cp:revision>
  <dcterms:created xsi:type="dcterms:W3CDTF">2012-10-22T16:54:43Z</dcterms:created>
  <dcterms:modified xsi:type="dcterms:W3CDTF">2012-10-25T17:07:21Z</dcterms:modified>
</cp:coreProperties>
</file>