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65" r:id="rId3"/>
    <p:sldId id="257" r:id="rId4"/>
    <p:sldId id="259" r:id="rId5"/>
    <p:sldId id="260" r:id="rId6"/>
    <p:sldId id="264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5" autoAdjust="0"/>
    <p:restoredTop sz="86333" autoAdjust="0"/>
  </p:normalViewPr>
  <p:slideViewPr>
    <p:cSldViewPr>
      <p:cViewPr varScale="1">
        <p:scale>
          <a:sx n="93" d="100"/>
          <a:sy n="93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D59B03E-456D-4BC4-B82E-8F4A6307F92F}" type="datetimeFigureOut">
              <a:rPr lang="ru-RU"/>
              <a:pPr>
                <a:defRPr/>
              </a:pPr>
              <a:t>05.05.2012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B9BE96F-1EB7-4168-83F4-C82E5B90E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E187C1B-79F5-4079-AF4E-2325C3DA333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46DC6BB-962D-4FA5-9A7A-CA2F746AE96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FFCB-1D9C-4048-9B16-521D0C89EDD8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E64D2-64FE-4255-937E-6A591ED768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B878C-491E-4EDA-9F8C-4A218B59035E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DF8EF-DB40-408C-8842-98D2C07062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40030-669C-476B-B16B-2DA71D2E4798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6151D-5BB9-40C1-A9EF-C876C1D2AA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996D8-54C2-4929-81FE-D008C0C3BA1A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0C794-C240-483D-8260-056BD5AACA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2CA59-9F44-465E-95BC-BFF00EFE7C41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56E5C-427A-4D0D-AC8E-7AC8D88F6F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4E0F8-3660-4FAB-8852-723506D936F4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E05C6-06B3-435D-A39E-5126DB0372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0980F-012A-46C4-98C1-0FEB5A07CE6A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FCFA9-86FA-4858-B02C-9F64B566DD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3B49F-1BA9-48AD-B74F-00C58487DC81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294D5-5B3C-4C47-94DB-D5CF0A6228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01A3B-B6E5-4113-85D3-085BCA3744DE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55EF8-2717-4B14-BB38-A27B49E9B5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882DF-F893-4D8C-B1CB-5365CDD2630A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3083B-2000-472B-9E57-1EB54899686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ED548-A9B5-4785-8FD0-B3C0B4E8EC4C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D9AD6B-0A28-481B-B2AC-71DEA00ABF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D847F3-E15B-477C-80AA-89750679F3CB}" type="datetimeFigureOut">
              <a:rPr lang="ru-RU"/>
              <a:pPr>
                <a:defRPr/>
              </a:pPr>
              <a:t>05.05.2012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D85359-66F1-44C4-81EC-BFC4CE2F8E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4" y="42167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</p:sldLayoutIdLst>
  <p:transition spd="slow">
    <p:newsflash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13.jpeg"/><Relationship Id="rId12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ctr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01638" y="762000"/>
            <a:ext cx="8248650" cy="3260725"/>
          </a:xfr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83968" y="4221088"/>
            <a:ext cx="4286250" cy="1781175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endParaRPr lang="ru-RU" sz="2800" b="1" dirty="0" smtClean="0">
              <a:latin typeface="Segoe Print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6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938212"/>
          </a:xfrm>
        </p:spPr>
        <p:txBody>
          <a:bodyPr/>
          <a:lstStyle/>
          <a:p>
            <a:pPr algn="ctr"/>
            <a:r>
              <a:rPr lang="ru-RU" sz="5400" b="1" smtClean="0">
                <a:latin typeface="Segoe Print"/>
              </a:rPr>
              <a:t>Содержание</a:t>
            </a:r>
            <a:r>
              <a:rPr lang="ru-RU" smtClean="0"/>
              <a:t> </a:t>
            </a:r>
          </a:p>
        </p:txBody>
      </p:sp>
      <p:sp>
        <p:nvSpPr>
          <p:cNvPr id="16386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smtClean="0"/>
              <a:t>Географическое положение</a:t>
            </a:r>
          </a:p>
          <a:p>
            <a:r>
              <a:rPr lang="ru-RU" sz="3200" b="1" smtClean="0"/>
              <a:t>Общие сведения о Байкале</a:t>
            </a:r>
          </a:p>
          <a:p>
            <a:r>
              <a:rPr lang="ru-RU" sz="3200" b="1" smtClean="0"/>
              <a:t>Байкал – озеро или море?</a:t>
            </a:r>
          </a:p>
          <a:p>
            <a:r>
              <a:rPr lang="ru-RU" sz="3200" b="1" smtClean="0"/>
              <a:t>Флора и фауна озера</a:t>
            </a:r>
          </a:p>
          <a:p>
            <a:r>
              <a:rPr lang="ru-RU" sz="3200" b="1" smtClean="0"/>
              <a:t>Экологические проблемы </a:t>
            </a:r>
          </a:p>
          <a:p>
            <a:r>
              <a:rPr lang="ru-RU" sz="3200" b="1" smtClean="0"/>
              <a:t>А знаешь ли ты?..</a:t>
            </a:r>
          </a:p>
          <a:p>
            <a:r>
              <a:rPr lang="ru-RU" sz="3200" b="1" smtClean="0"/>
              <a:t>Вспомни, что такое…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5" y="285750"/>
            <a:ext cx="3000375" cy="928688"/>
          </a:xfrm>
          <a:blipFill>
            <a:blip r:embed="rId2" cstate="print"/>
            <a:tile tx="0" ty="0" sx="100000" sy="100000" flip="none" algn="tl"/>
          </a:blipFill>
          <a:ln cap="rnd" cmpd="dbl">
            <a:prstDash val="sysDot"/>
            <a:bevel/>
          </a:ln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Географическое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положение озера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17410" name="Рисунок 4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7411" name="Picture 2" descr="C:\Users\1\Desktop\8 класс\байкал фото\cent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8548">
            <a:off x="3051175" y="336550"/>
            <a:ext cx="5762625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Текст 5"/>
          <p:cNvSpPr>
            <a:spLocks noGrp="1"/>
          </p:cNvSpPr>
          <p:nvPr>
            <p:ph type="body" sz="half" idx="2"/>
          </p:nvPr>
        </p:nvSpPr>
        <p:spPr>
          <a:xfrm>
            <a:off x="142875" y="1285875"/>
            <a:ext cx="3000375" cy="5000625"/>
          </a:xfrm>
          <a:blipFill dpi="0" rotWithShape="1">
            <a:blip r:embed="rId4" cstate="print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800" b="1" smtClean="0"/>
              <a:t>Величайшее из древних  озер, находится в Евразии. Пресное озеро на горном юге Восточной Сибири, разделяет пояс гор на Прибайкалье и Забайкалье. Находится в глубоком разломе земной коры. Окружают хребты  – Приморский, Хамар - Дабан, Байкальский, Ухан-Бургасы, Баргузин-ский. Котловине около 25 млн. лет. Бывают землетрясения. Добывают полиметаллы, гранит, олово, мрамор, медь.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2857500" cy="2214562"/>
          </a:xfrm>
          <a:blipFill>
            <a:blip r:embed="rId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Чистой-чистой хрустальной чашей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Он лежит меж обрывистых скал,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Голубая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 жемчужина наша,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Легендарное море Байкал!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Segoe Print" pitchFamily="2" charset="0"/>
            </a:endParaRPr>
          </a:p>
        </p:txBody>
      </p:sp>
      <p:sp>
        <p:nvSpPr>
          <p:cNvPr id="18434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8435" name="Picture 2" descr="C:\Users\1\Desktop\8 класс\байкал фото\1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1010">
            <a:off x="3049588" y="474663"/>
            <a:ext cx="5422900" cy="547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Текст 2"/>
          <p:cNvSpPr>
            <a:spLocks noGrp="1"/>
          </p:cNvSpPr>
          <p:nvPr>
            <p:ph type="body" sz="half" idx="2"/>
          </p:nvPr>
        </p:nvSpPr>
        <p:spPr>
          <a:xfrm>
            <a:off x="214313" y="2500313"/>
            <a:ext cx="2857500" cy="3857625"/>
          </a:xfrm>
          <a:blipFill dpi="0" rotWithShape="1">
            <a:blip r:embed="rId4" cstate="print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800" b="1" smtClean="0"/>
              <a:t>Озеро находится на высоте 456 м. Самое глубокое в мире – 1620 м. Длина 636 км, ширина - от 23 до 76 км. Впадает 336 рек (самая  крупная – Селенга), вытекает одна – Ангара. В акватории  озера 27 островов, самый крупный – Ольхон. Только на Байкале дуют култук, баргузин, сарма, верховик.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3000375" cy="2214563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1800" smtClean="0">
                <a:latin typeface="Segoe Print"/>
              </a:rPr>
              <a:t>В его блистающем просторе,</a:t>
            </a:r>
            <a:br>
              <a:rPr lang="ru-RU" sz="1800" smtClean="0">
                <a:latin typeface="Segoe Print"/>
              </a:rPr>
            </a:br>
            <a:r>
              <a:rPr lang="ru-RU" sz="1800" smtClean="0">
                <a:latin typeface="Segoe Print"/>
              </a:rPr>
              <a:t>В глубинной толще вековой,</a:t>
            </a:r>
            <a:br>
              <a:rPr lang="ru-RU" sz="1800" smtClean="0">
                <a:latin typeface="Segoe Print"/>
              </a:rPr>
            </a:br>
            <a:r>
              <a:rPr lang="ru-RU" sz="1800" smtClean="0">
                <a:latin typeface="Segoe Print"/>
              </a:rPr>
              <a:t>В его повадках – облик моря</a:t>
            </a:r>
            <a:br>
              <a:rPr lang="ru-RU" sz="1800" smtClean="0">
                <a:latin typeface="Segoe Print"/>
              </a:rPr>
            </a:br>
            <a:r>
              <a:rPr lang="ru-RU" sz="1800" smtClean="0">
                <a:latin typeface="Segoe Print"/>
              </a:rPr>
              <a:t>И отзыв в говоре морской.</a:t>
            </a:r>
          </a:p>
        </p:txBody>
      </p:sp>
      <p:sp>
        <p:nvSpPr>
          <p:cNvPr id="19458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19459" name="Picture 4" descr="C:\Users\1\Desktop\8 класс\байкал фото\6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3535">
            <a:off x="3044825" y="476250"/>
            <a:ext cx="5634038" cy="541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1\Desktop\8 класс\байкал фото\54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39358">
            <a:off x="2892425" y="479425"/>
            <a:ext cx="5838825" cy="541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75" y="2428875"/>
            <a:ext cx="3000375" cy="4143375"/>
          </a:xfrm>
          <a:blipFill>
            <a:blip r:embed="rId5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Когда-то Байкал входил в систему водоемов Забайкалья и Дальнего Востока, которая соединялась с океаном. Уникальность  озера подчеркивают названия  на разных языках: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Золотое озеро –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по-алтайски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Северное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по-китайски,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Огненное озеро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1800" b="1" i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Далай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по-бурятски,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Богатое море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по-якутски, </a:t>
            </a:r>
            <a:r>
              <a:rPr lang="ru-RU" sz="18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Лама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–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по-эвенски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sz="1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75" y="214313"/>
            <a:ext cx="2857500" cy="1500187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Байкал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бесценный дар природы – 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Segoe Print" pitchFamily="2" charset="0"/>
              </a:rPr>
              <a:t>да будет вечен на Земле!</a:t>
            </a:r>
            <a:endParaRPr lang="ru-RU" dirty="0"/>
          </a:p>
        </p:txBody>
      </p:sp>
      <p:sp>
        <p:nvSpPr>
          <p:cNvPr id="20482" name="Рисунок 5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0483" name="Picture 5" descr="C:\Users\1\Desktop\8 класс\байкал фото2\голомянка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92949">
            <a:off x="5073650" y="4681538"/>
            <a:ext cx="33718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6" descr="C:\Users\1\Desktop\8 класс\байкал фото2\ому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72628">
            <a:off x="3360738" y="355600"/>
            <a:ext cx="2595562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7" descr="C:\Users\1\Desktop\8 класс\байкал фото2\нерпа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33701">
            <a:off x="3013075" y="4060825"/>
            <a:ext cx="2189163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1" descr="C:\Users\1\Desktop\8 класс\байкал фото2\martzib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73361">
            <a:off x="5880100" y="633413"/>
            <a:ext cx="307022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4" descr="C:\Users\1\Desktop\8 класс\байкал фото2\нерп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35347">
            <a:off x="6337300" y="3281363"/>
            <a:ext cx="2298700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9" descr="C:\Users\1\Desktop\8 класс\байкал фото2\кед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2214563"/>
            <a:ext cx="178752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10" descr="C:\Users\1\Desktop\8 класс\байкал фото2\sabl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92744">
            <a:off x="3192463" y="2057400"/>
            <a:ext cx="17367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8" descr="C:\Users\1\Desktop\8 класс\байкал фото2\голомянка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349929">
            <a:off x="3052763" y="2957513"/>
            <a:ext cx="2011362" cy="112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42875" y="1785938"/>
            <a:ext cx="2928938" cy="4572000"/>
          </a:xfrm>
          <a:blipFill>
            <a:blip r:embed="rId12" cstate="print"/>
            <a:tile tx="0" ty="0" sx="100000" sy="100000" flip="none" algn="tl"/>
          </a:blipFill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Флора и фауна  богата и разнообразна, около 18000 видов, большая часть – эндемики (байкальская нерпа, бычки, живородящая рыба голомянка). На таежных склонах кедры, среди которых живут маралы, медведи, лоси, белки. Лекарственные травы, ягоды. Всемирно известен </a:t>
            </a:r>
            <a:r>
              <a:rPr lang="ru-RU" sz="1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баргузинский</a:t>
            </a:r>
            <a:r>
              <a:rPr lang="ru-RU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соболь. В 1916 году создан первый в России соболиный заповедник.</a:t>
            </a:r>
            <a:endParaRPr lang="ru-RU" sz="18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14313" y="285750"/>
            <a:ext cx="2643187" cy="2000250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sz="1600" smtClean="0">
                <a:latin typeface="Segoe Print"/>
              </a:rPr>
              <a:t>С тревогой смотрю я в завтрашний день:</a:t>
            </a:r>
            <a:br>
              <a:rPr lang="ru-RU" sz="1600" smtClean="0">
                <a:latin typeface="Segoe Print"/>
              </a:rPr>
            </a:br>
            <a:r>
              <a:rPr lang="ru-RU" sz="1600" smtClean="0">
                <a:latin typeface="Segoe Print"/>
              </a:rPr>
              <a:t>Будут ли жить там омуль, тюлень?</a:t>
            </a:r>
            <a:br>
              <a:rPr lang="ru-RU" sz="1600" smtClean="0">
                <a:latin typeface="Segoe Print"/>
              </a:rPr>
            </a:br>
            <a:r>
              <a:rPr lang="ru-RU" sz="1600" smtClean="0">
                <a:latin typeface="Segoe Print"/>
              </a:rPr>
              <a:t>Как сохранить заповедное озеро,</a:t>
            </a:r>
            <a:br>
              <a:rPr lang="ru-RU" sz="1600" smtClean="0">
                <a:latin typeface="Segoe Print"/>
              </a:rPr>
            </a:br>
            <a:r>
              <a:rPr lang="ru-RU" sz="1600" smtClean="0">
                <a:latin typeface="Segoe Print"/>
              </a:rPr>
              <a:t>Чтоб его воды не «целлюлозило»…</a:t>
            </a:r>
            <a:endParaRPr lang="ru-RU" sz="1200" smtClean="0">
              <a:latin typeface="Segoe Print"/>
            </a:endParaRPr>
          </a:p>
        </p:txBody>
      </p:sp>
      <p:sp>
        <p:nvSpPr>
          <p:cNvPr id="22530" name="Рисунок 3"/>
          <p:cNvSpPr>
            <a:spLocks noGrp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</p:spPr>
      </p:sp>
      <p:pic>
        <p:nvPicPr>
          <p:cNvPr id="22531" name="Picture 4" descr="C:\Users\1\Desktop\8 класс\байкал фото\6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1667">
            <a:off x="3008313" y="704850"/>
            <a:ext cx="5757862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Текст 2"/>
          <p:cNvSpPr>
            <a:spLocks noGrp="1"/>
          </p:cNvSpPr>
          <p:nvPr>
            <p:ph type="body" sz="half" idx="2"/>
          </p:nvPr>
        </p:nvSpPr>
        <p:spPr>
          <a:xfrm>
            <a:off x="214313" y="2357438"/>
            <a:ext cx="2714625" cy="3929062"/>
          </a:xfrm>
          <a:blipFill dpi="0" rotWithShape="1">
            <a:blip r:embed="rId4" cstate="print"/>
            <a:srcRect/>
            <a:tile tx="0" ty="0" sx="100000" sy="100000" flip="none" algn="tl"/>
          </a:blipFill>
        </p:spPr>
        <p:txBody>
          <a:bodyPr/>
          <a:lstStyle/>
          <a:p>
            <a:pPr algn="just"/>
            <a:r>
              <a:rPr lang="ru-RU" sz="1600" smtClean="0"/>
              <a:t>Байкал – это особый, слож-ный природный комплекс. Малейшее нарушение взаи-мосвязей изменит весь комплекс. С постройкой Иркутской ГЭС уровень во-ды поднялся на 1 м, она по-мутнела. Молевой сплав ле-са запрещен из-за гниющей древесины. Загрязняют и целлюлозно-бумажные комбинаты, несмотря на очистные сооружения. Не-организованные туристы и большое количество мотор-ных лодок тоже проблема.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4"/>
          <p:cNvSpPr>
            <a:spLocks noGrp="1"/>
          </p:cNvSpPr>
          <p:nvPr>
            <p:ph type="title"/>
          </p:nvPr>
        </p:nvSpPr>
        <p:spPr>
          <a:xfrm>
            <a:off x="357188" y="1000125"/>
            <a:ext cx="8358187" cy="928688"/>
          </a:xfrm>
          <a:blipFill dpi="0" rotWithShape="1">
            <a:blip r:embed="rId2" cstate="print"/>
            <a:srcRect/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ru-RU" b="1" smtClean="0">
                <a:latin typeface="Segoe Print"/>
              </a:rPr>
              <a:t>А знаешь ли ты, что…</a:t>
            </a: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357188" y="2214563"/>
            <a:ext cx="8358187" cy="4286250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Волга – матушка, а Байкал – батюшка!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Людям Земли воды из озера хватит почти на 40 лет.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поселке Листвянка – Лимнологический институт РАН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174 мыса насчитал  И.Д. Черский.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дух – Бурхан и Шаманский камень.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 Байкале есть Большие Коты и Покойники (поселки).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Внучка и Бабушка (бухты).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 Байкала есть свой «дворник» – рачок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эпишура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Байкал – объект Всемирного Наследия ЮНЕСКО.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629</TotalTime>
  <Words>443</Words>
  <Application>Microsoft Office PowerPoint</Application>
  <PresentationFormat>Экран (4:3)</PresentationFormat>
  <Paragraphs>31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Содержание </vt:lpstr>
      <vt:lpstr>Географическое  положение озера</vt:lpstr>
      <vt:lpstr>Чистой-чистой хрустальной чашей  Он лежит меж обрывистых скал, Голубая жемчужина наша, Легендарное море Байкал!</vt:lpstr>
      <vt:lpstr>В его блистающем просторе, В глубинной толще вековой, В его повадках – облик моря И отзыв в говоре морской.</vt:lpstr>
      <vt:lpstr>Байкал –  бесценный дар природы –  да будет вечен на Земле!</vt:lpstr>
      <vt:lpstr>С тревогой смотрю я в завтрашний день: Будут ли жить там омуль, тюлень? Как сохранить заповедное озеро, Чтоб его воды не «целлюлозило»…</vt:lpstr>
      <vt:lpstr>А знаешь ли ты, что…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Жемчужина России – озеро Байкал</dc:title>
  <dc:creator>1</dc:creator>
  <cp:lastModifiedBy>asus</cp:lastModifiedBy>
  <cp:revision>75</cp:revision>
  <dcterms:created xsi:type="dcterms:W3CDTF">2009-02-03T15:00:03Z</dcterms:created>
  <dcterms:modified xsi:type="dcterms:W3CDTF">2012-05-05T05:57:50Z</dcterms:modified>
</cp:coreProperties>
</file>