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3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93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0066"/>
    <a:srgbClr val="FF6600"/>
    <a:srgbClr val="CCFF33"/>
    <a:srgbClr val="99FF99"/>
    <a:srgbClr val="00CC00"/>
    <a:srgbClr val="FFCC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271" autoAdjust="0"/>
  </p:normalViewPr>
  <p:slideViewPr>
    <p:cSldViewPr>
      <p:cViewPr varScale="1">
        <p:scale>
          <a:sx n="88" d="100"/>
          <a:sy n="88" d="100"/>
        </p:scale>
        <p:origin x="-96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Новая папка\f7e512ad2549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009645" y="4272677"/>
            <a:ext cx="513435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solidFill>
                  <a:srgbClr val="008000"/>
                </a:solidFill>
              </a:rPr>
              <a:t>Командная игра «Турнир знатоков права»</a:t>
            </a:r>
            <a:endParaRPr lang="ru-RU" sz="54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7148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428604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-142908" y="117693"/>
            <a:ext cx="9143999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</a:rPr>
              <a:t>6. Как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</a:rPr>
              <a:t>, </a:t>
            </a:r>
            <a:endParaRPr lang="ru-RU" sz="5400" b="1" dirty="0" smtClean="0"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50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</a:endParaRP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</a:rPr>
              <a:t>по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</a:rPr>
              <a:t>убеждению солдат, участников восстания декабристов 14 декабря 1825 года, звали жену цесаревича Константина, которому они были готовы принести присягу?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50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61555" y="2967335"/>
            <a:ext cx="3975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</a:rPr>
              <a:t>Конституция</a:t>
            </a:r>
            <a:endParaRPr lang="ru-RU" sz="5400" b="1" cap="none" spc="0" dirty="0">
              <a:ln w="1905"/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00100" y="1857364"/>
            <a:ext cx="713917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7. Отдельный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гражданин как субъект гражданского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права?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61555" y="2967335"/>
            <a:ext cx="54383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Физическое лицо</a:t>
            </a:r>
            <a:endParaRPr lang="ru-RU" sz="5400" b="1" cap="none" spc="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71546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928670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40" y="117693"/>
            <a:ext cx="8572560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8. Утверждение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органами верховной законодательной власти государства международных соглашений или договоров, придающее документу юридическую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силу?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5209" y="2967335"/>
            <a:ext cx="4193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Ратификация</a:t>
            </a:r>
            <a:endParaRPr lang="ru-RU" sz="5400" b="1" cap="all" spc="0" dirty="0">
              <a:ln w="0"/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50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1428736"/>
            <a:ext cx="914400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9. К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субъектам Федерации </a:t>
            </a:r>
            <a:endParaRPr lang="ru-RU" sz="5400" b="1" dirty="0" smtClean="0"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50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не относится</a:t>
            </a: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республика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,</a:t>
            </a: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Москва, </a:t>
            </a:r>
            <a:endParaRPr lang="ru-RU" sz="5400" b="1" dirty="0" smtClean="0"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50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область </a:t>
            </a: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или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C00">
                        <a:shade val="30000"/>
                        <a:satMod val="115000"/>
                      </a:srgbClr>
                    </a:gs>
                    <a:gs pos="50000">
                      <a:srgbClr val="FFCC00">
                        <a:shade val="67500"/>
                        <a:satMod val="115000"/>
                      </a:srgbClr>
                    </a:gs>
                    <a:gs pos="100000">
                      <a:srgbClr val="FFCC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район?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FFCC00">
                      <a:shade val="30000"/>
                      <a:satMod val="115000"/>
                    </a:srgbClr>
                  </a:gs>
                  <a:gs pos="50000">
                    <a:srgbClr val="FFCC00">
                      <a:shade val="67500"/>
                      <a:satMod val="115000"/>
                    </a:srgbClr>
                  </a:gs>
                  <a:gs pos="100000">
                    <a:srgbClr val="FFCC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02138" y="2967335"/>
            <a:ext cx="244169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</a:rPr>
              <a:t>Район</a:t>
            </a:r>
            <a:endParaRPr lang="ru-RU" sz="6600" b="1" cap="all" spc="0" dirty="0">
              <a:ln w="0"/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1643050"/>
            <a:ext cx="807249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10. В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каком году </a:t>
            </a:r>
            <a:endParaRPr lang="ru-RU" sz="5400" b="1" dirty="0" smtClean="0"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</a:endParaRP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была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принята </a:t>
            </a:r>
            <a:endParaRPr lang="ru-RU" sz="5400" b="1" dirty="0" smtClean="0"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</a:endParaRP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ныне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действующая конституция? </a:t>
            </a:r>
            <a:endParaRPr lang="ru-RU" sz="5400" b="1" dirty="0"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98234" y="2967335"/>
            <a:ext cx="190308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</a:rPr>
              <a:t>1993</a:t>
            </a:r>
            <a:endParaRPr lang="ru-RU" sz="6600" b="1" dirty="0"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1214422"/>
            <a:ext cx="5447325" cy="5189113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hardEdge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600" b="1" dirty="0" smtClean="0">
                <a:solidFill>
                  <a:srgbClr val="FFFF99"/>
                </a:solidFill>
                <a:latin typeface="Times New Roman"/>
                <a:ea typeface="Times New Roman"/>
                <a:cs typeface="Times New Roman"/>
              </a:rPr>
              <a:t>Вопросы </a:t>
            </a:r>
            <a:endParaRPr lang="ru-RU" sz="9600" b="1" dirty="0" smtClean="0">
              <a:solidFill>
                <a:srgbClr val="FFFF99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600" b="1" dirty="0" smtClean="0">
                <a:solidFill>
                  <a:srgbClr val="FFFF99"/>
                </a:solidFill>
                <a:latin typeface="Times New Roman"/>
                <a:ea typeface="Times New Roman"/>
                <a:cs typeface="Times New Roman"/>
              </a:rPr>
              <a:t>второй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600" b="1" dirty="0" smtClean="0">
                <a:solidFill>
                  <a:srgbClr val="FFFF99"/>
                </a:solidFill>
                <a:latin typeface="Times New Roman"/>
                <a:ea typeface="Times New Roman"/>
                <a:cs typeface="Times New Roman"/>
              </a:rPr>
              <a:t>команде</a:t>
            </a:r>
            <a:r>
              <a:rPr lang="ru-RU" sz="9600" b="1" dirty="0" smtClean="0">
                <a:solidFill>
                  <a:srgbClr val="FFFF99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sz="9600" b="1" dirty="0">
              <a:solidFill>
                <a:srgbClr val="FFFF99"/>
              </a:solidFill>
              <a:ea typeface="Times New Roman"/>
              <a:cs typeface="Times New Roman"/>
            </a:endParaRPr>
          </a:p>
        </p:txBody>
      </p:sp>
      <p:pic>
        <p:nvPicPr>
          <p:cNvPr id="4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01" y="1643050"/>
            <a:ext cx="864399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CCFF33">
                        <a:shade val="30000"/>
                        <a:satMod val="115000"/>
                      </a:srgbClr>
                    </a:gs>
                    <a:gs pos="50000">
                      <a:srgbClr val="CCFF33">
                        <a:shade val="67500"/>
                        <a:satMod val="115000"/>
                      </a:srgbClr>
                    </a:gs>
                    <a:gs pos="100000">
                      <a:srgbClr val="CCFF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1. Какой </a:t>
            </a:r>
            <a:r>
              <a:rPr lang="ru-RU" sz="5400" b="1" dirty="0" smtClean="0">
                <a:gradFill flip="none" rotWithShape="1">
                  <a:gsLst>
                    <a:gs pos="0">
                      <a:srgbClr val="CCFF33">
                        <a:shade val="30000"/>
                        <a:satMod val="115000"/>
                      </a:srgbClr>
                    </a:gs>
                    <a:gs pos="50000">
                      <a:srgbClr val="CCFF33">
                        <a:shade val="67500"/>
                        <a:satMod val="115000"/>
                      </a:srgbClr>
                    </a:gs>
                    <a:gs pos="100000">
                      <a:srgbClr val="CCFF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правовой документ обладает высшей юридической </a:t>
            </a:r>
            <a:r>
              <a:rPr lang="ru-RU" sz="5400" b="1" dirty="0" smtClean="0">
                <a:gradFill flip="none" rotWithShape="1">
                  <a:gsLst>
                    <a:gs pos="0">
                      <a:srgbClr val="CCFF33">
                        <a:shade val="30000"/>
                        <a:satMod val="115000"/>
                      </a:srgbClr>
                    </a:gs>
                    <a:gs pos="50000">
                      <a:srgbClr val="CCFF33">
                        <a:shade val="67500"/>
                        <a:satMod val="115000"/>
                      </a:srgbClr>
                    </a:gs>
                    <a:gs pos="100000">
                      <a:srgbClr val="CCFF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силой</a:t>
            </a: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CCFF33">
                        <a:shade val="30000"/>
                        <a:satMod val="115000"/>
                      </a:srgbClr>
                    </a:gs>
                    <a:gs pos="50000">
                      <a:srgbClr val="CCFF33">
                        <a:shade val="67500"/>
                        <a:satMod val="115000"/>
                      </a:srgbClr>
                    </a:gs>
                    <a:gs pos="100000">
                      <a:srgbClr val="CCFF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 </a:t>
            </a:r>
            <a:r>
              <a:rPr lang="ru-RU" sz="5400" b="1" dirty="0" smtClean="0">
                <a:gradFill flip="none" rotWithShape="1">
                  <a:gsLst>
                    <a:gs pos="0">
                      <a:srgbClr val="CCFF33">
                        <a:shade val="30000"/>
                        <a:satMod val="115000"/>
                      </a:srgbClr>
                    </a:gs>
                    <a:gs pos="50000">
                      <a:srgbClr val="CCFF33">
                        <a:shade val="67500"/>
                        <a:satMod val="115000"/>
                      </a:srgbClr>
                    </a:gs>
                    <a:gs pos="100000">
                      <a:srgbClr val="CCFF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на территории РФ?</a:t>
            </a:r>
            <a:endParaRPr lang="ru-RU" sz="5400" b="1" cap="none" spc="0" dirty="0">
              <a:ln w="1905"/>
              <a:gradFill flip="none" rotWithShape="1">
                <a:gsLst>
                  <a:gs pos="0">
                    <a:srgbClr val="CCFF33">
                      <a:shade val="30000"/>
                      <a:satMod val="115000"/>
                    </a:srgbClr>
                  </a:gs>
                  <a:gs pos="50000">
                    <a:srgbClr val="CCFF33">
                      <a:shade val="67500"/>
                      <a:satMod val="115000"/>
                    </a:srgbClr>
                  </a:gs>
                  <a:gs pos="100000">
                    <a:srgbClr val="CCFF33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20320" y="2967335"/>
            <a:ext cx="39755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00CC00">
                        <a:shade val="30000"/>
                        <a:satMod val="115000"/>
                      </a:srgbClr>
                    </a:gs>
                    <a:gs pos="50000">
                      <a:srgbClr val="00CC00">
                        <a:shade val="67500"/>
                        <a:satMod val="115000"/>
                      </a:srgbClr>
                    </a:gs>
                    <a:gs pos="100000">
                      <a:srgbClr val="00CC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Конституция</a:t>
            </a:r>
            <a:endParaRPr lang="ru-RU" sz="5400" b="1" cap="all" spc="0" dirty="0">
              <a:ln w="0"/>
              <a:gradFill flip="none" rotWithShape="1">
                <a:gsLst>
                  <a:gs pos="0">
                    <a:srgbClr val="00CC00">
                      <a:shade val="30000"/>
                      <a:satMod val="115000"/>
                    </a:srgbClr>
                  </a:gs>
                  <a:gs pos="50000">
                    <a:srgbClr val="00CC00">
                      <a:shade val="67500"/>
                      <a:satMod val="115000"/>
                    </a:srgbClr>
                  </a:gs>
                  <a:gs pos="100000">
                    <a:srgbClr val="00CC00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00100" y="2000240"/>
            <a:ext cx="678244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CCFF33">
                        <a:shade val="30000"/>
                        <a:satMod val="115000"/>
                      </a:srgbClr>
                    </a:gs>
                    <a:gs pos="50000">
                      <a:srgbClr val="CCFF33">
                        <a:shade val="67500"/>
                        <a:satMod val="115000"/>
                      </a:srgbClr>
                    </a:gs>
                    <a:gs pos="100000">
                      <a:srgbClr val="CCFF33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2. Кто </a:t>
            </a:r>
            <a:r>
              <a:rPr lang="ru-RU" sz="5400" b="1" dirty="0" smtClean="0">
                <a:gradFill flip="none" rotWithShape="1">
                  <a:gsLst>
                    <a:gs pos="0">
                      <a:srgbClr val="CCFF33">
                        <a:shade val="30000"/>
                        <a:satMod val="115000"/>
                      </a:srgbClr>
                    </a:gs>
                    <a:gs pos="50000">
                      <a:srgbClr val="CCFF33">
                        <a:shade val="67500"/>
                        <a:satMod val="115000"/>
                      </a:srgbClr>
                    </a:gs>
                    <a:gs pos="100000">
                      <a:srgbClr val="CCFF33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является гарантом конституции РФ?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CCFF33">
                      <a:shade val="30000"/>
                      <a:satMod val="115000"/>
                    </a:srgbClr>
                  </a:gs>
                  <a:gs pos="50000">
                    <a:srgbClr val="CCFF33">
                      <a:shade val="67500"/>
                      <a:satMod val="115000"/>
                    </a:srgbClr>
                  </a:gs>
                  <a:gs pos="100000">
                    <a:srgbClr val="CCFF33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57166" y="2967335"/>
            <a:ext cx="4439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solidFill>
                  <a:srgbClr val="92D050"/>
                </a:solidFill>
              </a:rPr>
              <a:t>Президент РФ</a:t>
            </a:r>
            <a:endParaRPr lang="ru-RU" sz="5400" b="1" cap="all" spc="0" dirty="0">
              <a:ln w="0"/>
              <a:solidFill>
                <a:srgbClr val="92D05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00100" y="1785926"/>
            <a:ext cx="713917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99FF99">
                        <a:shade val="30000"/>
                        <a:satMod val="115000"/>
                      </a:srgbClr>
                    </a:gs>
                    <a:gs pos="50000">
                      <a:srgbClr val="99FF99">
                        <a:shade val="67500"/>
                        <a:satMod val="115000"/>
                      </a:srgbClr>
                    </a:gs>
                    <a:gs pos="100000">
                      <a:srgbClr val="99FF99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3. Кто</a:t>
            </a:r>
            <a:r>
              <a:rPr lang="ru-RU" sz="5400" b="1" dirty="0" smtClean="0">
                <a:gradFill flip="none" rotWithShape="1">
                  <a:gsLst>
                    <a:gs pos="0">
                      <a:srgbClr val="99FF99">
                        <a:shade val="30000"/>
                        <a:satMod val="115000"/>
                      </a:srgbClr>
                    </a:gs>
                    <a:gs pos="50000">
                      <a:srgbClr val="99FF99">
                        <a:shade val="67500"/>
                        <a:satMod val="115000"/>
                      </a:srgbClr>
                    </a:gs>
                    <a:gs pos="100000">
                      <a:srgbClr val="99FF99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, в соответствии с Конвенцией о правах ребенка, считается ребенком?</a:t>
            </a:r>
            <a:endParaRPr lang="ru-RU" sz="5400" b="1" cap="all" spc="0" dirty="0">
              <a:ln w="0"/>
              <a:gradFill flip="none" rotWithShape="1">
                <a:gsLst>
                  <a:gs pos="0">
                    <a:srgbClr val="99FF99">
                      <a:shade val="30000"/>
                      <a:satMod val="115000"/>
                    </a:srgbClr>
                  </a:gs>
                  <a:gs pos="50000">
                    <a:srgbClr val="99FF99">
                      <a:shade val="67500"/>
                      <a:satMod val="115000"/>
                    </a:srgbClr>
                  </a:gs>
                  <a:gs pos="100000">
                    <a:srgbClr val="99FF99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3000372"/>
            <a:ext cx="5605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Человек до 18 лет</a:t>
            </a:r>
            <a:endParaRPr lang="ru-RU" sz="5400" b="1" cap="none" spc="0" dirty="0">
              <a:ln w="11430"/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90278" y="1643050"/>
            <a:ext cx="8853722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0000">
                        <a:tint val="66000"/>
                        <a:satMod val="160000"/>
                      </a:srgbClr>
                    </a:gs>
                    <a:gs pos="50000">
                      <a:srgbClr val="FF0000">
                        <a:tint val="44500"/>
                        <a:satMod val="160000"/>
                      </a:srgbClr>
                    </a:gs>
                    <a:gs pos="100000">
                      <a:srgbClr val="FF0000">
                        <a:tint val="23500"/>
                        <a:satMod val="160000"/>
                      </a:srgbClr>
                    </a:gs>
                  </a:gsLst>
                  <a:lin ang="10800000" scaled="1"/>
                  <a:tileRect/>
                </a:gradFill>
              </a:rPr>
              <a:t>4. Носителем </a:t>
            </a: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0000">
                        <a:tint val="66000"/>
                        <a:satMod val="160000"/>
                      </a:srgbClr>
                    </a:gs>
                    <a:gs pos="50000">
                      <a:srgbClr val="FF0000">
                        <a:tint val="44500"/>
                        <a:satMod val="160000"/>
                      </a:srgbClr>
                    </a:gs>
                    <a:gs pos="100000">
                      <a:srgbClr val="FF0000">
                        <a:tint val="23500"/>
                        <a:satMod val="160000"/>
                      </a:srgbClr>
                    </a:gs>
                  </a:gsLst>
                  <a:lin ang="10800000" scaled="1"/>
                  <a:tileRect/>
                </a:gradFill>
              </a:rPr>
              <a:t>суверенитета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0000">
                        <a:tint val="66000"/>
                        <a:satMod val="160000"/>
                      </a:srgbClr>
                    </a:gs>
                    <a:gs pos="50000">
                      <a:srgbClr val="FF0000">
                        <a:tint val="44500"/>
                        <a:satMod val="160000"/>
                      </a:srgbClr>
                    </a:gs>
                    <a:gs pos="100000">
                      <a:srgbClr val="FF0000">
                        <a:tint val="23500"/>
                        <a:satMod val="160000"/>
                      </a:srgbClr>
                    </a:gs>
                  </a:gsLst>
                  <a:lin ang="10800000" scaled="1"/>
                  <a:tileRect/>
                </a:gradFill>
              </a:rPr>
              <a:t>и единственным </a:t>
            </a:r>
            <a:endParaRPr lang="ru-RU" sz="5400" b="1" dirty="0" smtClean="0"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10800000" scaled="1"/>
                <a:tileRect/>
              </a:gradFill>
            </a:endParaRP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0000">
                        <a:tint val="66000"/>
                        <a:satMod val="160000"/>
                      </a:srgbClr>
                    </a:gs>
                    <a:gs pos="50000">
                      <a:srgbClr val="FF0000">
                        <a:tint val="44500"/>
                        <a:satMod val="160000"/>
                      </a:srgbClr>
                    </a:gs>
                    <a:gs pos="100000">
                      <a:srgbClr val="FF0000">
                        <a:tint val="23500"/>
                        <a:satMod val="160000"/>
                      </a:srgbClr>
                    </a:gs>
                  </a:gsLst>
                  <a:lin ang="10800000" scaled="1"/>
                  <a:tileRect/>
                </a:gradFill>
              </a:rPr>
              <a:t>источником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0000">
                        <a:tint val="66000"/>
                        <a:satMod val="160000"/>
                      </a:srgbClr>
                    </a:gs>
                    <a:gs pos="50000">
                      <a:srgbClr val="FF0000">
                        <a:tint val="44500"/>
                        <a:satMod val="160000"/>
                      </a:srgbClr>
                    </a:gs>
                    <a:gs pos="100000">
                      <a:srgbClr val="FF0000">
                        <a:tint val="23500"/>
                        <a:satMod val="160000"/>
                      </a:srgbClr>
                    </a:gs>
                  </a:gsLst>
                  <a:lin ang="10800000" scaled="1"/>
                  <a:tileRect/>
                </a:gradFill>
              </a:rPr>
              <a:t>власти в России является …</a:t>
            </a:r>
            <a:endParaRPr lang="ru-RU" sz="5400" b="1" dirty="0"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72547" y="2967335"/>
            <a:ext cx="272805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gradFill flip="none" rotWithShape="1">
                  <a:gsLst>
                    <a:gs pos="0">
                      <a:srgbClr val="CCFF33">
                        <a:shade val="30000"/>
                        <a:satMod val="115000"/>
                      </a:srgbClr>
                    </a:gs>
                    <a:gs pos="50000">
                      <a:srgbClr val="CCFF33">
                        <a:shade val="67500"/>
                        <a:satMod val="115000"/>
                      </a:srgbClr>
                    </a:gs>
                    <a:gs pos="100000">
                      <a:srgbClr val="CCFF33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Народ</a:t>
            </a:r>
            <a:endParaRPr lang="ru-RU" sz="7200" b="1" cap="none" spc="0" dirty="0">
              <a:ln w="11430"/>
              <a:gradFill flip="none" rotWithShape="1">
                <a:gsLst>
                  <a:gs pos="0">
                    <a:srgbClr val="CCFF33">
                      <a:shade val="30000"/>
                      <a:satMod val="115000"/>
                    </a:srgbClr>
                  </a:gs>
                  <a:gs pos="50000">
                    <a:srgbClr val="CCFF33">
                      <a:shade val="67500"/>
                      <a:satMod val="115000"/>
                    </a:srgbClr>
                  </a:gs>
                  <a:gs pos="100000">
                    <a:srgbClr val="CCFF33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pic64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1357298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План проведения мероприятия: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1.Приветствие команд (название, девиз)- 5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баллов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2. «Всякая всячина» -10 баллов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3. Права человека - 5 баллов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4. Конкурс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Шкатулка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5. Конкурс капитанов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6. «В шутку о серьезном»- 10 баллов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*Конкурс для болельщиков   </a:t>
            </a:r>
            <a:endParaRPr kumimoji="0" lang="ru-RU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4953000"/>
            <a:ext cx="152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90344" y="1500174"/>
            <a:ext cx="835365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5. Провозглашение </a:t>
            </a: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основных </a:t>
            </a:r>
            <a:r>
              <a:rPr lang="ru-RU" sz="5400" b="1" dirty="0" smtClean="0"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принципов, правовой документ, имеющий силу </a:t>
            </a:r>
            <a:r>
              <a:rPr lang="ru-RU" sz="5400" b="1" dirty="0" smtClean="0">
                <a:gradFill flip="none" rotWithShape="1">
                  <a:gsLst>
                    <a:gs pos="0">
                      <a:srgbClr val="92D050">
                        <a:shade val="30000"/>
                        <a:satMod val="115000"/>
                      </a:srgbClr>
                    </a:gs>
                    <a:gs pos="50000">
                      <a:srgbClr val="92D050">
                        <a:shade val="67500"/>
                        <a:satMod val="115000"/>
                      </a:srgbClr>
                    </a:gs>
                    <a:gs pos="100000">
                      <a:srgbClr val="92D05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рекомендации?</a:t>
            </a:r>
            <a:endParaRPr lang="ru-RU" sz="5400" b="1" cap="all" spc="0" dirty="0">
              <a:ln w="0"/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04841" y="2967335"/>
            <a:ext cx="510806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gradFill flip="none" rotWithShape="1">
                  <a:gsLst>
                    <a:gs pos="0">
                      <a:srgbClr val="FFFF00">
                        <a:shade val="30000"/>
                        <a:satMod val="115000"/>
                      </a:srgbClr>
                    </a:gs>
                    <a:gs pos="50000">
                      <a:srgbClr val="FFFF00">
                        <a:shade val="67500"/>
                        <a:satMod val="115000"/>
                      </a:srgbClr>
                    </a:gs>
                    <a:gs pos="100000">
                      <a:srgbClr val="FFFF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Декларация</a:t>
            </a:r>
            <a:endParaRPr lang="ru-RU" sz="7200" b="1" cap="all" spc="0" dirty="0">
              <a:ln/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8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00232" y="785794"/>
            <a:ext cx="5139403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6. Процедура </a:t>
            </a:r>
            <a:r>
              <a:rPr lang="ru-RU" sz="60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вступления в должность главы государства называется…</a:t>
            </a:r>
            <a:endParaRPr lang="ru-RU" sz="6000" b="1" cap="none" spc="0" dirty="0">
              <a:ln w="1905"/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9859" y="2967335"/>
            <a:ext cx="595836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Инаугурация</a:t>
            </a:r>
            <a:endParaRPr lang="ru-RU" sz="8000" b="1" cap="all" spc="0" dirty="0">
              <a:ln w="0"/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14414" y="1428736"/>
            <a:ext cx="6281954" cy="5170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7. Защита </a:t>
            </a:r>
            <a:r>
              <a:rPr lang="ru-RU" sz="66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отечества для гражданина России является…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2214554"/>
            <a:ext cx="541045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Почетной </a:t>
            </a:r>
            <a:endParaRPr lang="ru-RU" sz="6600" b="1" dirty="0" smtClean="0"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  <a:p>
            <a:pPr algn="ctr"/>
            <a:r>
              <a:rPr lang="ru-RU" sz="66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обязанностью</a:t>
            </a:r>
            <a:endParaRPr lang="ru-RU" sz="6600" b="1" cap="all" spc="0" dirty="0">
              <a:ln/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1643050"/>
            <a:ext cx="835824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gradFill flip="none" rotWithShape="1">
                  <a:gsLst>
                    <a:gs pos="0">
                      <a:srgbClr val="FFFF00">
                        <a:shade val="30000"/>
                        <a:satMod val="115000"/>
                      </a:srgbClr>
                    </a:gs>
                    <a:gs pos="50000">
                      <a:srgbClr val="FFFF00">
                        <a:shade val="67500"/>
                        <a:satMod val="115000"/>
                      </a:srgbClr>
                    </a:gs>
                    <a:gs pos="100000">
                      <a:srgbClr val="FFFF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</a:rPr>
              <a:t>8. </a:t>
            </a:r>
            <a:r>
              <a:rPr lang="ru-RU" sz="7200" b="1" dirty="0" err="1" smtClean="0">
                <a:gradFill flip="none" rotWithShape="1">
                  <a:gsLst>
                    <a:gs pos="0">
                      <a:srgbClr val="FFFF00">
                        <a:shade val="30000"/>
                        <a:satMod val="115000"/>
                      </a:srgbClr>
                    </a:gs>
                    <a:gs pos="50000">
                      <a:srgbClr val="FFFF00">
                        <a:shade val="67500"/>
                        <a:satMod val="115000"/>
                      </a:srgbClr>
                    </a:gs>
                    <a:gs pos="100000">
                      <a:srgbClr val="FFFF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</a:rPr>
              <a:t>Кисполнительной</a:t>
            </a:r>
            <a:r>
              <a:rPr lang="ru-RU" sz="7200" b="1" dirty="0" smtClean="0">
                <a:gradFill flip="none" rotWithShape="1">
                  <a:gsLst>
                    <a:gs pos="0">
                      <a:srgbClr val="FFFF00">
                        <a:shade val="30000"/>
                        <a:satMod val="115000"/>
                      </a:srgbClr>
                    </a:gs>
                    <a:gs pos="50000">
                      <a:srgbClr val="FFFF00">
                        <a:shade val="67500"/>
                        <a:satMod val="115000"/>
                      </a:srgbClr>
                    </a:gs>
                    <a:gs pos="100000">
                      <a:srgbClr val="FFFF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</a:rPr>
              <a:t> </a:t>
            </a:r>
            <a:r>
              <a:rPr lang="ru-RU" sz="7200" b="1" dirty="0" smtClean="0">
                <a:gradFill flip="none" rotWithShape="1">
                  <a:gsLst>
                    <a:gs pos="0">
                      <a:srgbClr val="FFFF00">
                        <a:shade val="30000"/>
                        <a:satMod val="115000"/>
                      </a:srgbClr>
                    </a:gs>
                    <a:gs pos="50000">
                      <a:srgbClr val="FFFF00">
                        <a:shade val="67500"/>
                        <a:satMod val="115000"/>
                      </a:srgbClr>
                    </a:gs>
                    <a:gs pos="100000">
                      <a:srgbClr val="FFFF00">
                        <a:shade val="100000"/>
                        <a:satMod val="115000"/>
                      </a:srgbClr>
                    </a:gs>
                  </a:gsLst>
                  <a:lin ang="8100000" scaled="1"/>
                  <a:tileRect/>
                </a:gradFill>
              </a:rPr>
              <a:t>ветви власти относится…</a:t>
            </a:r>
            <a:endParaRPr lang="ru-RU" sz="7200" b="1" cap="all" spc="0" dirty="0">
              <a:ln w="0"/>
              <a:gradFill flip="none" rotWithShape="1">
                <a:gsLst>
                  <a:gs pos="0">
                    <a:srgbClr val="FFFF00">
                      <a:shade val="30000"/>
                      <a:satMod val="115000"/>
                    </a:srgbClr>
                  </a:gs>
                  <a:gs pos="50000">
                    <a:srgbClr val="FFFF00">
                      <a:shade val="67500"/>
                      <a:satMod val="115000"/>
                    </a:srgbClr>
                  </a:gs>
                  <a:gs pos="100000">
                    <a:srgbClr val="FFFF0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3000372"/>
            <a:ext cx="679480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Правительство</a:t>
            </a:r>
            <a:endParaRPr lang="ru-RU" sz="8000" b="1" cap="all" spc="0" dirty="0">
              <a:ln/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2214554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9. Государственным </a:t>
            </a: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языком </a:t>
            </a: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на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всей территории России является…</a:t>
            </a:r>
            <a:endParaRPr lang="ru-RU" sz="5400" b="1" cap="all" spc="0" dirty="0">
              <a:ln/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2500306"/>
            <a:ext cx="309501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gradFill flip="none" rotWithShape="1">
                  <a:gsLst>
                    <a:gs pos="0">
                      <a:srgbClr val="FF6600">
                        <a:shade val="30000"/>
                        <a:satMod val="115000"/>
                      </a:srgbClr>
                    </a:gs>
                    <a:gs pos="50000">
                      <a:srgbClr val="FF6600">
                        <a:shade val="67500"/>
                        <a:satMod val="115000"/>
                      </a:srgbClr>
                    </a:gs>
                    <a:gs pos="100000">
                      <a:srgbClr val="FF66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Русский</a:t>
            </a:r>
            <a:endParaRPr lang="ru-RU" sz="6600" b="1" cap="all" spc="0" dirty="0">
              <a:ln/>
              <a:gradFill flip="none" rotWithShape="1">
                <a:gsLst>
                  <a:gs pos="0">
                    <a:srgbClr val="FF6600">
                      <a:shade val="30000"/>
                      <a:satMod val="115000"/>
                    </a:srgbClr>
                  </a:gs>
                  <a:gs pos="50000">
                    <a:srgbClr val="FF6600">
                      <a:shade val="67500"/>
                      <a:satMod val="115000"/>
                    </a:srgbClr>
                  </a:gs>
                  <a:gs pos="100000">
                    <a:srgbClr val="FF66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00100" y="285728"/>
            <a:ext cx="7000925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10. Условие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допущения физического лица к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польз</a:t>
            </a:r>
            <a:r>
              <a:rPr lang="ru-RU" sz="5400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ован</a:t>
            </a:r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ию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теми или иными политическими правами и свободами называется…</a:t>
            </a:r>
            <a:endParaRPr lang="ru-RU" sz="5400" b="1" cap="all" spc="0" dirty="0">
              <a:ln/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2571744"/>
            <a:ext cx="236622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</a:rPr>
              <a:t>Ценз</a:t>
            </a:r>
            <a:endParaRPr lang="ru-RU" sz="8000" b="1" cap="all" spc="0" dirty="0">
              <a:ln/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728" y="2214554"/>
            <a:ext cx="6887014" cy="156966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«</a:t>
            </a:r>
            <a:r>
              <a:rPr lang="ru-RU" sz="96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Шкатулка</a:t>
            </a:r>
            <a:r>
              <a:rPr lang="ru-RU" sz="54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».</a:t>
            </a:r>
            <a:endParaRPr lang="ru-RU" sz="5400" b="1" cap="none" spc="0" dirty="0">
              <a:ln w="11430"/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1428736"/>
            <a:ext cx="842968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</a:rPr>
              <a:t>У халифов он был желтым, </a:t>
            </a:r>
            <a:endParaRPr lang="ru-RU" sz="5400" b="1" dirty="0" smtClean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</a:endParaRP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</a:rPr>
              <a:t>у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</a:rPr>
              <a:t>албанцев- без клюва и ногтей, </a:t>
            </a:r>
            <a:endParaRPr lang="ru-RU" sz="5400" b="1" dirty="0" smtClean="0"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</a:endParaRP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</a:rPr>
              <a:t>у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0066">
                        <a:shade val="30000"/>
                        <a:satMod val="115000"/>
                      </a:srgbClr>
                    </a:gs>
                    <a:gs pos="50000">
                      <a:srgbClr val="FF0066">
                        <a:shade val="67500"/>
                        <a:satMod val="115000"/>
                      </a:srgbClr>
                    </a:gs>
                    <a:gs pos="100000">
                      <a:srgbClr val="FF0066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</a:rPr>
              <a:t>их российского «собрата» они есть.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FF0066">
                      <a:shade val="30000"/>
                      <a:satMod val="115000"/>
                    </a:srgbClr>
                  </a:gs>
                  <a:gs pos="50000">
                    <a:srgbClr val="FF0066">
                      <a:shade val="67500"/>
                      <a:satMod val="115000"/>
                    </a:srgbClr>
                  </a:gs>
                  <a:gs pos="100000">
                    <a:srgbClr val="FF0066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58" y="1928802"/>
            <a:ext cx="828680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9933">
                        <a:shade val="30000"/>
                        <a:satMod val="115000"/>
                      </a:srgbClr>
                    </a:gs>
                    <a:gs pos="50000">
                      <a:srgbClr val="FF9933">
                        <a:shade val="67500"/>
                        <a:satMod val="115000"/>
                      </a:srgbClr>
                    </a:gs>
                    <a:gs pos="100000">
                      <a:srgbClr val="FF9933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В шкатулке находиться то, что в переводе с латинского означает «установление, устройство.</a:t>
            </a:r>
            <a:endParaRPr lang="ru-RU" sz="5400" b="1" cap="all" spc="0" dirty="0">
              <a:ln/>
              <a:gradFill flip="none" rotWithShape="1">
                <a:gsLst>
                  <a:gs pos="0">
                    <a:srgbClr val="FF9933">
                      <a:shade val="30000"/>
                      <a:satMod val="115000"/>
                    </a:srgbClr>
                  </a:gs>
                  <a:gs pos="50000">
                    <a:srgbClr val="FF9933">
                      <a:shade val="67500"/>
                      <a:satMod val="115000"/>
                    </a:srgbClr>
                  </a:gs>
                  <a:gs pos="100000">
                    <a:srgbClr val="FF9933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928670"/>
            <a:ext cx="4143394" cy="516257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isometricOffAxis2Left"/>
            <a:lightRig rig="threePt" dir="t">
              <a:rot lat="0" lon="0" rev="2700000"/>
            </a:lightRig>
          </a:scene3d>
          <a:sp3d contourW="6350">
            <a:bevelT h="38100" prst="artDeco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44" y="1214422"/>
            <a:ext cx="9001156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</a:rPr>
              <a:t>В шкатулке находиться книга, состоящая из двух частей - общей и особенной. В  первой, в частности, дается определение того, что считается преступлением. </a:t>
            </a:r>
            <a:endParaRPr lang="ru-RU" sz="5400" b="1" cap="all" spc="0" dirty="0">
              <a:ln/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285860"/>
            <a:ext cx="3357586" cy="471490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1357298"/>
            <a:ext cx="6858048" cy="3785652"/>
          </a:xfrm>
          <a:prstGeom prst="rect">
            <a:avLst/>
          </a:prstGeom>
          <a:ln w="76200">
            <a:noFill/>
          </a:ln>
          <a:scene3d>
            <a:camera prst="perspectiveContrastingRightFacing"/>
            <a:lightRig rig="threePt" dir="t"/>
          </a:scene3d>
        </p:spPr>
        <p:txBody>
          <a:bodyPr wrap="square">
            <a:spAutoFit/>
            <a:sp3d extrusionH="57150">
              <a:bevelT w="38100" h="38100" prst="slope"/>
            </a:sp3d>
          </a:bodyPr>
          <a:lstStyle/>
          <a:p>
            <a:r>
              <a:rPr lang="ru-RU" sz="12000" b="1" u="sng" dirty="0" smtClean="0">
                <a:solidFill>
                  <a:srgbClr val="008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«Всякая всячина» </a:t>
            </a:r>
            <a:endParaRPr lang="ru-RU" sz="12000" u="sng" dirty="0">
              <a:solidFill>
                <a:srgbClr val="008000"/>
              </a:solidFill>
            </a:endParaRPr>
          </a:p>
        </p:txBody>
      </p:sp>
      <p:pic>
        <p:nvPicPr>
          <p:cNvPr id="3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3500000" scaled="1"/>
                  <a:tileRect/>
                </a:gradFill>
              </a:rPr>
              <a:t>Во время «сухого закона» в США контрабандисты часто перевозили виски на судах. Перевозили его в ящиках. А в нашей шкатулке находиться то, чем для безопасности перекладывали бутылки в ящиках. </a:t>
            </a:r>
            <a:endParaRPr lang="ru-RU" sz="5400" b="1" cap="all" spc="0" dirty="0">
              <a:ln/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3500000" scaled="1"/>
                <a:tileRect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0"/>
            <a:ext cx="4857784" cy="6429396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perspectiveHeroicExtremeRigh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728" y="2214554"/>
            <a:ext cx="6848733" cy="3046988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dirty="0" smtClean="0">
                <a:solidFill>
                  <a:srgbClr val="008000"/>
                </a:solidFill>
              </a:rPr>
              <a:t>«</a:t>
            </a:r>
            <a:r>
              <a:rPr lang="ru-RU" sz="9600" b="1" i="1" u="sng" dirty="0" smtClean="0">
                <a:solidFill>
                  <a:srgbClr val="008000"/>
                </a:solidFill>
              </a:rPr>
              <a:t>конкурс </a:t>
            </a:r>
          </a:p>
          <a:p>
            <a:pPr algn="ctr"/>
            <a:r>
              <a:rPr lang="ru-RU" sz="9600" b="1" i="1" u="sng" dirty="0" smtClean="0">
                <a:solidFill>
                  <a:srgbClr val="008000"/>
                </a:solidFill>
              </a:rPr>
              <a:t>капитанов</a:t>
            </a:r>
            <a:r>
              <a:rPr lang="ru-RU" sz="5400" b="1" i="1" u="sng" dirty="0" smtClean="0">
                <a:solidFill>
                  <a:srgbClr val="008000"/>
                </a:solidFill>
              </a:rPr>
              <a:t>».</a:t>
            </a:r>
            <a:endParaRPr lang="ru-RU" sz="5400" b="1" cap="none" spc="0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728" y="2214554"/>
            <a:ext cx="6887014" cy="156966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«</a:t>
            </a:r>
            <a:r>
              <a:rPr lang="ru-RU" sz="96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Шкатулка</a:t>
            </a:r>
            <a:r>
              <a:rPr lang="ru-RU" sz="54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».</a:t>
            </a:r>
            <a:endParaRPr lang="ru-RU" sz="5400" b="1" cap="none" spc="0" dirty="0">
              <a:ln w="11430"/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728" y="2214554"/>
            <a:ext cx="6887014" cy="156966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«</a:t>
            </a:r>
            <a:r>
              <a:rPr lang="ru-RU" sz="96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Шкатулка</a:t>
            </a:r>
            <a:r>
              <a:rPr lang="ru-RU" sz="54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».</a:t>
            </a:r>
            <a:endParaRPr lang="ru-RU" sz="5400" b="1" cap="none" spc="0" dirty="0">
              <a:ln w="11430"/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728" y="2214554"/>
            <a:ext cx="6887014" cy="156966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«</a:t>
            </a:r>
            <a:r>
              <a:rPr lang="ru-RU" sz="96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Шкатулка</a:t>
            </a:r>
            <a:r>
              <a:rPr lang="ru-RU" sz="54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».</a:t>
            </a:r>
            <a:endParaRPr lang="ru-RU" sz="5400" b="1" cap="none" spc="0" dirty="0">
              <a:ln w="11430"/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28728" y="2214554"/>
            <a:ext cx="6887014" cy="1569660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«</a:t>
            </a:r>
            <a:r>
              <a:rPr lang="ru-RU" sz="96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Шкатулка</a:t>
            </a:r>
            <a:r>
              <a:rPr lang="ru-RU" sz="5400" b="1" i="1" u="sng" dirty="0" smtClean="0"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</a:rPr>
              <a:t>».</a:t>
            </a:r>
            <a:endParaRPr lang="ru-RU" sz="5400" b="1" cap="none" spc="0" dirty="0">
              <a:ln w="11430"/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00298" y="1214422"/>
            <a:ext cx="5447325" cy="5081584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hardEdge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600" b="1" dirty="0" smtClean="0">
                <a:solidFill>
                  <a:srgbClr val="FFFF99"/>
                </a:solidFill>
                <a:latin typeface="Times New Roman"/>
                <a:ea typeface="Times New Roman"/>
                <a:cs typeface="Times New Roman"/>
              </a:rPr>
              <a:t>Вопросы </a:t>
            </a:r>
            <a:endParaRPr lang="ru-RU" sz="9600" b="1" dirty="0" smtClean="0">
              <a:solidFill>
                <a:srgbClr val="FFFF99"/>
              </a:solidFill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600" b="1" dirty="0" smtClean="0">
                <a:solidFill>
                  <a:srgbClr val="FFFF99"/>
                </a:solidFill>
                <a:latin typeface="Times New Roman"/>
                <a:ea typeface="Times New Roman"/>
                <a:cs typeface="Times New Roman"/>
              </a:rPr>
              <a:t>первой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9600" b="1" dirty="0" smtClean="0">
                <a:solidFill>
                  <a:srgbClr val="FFFF99"/>
                </a:solidFill>
                <a:latin typeface="Times New Roman"/>
                <a:ea typeface="Times New Roman"/>
                <a:cs typeface="Times New Roman"/>
              </a:rPr>
              <a:t>команде</a:t>
            </a:r>
            <a:r>
              <a:rPr lang="ru-RU" sz="9600" b="1" dirty="0" smtClean="0">
                <a:solidFill>
                  <a:srgbClr val="FFFF99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sz="9600" b="1" dirty="0">
              <a:solidFill>
                <a:srgbClr val="FFFF99"/>
              </a:solidFill>
              <a:ea typeface="Times New Roman"/>
              <a:cs typeface="Times New Roman"/>
            </a:endParaRPr>
          </a:p>
        </p:txBody>
      </p:sp>
      <p:pic>
        <p:nvPicPr>
          <p:cNvPr id="4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1" y="714356"/>
            <a:ext cx="8715437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rgbClr val="FFC000"/>
              </a:contourClr>
            </a:sp3d>
          </a:bodyPr>
          <a:lstStyle/>
          <a:p>
            <a:pPr algn="ctr"/>
            <a:r>
              <a:rPr lang="ru-RU" sz="5400" dirty="0" smtClean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</a:rPr>
              <a:t>1.Форма </a:t>
            </a:r>
            <a:r>
              <a:rPr lang="ru-RU" sz="5400" dirty="0" smtClean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</a:rPr>
              <a:t>высшего непосредственного </a:t>
            </a:r>
            <a:r>
              <a:rPr lang="ru-RU" sz="5400" dirty="0" smtClean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</a:rPr>
              <a:t>выражения </a:t>
            </a:r>
            <a:r>
              <a:rPr lang="ru-RU" sz="5400" dirty="0" smtClean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</a:rPr>
              <a:t>власти народа, </a:t>
            </a:r>
            <a:r>
              <a:rPr lang="ru-RU" sz="5400" dirty="0" smtClean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</a:rPr>
              <a:t>предусмотренная Конституцией?</a:t>
            </a:r>
            <a:endParaRPr lang="ru-RU" sz="5400" b="1" cap="none" spc="0" dirty="0">
              <a:ln w="11430"/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5400000" scaled="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4822" y="2967335"/>
            <a:ext cx="51289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u="sng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gradFill flip="none" rotWithShape="1"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  <a:tileRect r="-100000" b="-100000"/>
                </a:gradFill>
              </a:rPr>
              <a:t>Референдум</a:t>
            </a:r>
            <a:endParaRPr lang="ru-RU" sz="7200" b="1" u="sng" cap="all" spc="0" dirty="0"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  <a:gradFill flip="none" rotWithShape="1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5400000" scaled="0"/>
                <a:tileRect r="-100000" b="-1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61555" y="1857365"/>
            <a:ext cx="528227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FF99">
                        <a:shade val="30000"/>
                        <a:satMod val="115000"/>
                      </a:srgbClr>
                    </a:gs>
                    <a:gs pos="50000">
                      <a:srgbClr val="FFFF99">
                        <a:shade val="67500"/>
                        <a:satMod val="115000"/>
                      </a:srgbClr>
                    </a:gs>
                    <a:gs pos="100000">
                      <a:srgbClr val="FFFF99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</a:rPr>
              <a:t>2. Когда</a:t>
            </a:r>
            <a:r>
              <a:rPr lang="ru-RU" sz="5400" dirty="0" smtClean="0">
                <a:gradFill flip="none" rotWithShape="1">
                  <a:gsLst>
                    <a:gs pos="0">
                      <a:srgbClr val="FFFF99">
                        <a:shade val="30000"/>
                        <a:satMod val="115000"/>
                      </a:srgbClr>
                    </a:gs>
                    <a:gs pos="50000">
                      <a:srgbClr val="FFFF99">
                        <a:shade val="67500"/>
                        <a:satMod val="115000"/>
                      </a:srgbClr>
                    </a:gs>
                    <a:gs pos="100000">
                      <a:srgbClr val="FFFF99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</a:rPr>
              <a:t>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FF99">
                        <a:shade val="30000"/>
                        <a:satMod val="115000"/>
                      </a:srgbClr>
                    </a:gs>
                    <a:gs pos="50000">
                      <a:srgbClr val="FFFF99">
                        <a:shade val="67500"/>
                        <a:satMod val="115000"/>
                      </a:srgbClr>
                    </a:gs>
                    <a:gs pos="100000">
                      <a:srgbClr val="FFFF99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</a:rPr>
              <a:t>отмечается День прав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FF99">
                        <a:shade val="30000"/>
                        <a:satMod val="115000"/>
                      </a:srgbClr>
                    </a:gs>
                    <a:gs pos="50000">
                      <a:srgbClr val="FFFF99">
                        <a:shade val="67500"/>
                        <a:satMod val="115000"/>
                      </a:srgbClr>
                    </a:gs>
                    <a:gs pos="100000">
                      <a:srgbClr val="FFFF99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</a:rPr>
              <a:t>человека?</a:t>
            </a:r>
            <a:endParaRPr lang="ru-RU" sz="5400" b="1" cap="none" spc="0" dirty="0">
              <a:ln w="1905"/>
              <a:gradFill flip="none" rotWithShape="1">
                <a:gsLst>
                  <a:gs pos="0">
                    <a:srgbClr val="FFFF99">
                      <a:shade val="30000"/>
                      <a:satMod val="115000"/>
                    </a:srgbClr>
                  </a:gs>
                  <a:gs pos="50000">
                    <a:srgbClr val="FFFF99">
                      <a:shade val="67500"/>
                      <a:satMod val="115000"/>
                    </a:srgbClr>
                  </a:gs>
                  <a:gs pos="100000">
                    <a:srgbClr val="FFFF99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-1416851" y="2967335"/>
            <a:ext cx="105608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>
                  <a:gsLst>
                    <a:gs pos="0">
                      <a:srgbClr val="FFFF99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</a:rPr>
              <a:t>10 </a:t>
            </a:r>
            <a:r>
              <a:rPr lang="ru-RU" sz="5400" b="1" dirty="0" smtClean="0">
                <a:gradFill>
                  <a:gsLst>
                    <a:gs pos="0">
                      <a:srgbClr val="FFFF99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</a:rPr>
              <a:t>декабря</a:t>
            </a:r>
            <a:endParaRPr lang="ru-RU" sz="5400" b="1" cap="none" spc="0" dirty="0">
              <a:ln w="1905"/>
              <a:gradFill>
                <a:gsLst>
                  <a:gs pos="0">
                    <a:srgbClr val="FFFF99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61555" y="1857365"/>
            <a:ext cx="528227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</a:rPr>
              <a:t>3. Что</a:t>
            </a:r>
            <a:r>
              <a:rPr lang="ru-RU" sz="5400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</a:rPr>
              <a:t>  </a:t>
            </a:r>
            <a:r>
              <a:rPr lang="ru-RU" sz="5400" b="1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</a:rPr>
              <a:t>такое презумпция невиновности?</a:t>
            </a:r>
            <a:endParaRPr lang="ru-RU" sz="5400" b="1" cap="none" spc="0" dirty="0">
              <a:ln w="1905"/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28596" y="1357298"/>
            <a:ext cx="8501122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</a:rPr>
              <a:t>Обвиняемый </a:t>
            </a:r>
            <a:r>
              <a:rPr lang="ru-RU" sz="5400" b="1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</a:rPr>
              <a:t>считается </a:t>
            </a:r>
            <a:r>
              <a:rPr lang="ru-RU" sz="5400" b="1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</a:rPr>
              <a:t>невиновным </a:t>
            </a:r>
            <a:r>
              <a:rPr lang="ru-RU" sz="5400" b="1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</a:rPr>
              <a:t>до тех пор, пока его вина не будет установлена судом и в соответствии с законом</a:t>
            </a:r>
            <a:r>
              <a:rPr lang="ru-RU" sz="5400" b="1" dirty="0" smtClean="0"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</a:rPr>
              <a:t>.</a:t>
            </a:r>
            <a:endParaRPr lang="ru-RU" sz="5400" b="1" dirty="0" smtClean="0"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</a:endParaRP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rgbClr val="FFFF99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361555" y="1857365"/>
            <a:ext cx="5282279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gradFill flip="none" rotWithShape="1">
                  <a:gsLst>
                    <a:gs pos="0">
                      <a:srgbClr val="FFFF99">
                        <a:shade val="30000"/>
                        <a:satMod val="115000"/>
                      </a:srgbClr>
                    </a:gs>
                    <a:gs pos="50000">
                      <a:srgbClr val="FFFF99">
                        <a:shade val="67500"/>
                        <a:satMod val="115000"/>
                      </a:srgbClr>
                    </a:gs>
                    <a:gs pos="100000">
                      <a:srgbClr val="FFFF99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4.Кто</a:t>
            </a:r>
          </a:p>
          <a:p>
            <a:r>
              <a:rPr lang="ru-RU" sz="5400" b="1" dirty="0" smtClean="0">
                <a:gradFill flip="none" rotWithShape="1">
                  <a:gsLst>
                    <a:gs pos="0">
                      <a:srgbClr val="FFFF99">
                        <a:shade val="30000"/>
                        <a:satMod val="115000"/>
                      </a:srgbClr>
                    </a:gs>
                    <a:gs pos="50000">
                      <a:srgbClr val="FFFF99">
                        <a:shade val="67500"/>
                        <a:satMod val="115000"/>
                      </a:srgbClr>
                    </a:gs>
                    <a:gs pos="100000">
                      <a:srgbClr val="FFFF99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FF99">
                        <a:shade val="30000"/>
                        <a:satMod val="115000"/>
                      </a:srgbClr>
                    </a:gs>
                    <a:gs pos="50000">
                      <a:srgbClr val="FFFF99">
                        <a:shade val="67500"/>
                        <a:satMod val="115000"/>
                      </a:srgbClr>
                    </a:gs>
                    <a:gs pos="100000">
                      <a:srgbClr val="FFFF99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является </a:t>
            </a:r>
            <a:endParaRPr lang="ru-RU" sz="5400" b="1" dirty="0" smtClean="0">
              <a:gradFill flip="none" rotWithShape="1">
                <a:gsLst>
                  <a:gs pos="0">
                    <a:srgbClr val="FFFF99">
                      <a:shade val="30000"/>
                      <a:satMod val="115000"/>
                    </a:srgbClr>
                  </a:gs>
                  <a:gs pos="50000">
                    <a:srgbClr val="FFFF99">
                      <a:shade val="67500"/>
                      <a:satMod val="115000"/>
                    </a:srgbClr>
                  </a:gs>
                  <a:gs pos="100000">
                    <a:srgbClr val="FFFF99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</a:endParaRPr>
          </a:p>
          <a:p>
            <a:r>
              <a:rPr lang="ru-RU" sz="5400" b="1" dirty="0" smtClean="0">
                <a:gradFill flip="none" rotWithShape="1">
                  <a:gsLst>
                    <a:gs pos="0">
                      <a:srgbClr val="FFFF99">
                        <a:shade val="30000"/>
                        <a:satMod val="115000"/>
                      </a:srgbClr>
                    </a:gs>
                    <a:gs pos="50000">
                      <a:srgbClr val="FFFF99">
                        <a:shade val="67500"/>
                        <a:satMod val="115000"/>
                      </a:srgbClr>
                    </a:gs>
                    <a:gs pos="100000">
                      <a:srgbClr val="FFFF99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главой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FF99">
                        <a:shade val="30000"/>
                        <a:satMod val="115000"/>
                      </a:srgbClr>
                    </a:gs>
                    <a:gs pos="50000">
                      <a:srgbClr val="FFFF99">
                        <a:shade val="67500"/>
                        <a:satMod val="115000"/>
                      </a:srgbClr>
                    </a:gs>
                    <a:gs pos="100000">
                      <a:srgbClr val="FFFF99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Российской Федерации? </a:t>
            </a:r>
          </a:p>
          <a:p>
            <a:r>
              <a:rPr lang="ru-RU" sz="5400" dirty="0" smtClean="0">
                <a:gradFill flip="none" rotWithShape="1">
                  <a:gsLst>
                    <a:gs pos="0">
                      <a:srgbClr val="FFFF99">
                        <a:shade val="30000"/>
                        <a:satMod val="115000"/>
                      </a:srgbClr>
                    </a:gs>
                    <a:gs pos="50000">
                      <a:srgbClr val="FFFF99">
                        <a:shade val="67500"/>
                        <a:satMod val="115000"/>
                      </a:srgbClr>
                    </a:gs>
                    <a:gs pos="100000">
                      <a:srgbClr val="FFFF99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</a:rPr>
              <a:t> </a:t>
            </a: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rgbClr val="E6DCAC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14282" y="2500306"/>
            <a:ext cx="8501122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</a:rPr>
              <a:t>Президент</a:t>
            </a:r>
            <a:endParaRPr lang="ru-RU" sz="6000" b="1" dirty="0" smtClean="0">
              <a:gradFill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5400000" scaled="0"/>
              </a:gradFill>
            </a:endParaRP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rgbClr val="FFFF99"/>
                  </a:gs>
                  <a:gs pos="12000">
                    <a:srgbClr val="E6D78A"/>
                  </a:gs>
                  <a:gs pos="30000">
                    <a:srgbClr val="C7AC4C"/>
                  </a:gs>
                  <a:gs pos="45000">
                    <a:srgbClr val="E6D78A"/>
                  </a:gs>
                  <a:gs pos="77000">
                    <a:srgbClr val="C7AC4C"/>
                  </a:gs>
                  <a:gs pos="100000">
                    <a:srgbClr val="E6DCAC"/>
                  </a:gs>
                </a:gsLst>
                <a:lin ang="5400000" scaled="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75px-Coat_of_Arms_of_the_Russian_Federation.svg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571500"/>
            <a:ext cx="928665" cy="10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6" descr="78628_Picture 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9" y="500063"/>
            <a:ext cx="108583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714356"/>
            <a:ext cx="878687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5. Чем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по </a:t>
            </a:r>
            <a:endParaRPr lang="ru-RU" sz="5400" b="1" dirty="0" smtClean="0"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национально-государственному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устройству </a:t>
            </a:r>
            <a:endParaRPr lang="ru-RU" sz="5400" b="1" dirty="0" smtClean="0"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Является</a:t>
            </a:r>
          </a:p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 </a:t>
            </a:r>
            <a:r>
              <a:rPr lang="ru-RU" sz="5400" b="1" dirty="0" smtClean="0"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Россия?</a:t>
            </a:r>
            <a:endParaRPr lang="ru-RU" sz="5400" b="1" cap="all" spc="0" dirty="0">
              <a:ln w="0"/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19877" y="2967335"/>
            <a:ext cx="3601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gradFill flip="none" rotWithShape="1">
                  <a:gsLst>
                    <a:gs pos="0">
                      <a:schemeClr val="accent6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6">
                        <a:lumMod val="75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</a:rPr>
              <a:t>Федерация</a:t>
            </a:r>
            <a:endParaRPr lang="ru-RU" sz="5400" b="1" cap="none" spc="50" dirty="0">
              <a:ln w="11430"/>
              <a:gradFill flip="none" rotWithShape="1">
                <a:gsLst>
                  <a:gs pos="0">
                    <a:schemeClr val="accent6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75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488</Words>
  <PresentationFormat>Экран (4:3)</PresentationFormat>
  <Paragraphs>91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Ольга</cp:lastModifiedBy>
  <cp:revision>20</cp:revision>
  <dcterms:modified xsi:type="dcterms:W3CDTF">2011-11-29T18:15:42Z</dcterms:modified>
</cp:coreProperties>
</file>