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76" r:id="rId10"/>
    <p:sldId id="265" r:id="rId11"/>
    <p:sldId id="266" r:id="rId12"/>
    <p:sldId id="267" r:id="rId13"/>
    <p:sldId id="268" r:id="rId14"/>
    <p:sldId id="269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5E293-8F3C-4779-AB40-47D0C23CCD9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20562D-DD0C-4B64-B969-2665A38C72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5E293-8F3C-4779-AB40-47D0C23CCD9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562D-DD0C-4B64-B969-2665A38C72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5E293-8F3C-4779-AB40-47D0C23CCD9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562D-DD0C-4B64-B969-2665A38C72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4C5E293-8F3C-4779-AB40-47D0C23CCD9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320562D-DD0C-4B64-B969-2665A38C72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5E293-8F3C-4779-AB40-47D0C23CCD9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562D-DD0C-4B64-B969-2665A38C72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5E293-8F3C-4779-AB40-47D0C23CCD9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562D-DD0C-4B64-B969-2665A38C72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562D-DD0C-4B64-B969-2665A38C72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5E293-8F3C-4779-AB40-47D0C23CCD9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5E293-8F3C-4779-AB40-47D0C23CCD9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562D-DD0C-4B64-B969-2665A38C72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5E293-8F3C-4779-AB40-47D0C23CCD9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20562D-DD0C-4B64-B969-2665A38C72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4C5E293-8F3C-4779-AB40-47D0C23CCD9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320562D-DD0C-4B64-B969-2665A38C72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5E293-8F3C-4779-AB40-47D0C23CCD9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20562D-DD0C-4B64-B969-2665A38C72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4C5E293-8F3C-4779-AB40-47D0C23CCD99}" type="datetimeFigureOut">
              <a:rPr lang="ru-RU" smtClean="0"/>
              <a:pPr/>
              <a:t>26.10.2012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320562D-DD0C-4B64-B969-2665A38C72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221088"/>
            <a:ext cx="4118992" cy="1800200"/>
          </a:xfrm>
        </p:spPr>
        <p:txBody>
          <a:bodyPr/>
          <a:lstStyle/>
          <a:p>
            <a:r>
              <a:rPr lang="ru-RU" dirty="0" smtClean="0"/>
              <a:t>Выполнила : Ерофеева О.</a:t>
            </a:r>
          </a:p>
          <a:p>
            <a:r>
              <a:rPr lang="ru-RU" dirty="0" smtClean="0"/>
              <a:t>Группа: 1Д4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873752" cy="685056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Символика Древнего Египта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http://www.egyptmif.ru/images/head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389881">
            <a:off x="649213" y="3789040"/>
            <a:ext cx="3634060" cy="23603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96502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6552728" cy="532859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                      Кошка</a:t>
            </a:r>
            <a:r>
              <a:rPr lang="ru-RU" dirty="0">
                <a:solidFill>
                  <a:srgbClr val="002060"/>
                </a:solidFill>
              </a:rPr>
              <a:t>. </a:t>
            </a:r>
            <a:endParaRPr lang="ru-RU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1800" dirty="0" smtClean="0"/>
              <a:t>Кошка </a:t>
            </a:r>
            <a:r>
              <a:rPr lang="ru-RU" sz="1800" dirty="0"/>
              <a:t>для египтян являлась земным воплощением </a:t>
            </a:r>
            <a:r>
              <a:rPr lang="ru-RU" sz="1800" dirty="0" err="1"/>
              <a:t>Бастет</a:t>
            </a:r>
            <a:r>
              <a:rPr lang="ru-RU" sz="1800" dirty="0"/>
              <a:t> – богини солнечного тепла, радости и плодородия, защитницы беременных женщин и детей, хранительницы домашнего очага и урожая. </a:t>
            </a:r>
            <a:r>
              <a:rPr lang="ru-RU" sz="1800" dirty="0" err="1"/>
              <a:t>Бастет</a:t>
            </a:r>
            <a:r>
              <a:rPr lang="ru-RU" sz="1800" dirty="0"/>
              <a:t>, олицетворявшая такие качества как изящество, красота, ловкость и ласковость, считается египетским аналогом Афродиты и Артемиды. Ее скульптурные и живописные изображения использовались для защиты дома от злых духов. Естественно, что к кошкам в Древнем Египте относились с большим почтением, а за их убийство карали смертной казнью. При жизни этот зверь был равноправным членом семьи, а после смерти его бальзамировали и клали в саркофаг, который помещали в особый некрополь. </a:t>
            </a:r>
          </a:p>
        </p:txBody>
      </p:sp>
      <p:pic>
        <p:nvPicPr>
          <p:cNvPr id="8194" name="Picture 2" descr="&amp;scy;&amp;icy;&amp;mcy;&amp;vcy;&amp;ocy;&amp;lcy;&amp;ycy; &amp;dcy;&amp;rcy;&amp;iecy;&amp;vcy;&amp;ncy;&amp;iecy;&amp;gcy;&amp;ocy; &amp;IEcy;&amp;gcy;&amp;icy;&amp;pcy;&amp;t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112165"/>
            <a:ext cx="2664295" cy="3197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348201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04664"/>
            <a:ext cx="8064896" cy="388843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300" dirty="0" smtClean="0">
                <a:solidFill>
                  <a:srgbClr val="002060"/>
                </a:solidFill>
              </a:rPr>
              <a:t>                             Перо </a:t>
            </a:r>
            <a:r>
              <a:rPr lang="ru-RU" sz="3300" dirty="0" err="1">
                <a:solidFill>
                  <a:srgbClr val="002060"/>
                </a:solidFill>
              </a:rPr>
              <a:t>Маат</a:t>
            </a:r>
            <a:r>
              <a:rPr lang="ru-RU" sz="3300" dirty="0">
                <a:solidFill>
                  <a:srgbClr val="002060"/>
                </a:solidFill>
              </a:rPr>
              <a:t> </a:t>
            </a:r>
          </a:p>
          <a:p>
            <a:pPr marL="0" indent="0">
              <a:buNone/>
            </a:pPr>
            <a:r>
              <a:rPr lang="ru-RU" dirty="0" smtClean="0"/>
              <a:t>Эмблема </a:t>
            </a:r>
            <a:r>
              <a:rPr lang="ru-RU" dirty="0"/>
              <a:t>символизирует истину и гармонию. </a:t>
            </a:r>
            <a:r>
              <a:rPr lang="ru-RU" dirty="0" err="1"/>
              <a:t>Маат</a:t>
            </a:r>
            <a:r>
              <a:rPr lang="ru-RU" dirty="0"/>
              <a:t> – это дочь и око Ра, богиня справедливости, правды и миропорядка. Вместе с отцом она участвовала в сотворении мира из хаоса. Подобно своему греческому аналогу, Фемиде, </a:t>
            </a:r>
            <a:r>
              <a:rPr lang="ru-RU" dirty="0" err="1"/>
              <a:t>Маат</a:t>
            </a:r>
            <a:r>
              <a:rPr lang="ru-RU" dirty="0"/>
              <a:t> изображается с завязанными глазами. Голову богини украшает страусовое перо, которое является ее символом и иероглифом. Согласно представлениям древних египтян, в загробном мире на одну чашу весов клали сердце покойного, а на другую – статуэтку </a:t>
            </a:r>
            <a:r>
              <a:rPr lang="ru-RU" dirty="0" err="1"/>
              <a:t>Маат</a:t>
            </a:r>
            <a:r>
              <a:rPr lang="ru-RU" dirty="0"/>
              <a:t>. Если оба предмета уравновешивались, то это означало, что умерший достоин блаженства на полях камыша </a:t>
            </a:r>
            <a:r>
              <a:rPr lang="ru-RU" dirty="0" err="1"/>
              <a:t>Иару</a:t>
            </a:r>
            <a:r>
              <a:rPr lang="ru-RU" dirty="0"/>
              <a:t> (в противном случае его пожирало чудовище с головой крокодила и туловищем льва). Статуэтка </a:t>
            </a:r>
            <a:r>
              <a:rPr lang="ru-RU" dirty="0" err="1"/>
              <a:t>Маат</a:t>
            </a:r>
            <a:r>
              <a:rPr lang="ru-RU" dirty="0"/>
              <a:t>  на груди была неизменным атрибутом судьи. </a:t>
            </a:r>
          </a:p>
        </p:txBody>
      </p:sp>
      <p:pic>
        <p:nvPicPr>
          <p:cNvPr id="9220" name="Picture 4" descr="http://s4.hubimg.com/u/6131587_f5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4" y="3933056"/>
            <a:ext cx="4151414" cy="24275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89185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338437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                           Исида</a:t>
            </a:r>
            <a:r>
              <a:rPr lang="ru-RU" dirty="0">
                <a:solidFill>
                  <a:srgbClr val="002060"/>
                </a:solidFill>
              </a:rPr>
              <a:t>. </a:t>
            </a:r>
            <a:endParaRPr lang="ru-RU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1800" dirty="0" smtClean="0"/>
              <a:t>Богиня </a:t>
            </a:r>
            <a:r>
              <a:rPr lang="ru-RU" sz="1800" dirty="0"/>
              <a:t>плодородия, воды, ветра и семейной верности .</a:t>
            </a:r>
            <a:r>
              <a:rPr lang="ru-RU" sz="1800" dirty="0" smtClean="0"/>
              <a:t>Исида</a:t>
            </a:r>
            <a:r>
              <a:rPr lang="ru-RU" sz="1800" dirty="0"/>
              <a:t>, </a:t>
            </a:r>
            <a:r>
              <a:rPr lang="ru-RU" sz="1800" dirty="0" err="1"/>
              <a:t>облегчительница</a:t>
            </a:r>
            <a:r>
              <a:rPr lang="ru-RU" sz="1800" dirty="0"/>
              <a:t> родовых мук и защитница детей, была одной из главнейших и древнейших богинь египетского пантеона. Ее культ как богини матери отразился и на христианстве. Исида изображалась в виде женщины (часто крылатой), увенчанной иероглифом «трон», или </a:t>
            </a:r>
            <a:r>
              <a:rPr lang="ru-RU" sz="1800" dirty="0" err="1"/>
              <a:t>соколицы</a:t>
            </a:r>
            <a:r>
              <a:rPr lang="ru-RU" sz="1800" dirty="0"/>
              <a:t>. Иногда – в виде женщины с рогами коровы и солнечным диском на голове. Исида была женой Осириса и матерью Гора. Отождествляется с такими греческими богинями как Деметра, Персефона, Гера.</a:t>
            </a:r>
          </a:p>
          <a:p>
            <a:endParaRPr lang="ru-RU" dirty="0"/>
          </a:p>
        </p:txBody>
      </p:sp>
      <p:pic>
        <p:nvPicPr>
          <p:cNvPr id="10242" name="Picture 2" descr="http://s02.radikal.ru/i175/1003/ba/e7b8cb0812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140968"/>
            <a:ext cx="3386361" cy="3386361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336485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7" y="332656"/>
            <a:ext cx="7920880" cy="2520280"/>
          </a:xfrm>
        </p:spPr>
        <p:txBody>
          <a:bodyPr>
            <a:normAutofit fontScale="92500" lnSpcReduction="10000"/>
          </a:bodyPr>
          <a:lstStyle/>
          <a:p>
            <a:pPr marL="777240" lvl="2" indent="0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                           Ибис.</a:t>
            </a:r>
          </a:p>
          <a:p>
            <a:pPr marL="777240" lvl="2" indent="0">
              <a:buNone/>
            </a:pPr>
            <a:r>
              <a:rPr lang="ru-RU" dirty="0" smtClean="0"/>
              <a:t>Священная </a:t>
            </a:r>
            <a:r>
              <a:rPr lang="ru-RU" dirty="0"/>
              <a:t>птица ибис символизировала </a:t>
            </a:r>
            <a:r>
              <a:rPr lang="ru-RU" dirty="0" err="1"/>
              <a:t>Тота</a:t>
            </a:r>
            <a:r>
              <a:rPr lang="ru-RU" dirty="0"/>
              <a:t> – бога науки и магии, изобретателя астрономии, медицины и геометрии, автора «Книги мертвых». Тот также служил небесным летописцем и покровителем Луны (календарь составлялся на основе лунных фаз). Изображался в виде ибиса или человека с головой ибиса, увенчанной лунным диском. Примерно соответствует греческому Гермесу.</a:t>
            </a:r>
          </a:p>
        </p:txBody>
      </p:sp>
      <p:pic>
        <p:nvPicPr>
          <p:cNvPr id="11266" name="Picture 2" descr="http://travelrush.ru/pics/attached/42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2924944"/>
            <a:ext cx="3314352" cy="3314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79951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4536504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               Ра.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2000" dirty="0"/>
              <a:t>Аналог греческого Гелиоса, верховное божество древнеегипетского пантеона, отец богов. Титул Сына Ра также носили все фараоны. Священным животным Ра считался сокол, в виде которого он часто изображался. Другой вариант – мужчина с головой сокола, увенчанной солнечным диском или двойной короной. </a:t>
            </a:r>
          </a:p>
        </p:txBody>
      </p:sp>
      <p:pic>
        <p:nvPicPr>
          <p:cNvPr id="12290" name="Picture 2" descr="http://www.bogi-drevnie.narod.ru/bogi_drevnego_egipta/ra/ra1.jpg?rand=5271851843856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412776"/>
            <a:ext cx="1933575" cy="3810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491168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412776"/>
            <a:ext cx="7355160" cy="2625080"/>
          </a:xfrm>
        </p:spPr>
        <p:txBody>
          <a:bodyPr>
            <a:normAutofit lnSpcReduction="10000"/>
          </a:bodyPr>
          <a:lstStyle/>
          <a:p>
            <a:r>
              <a:rPr lang="ru-RU" sz="2400" dirty="0"/>
              <a:t>Древнеегипетская религия содержала огромное число божеств с многообразными формами проявления. Богам - как, впрочем, и людям - полагалось большое количество различных качеств характера, так что одно и то же божество могло быть изображено во всевозможных воплощениях.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35696" y="404664"/>
            <a:ext cx="3898776" cy="842221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Заключение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573016"/>
            <a:ext cx="3821418" cy="28660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39331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08720"/>
            <a:ext cx="8208912" cy="5400600"/>
          </a:xfrm>
        </p:spPr>
        <p:txBody>
          <a:bodyPr>
            <a:normAutofit fontScale="55000" lnSpcReduction="20000"/>
          </a:bodyPr>
          <a:lstStyle/>
          <a:p>
            <a:endParaRPr lang="ru-RU" dirty="0" smtClean="0"/>
          </a:p>
          <a:p>
            <a:r>
              <a:rPr lang="ru-RU" sz="4400" u="sng" dirty="0" smtClean="0"/>
              <a:t>Древний </a:t>
            </a:r>
            <a:r>
              <a:rPr lang="ru-RU" sz="4400" u="sng" dirty="0"/>
              <a:t>Египет </a:t>
            </a:r>
            <a:r>
              <a:rPr lang="ru-RU" sz="4400" dirty="0"/>
              <a:t>обязан своей высокоразвитой культурой Нилу. Из-за циклических наводнений в стране сформировалась ярко выраженная вера в потусторонний мир, образцом для которой служил естественный круговорот возникновения, исчезновения и возрождения жизни. Мышление древнего египетского народа было не рационально - логическим, а образно - символическим. Действовал магический принцип, что все совершенные, великие вещи имеют отражение. Таким же образом можно было посредством символических действий и рисунков оказывать влияние на важные процессы, происходящие в мире Богов и в потустороннем мире. Самим символам приписывалась присущая им внутренняя сила, что-то вроде сущности или души.</a:t>
            </a:r>
          </a:p>
          <a:p>
            <a:endParaRPr lang="ru-RU" sz="4400" dirty="0"/>
          </a:p>
          <a:p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332656"/>
            <a:ext cx="2448272" cy="750912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История 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5309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980728"/>
            <a:ext cx="7416824" cy="475252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  <a:p>
            <a:r>
              <a:rPr lang="ru-RU" sz="9600" u="sng" dirty="0" err="1" smtClean="0">
                <a:solidFill>
                  <a:srgbClr val="002060"/>
                </a:solidFill>
              </a:rPr>
              <a:t>Анкх</a:t>
            </a:r>
            <a:r>
              <a:rPr lang="ru-RU" sz="7200" u="sng" dirty="0" smtClean="0">
                <a:solidFill>
                  <a:srgbClr val="002060"/>
                </a:solidFill>
              </a:rPr>
              <a:t>-</a:t>
            </a:r>
            <a:r>
              <a:rPr lang="ru-RU" sz="7200" u="sng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7200" dirty="0"/>
              <a:t>с древних времен является в Египте символом вечной жизни в этом и потустороннем мире. </a:t>
            </a:r>
            <a:r>
              <a:rPr lang="ru-RU" sz="7200" dirty="0" smtClean="0"/>
              <a:t>На </a:t>
            </a:r>
            <a:r>
              <a:rPr lang="ru-RU" sz="7200" dirty="0"/>
              <a:t>многих изображениях Боги держат </a:t>
            </a:r>
            <a:r>
              <a:rPr lang="ru-RU" sz="7200" dirty="0" err="1"/>
              <a:t>анкх</a:t>
            </a:r>
            <a:r>
              <a:rPr lang="ru-RU" sz="7200" dirty="0"/>
              <a:t> в руке или передают его людям. </a:t>
            </a:r>
            <a:r>
              <a:rPr lang="ru-RU" sz="7200" dirty="0" smtClean="0"/>
              <a:t>Происхождение </a:t>
            </a:r>
            <a:r>
              <a:rPr lang="ru-RU" sz="7200" dirty="0"/>
              <a:t>его формы до сих пор не объяснено. </a:t>
            </a:r>
            <a:r>
              <a:rPr lang="ru-RU" sz="7200" dirty="0" smtClean="0"/>
              <a:t>Возможна </a:t>
            </a:r>
            <a:r>
              <a:rPr lang="ru-RU" sz="7200" dirty="0"/>
              <a:t>интерпретация формы креста, как соединение креста Осириса в форме буквы Т с овалом Исиды в ключ, который раскрывает тайны жизни. </a:t>
            </a:r>
            <a:r>
              <a:rPr lang="ru-RU" sz="7200" dirty="0" err="1"/>
              <a:t>Анкх</a:t>
            </a:r>
            <a:r>
              <a:rPr lang="ru-RU" sz="7200" dirty="0"/>
              <a:t> один из важнейших древнеегипетских символов со значением "жизнь" ("бессмертие"), известный также как "</a:t>
            </a:r>
            <a:r>
              <a:rPr lang="ru-RU" sz="7200" dirty="0" err="1"/>
              <a:t>крукс</a:t>
            </a:r>
            <a:r>
              <a:rPr lang="ru-RU" sz="7200" dirty="0"/>
              <a:t> </a:t>
            </a:r>
            <a:r>
              <a:rPr lang="ru-RU" sz="7200" dirty="0" err="1"/>
              <a:t>ансата</a:t>
            </a:r>
            <a:r>
              <a:rPr lang="ru-RU" sz="7200" dirty="0"/>
              <a:t>". </a:t>
            </a:r>
            <a:r>
              <a:rPr lang="ru-RU" sz="7200" dirty="0" smtClean="0"/>
              <a:t>В </a:t>
            </a:r>
            <a:r>
              <a:rPr lang="ru-RU" sz="7200" dirty="0"/>
              <a:t>нём объединены два символа - крест, как символ жизни, и круг, как символ вечности. Их сочетание обозначает </a:t>
            </a:r>
            <a:r>
              <a:rPr lang="ru-RU" sz="7200" dirty="0" smtClean="0"/>
              <a:t>бессмертие. </a:t>
            </a:r>
            <a:r>
              <a:rPr lang="ru-RU" sz="7200" dirty="0"/>
              <a:t>В иероглифическом письме этот знак символизировал "жизнь"; он же являлся частью слов "благосостояние" и "счастье". Египтяне считали, что изображение </a:t>
            </a:r>
            <a:r>
              <a:rPr lang="ru-RU" sz="7200" dirty="0" err="1"/>
              <a:t>анкх</a:t>
            </a:r>
            <a:r>
              <a:rPr lang="ru-RU" sz="7200" dirty="0"/>
              <a:t> продлевает жизнь на земле. С этим же амулетом и хоронили, чтобы быть уверенными в том, что усопших ждет жизнь в другом мире. Именно такую форму, по представлениям древнего мира, имел ключ, которым можно было открыть ворота смерти. Этот символ также ставили на стенах водных каналов в надежде, что он убережет от наводнений. Позднее, </a:t>
            </a:r>
            <a:r>
              <a:rPr lang="ru-RU" sz="7200" dirty="0" err="1"/>
              <a:t>анкх</a:t>
            </a:r>
            <a:r>
              <a:rPr lang="ru-RU" sz="7200" dirty="0"/>
              <a:t> использовался колдуньями в ритуалах, ворожбе, гадании, врачевании и помощи роженицам. Во времена движения хиппи, в конце 60-х годов XX века, </a:t>
            </a:r>
            <a:r>
              <a:rPr lang="ru-RU" sz="7200" dirty="0" err="1"/>
              <a:t>анкх</a:t>
            </a:r>
            <a:r>
              <a:rPr lang="ru-RU" sz="7200" dirty="0"/>
              <a:t> был популярным символом мира и правды. </a:t>
            </a:r>
            <a:r>
              <a:rPr lang="ru-RU" sz="7200" dirty="0" smtClean="0"/>
              <a:t>Знак </a:t>
            </a:r>
            <a:r>
              <a:rPr lang="ru-RU" sz="7200" dirty="0"/>
              <a:t>счастья, благосостояния, неиссякаемой жизненной силы, вечной мудрости.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99392"/>
            <a:ext cx="8229600" cy="1219200"/>
          </a:xfrm>
        </p:spPr>
        <p:txBody>
          <a:bodyPr/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Символы жизни древнего Египта</a:t>
            </a:r>
          </a:p>
        </p:txBody>
      </p:sp>
      <p:pic>
        <p:nvPicPr>
          <p:cNvPr id="2050" name="Picture 2" descr="&amp;scy;&amp;icy;&amp;mcy;&amp;vcy;&amp;ocy;&amp;lcy;&amp;ycy; &amp;dcy;&amp;rcy;&amp;iecy;&amp;vcy;&amp;ncy;&amp;iecy;&amp;gcy;&amp;ocy; &amp;IEcy;&amp;gcy;&amp;icy;&amp;pcy;&amp;t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609368"/>
            <a:ext cx="1936765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504319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6" y="692696"/>
            <a:ext cx="4464496" cy="5091095"/>
          </a:xfrm>
        </p:spPr>
        <p:txBody>
          <a:bodyPr>
            <a:normAutofit fontScale="92500" lnSpcReduction="10000"/>
          </a:bodyPr>
          <a:lstStyle/>
          <a:p>
            <a:r>
              <a:rPr lang="ru-RU" sz="3100" u="sng" dirty="0">
                <a:solidFill>
                  <a:srgbClr val="002060"/>
                </a:solidFill>
              </a:rPr>
              <a:t>Знак </a:t>
            </a:r>
            <a:r>
              <a:rPr lang="ru-RU" sz="3100" u="sng" dirty="0" err="1">
                <a:solidFill>
                  <a:srgbClr val="002060"/>
                </a:solidFill>
              </a:rPr>
              <a:t>Тет</a:t>
            </a:r>
            <a:r>
              <a:rPr lang="ru-RU" sz="3100" u="sng" dirty="0">
                <a:solidFill>
                  <a:srgbClr val="002060"/>
                </a:solidFill>
              </a:rPr>
              <a:t>,</a:t>
            </a:r>
            <a:r>
              <a:rPr lang="ru-RU" dirty="0"/>
              <a:t> который также называли "кровь Исиды", часто давали усопшим в виде амулета. Он похож на </a:t>
            </a:r>
            <a:r>
              <a:rPr lang="ru-RU" dirty="0" err="1"/>
              <a:t>анк</a:t>
            </a:r>
            <a:r>
              <a:rPr lang="ru-RU" dirty="0"/>
              <a:t>, ручки которого опущены вниз. В соединении со столбом </a:t>
            </a:r>
            <a:r>
              <a:rPr lang="ru-RU" dirty="0" err="1"/>
              <a:t>Джеда</a:t>
            </a:r>
            <a:r>
              <a:rPr lang="ru-RU" dirty="0"/>
              <a:t> на стенах храмов и в саркофагах он указывает на объединение противоположных сил и вместе с тем на вечно обновляющуюся жизненную силу. </a:t>
            </a:r>
          </a:p>
        </p:txBody>
      </p:sp>
      <p:pic>
        <p:nvPicPr>
          <p:cNvPr id="3074" name="Picture 2" descr="&amp;scy;&amp;icy;&amp;mcy;&amp;vcy;&amp;ocy;&amp;lcy;&amp;ycy; &amp;dcy;&amp;rcy;&amp;iecy;&amp;vcy;&amp;ncy;&amp;iecy;&amp;gcy;&amp;ocy; &amp;IEcy;&amp;gcy;&amp;icy;&amp;pcy;&amp;t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1440160" cy="31736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47768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19256" cy="561932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Всевидящее Око - </a:t>
            </a:r>
            <a:r>
              <a:rPr lang="ru-RU" dirty="0" err="1">
                <a:solidFill>
                  <a:srgbClr val="002060"/>
                </a:solidFill>
              </a:rPr>
              <a:t>Уаджет</a:t>
            </a:r>
            <a:r>
              <a:rPr lang="ru-RU" dirty="0"/>
              <a:t>. </a:t>
            </a:r>
            <a:r>
              <a:rPr lang="ru-RU" sz="1900" dirty="0"/>
              <a:t>Раскрашенное изображение глаза со спиралевидной линией под ним – это, как правило, эмблема </a:t>
            </a:r>
            <a:r>
              <a:rPr lang="ru-RU" sz="1900" dirty="0" err="1"/>
              <a:t>сокологолового</a:t>
            </a:r>
            <a:r>
              <a:rPr lang="ru-RU" sz="1900" dirty="0"/>
              <a:t> бога неба Гора, символ всевидящего ока и единства космоса, целостности мироздания. Согласно древнеегипетскому мифу, лунный глаз Гора был вырван Сетом в битве за первенство среди богов, однако после победы Гора в этом сражении вырос снова. Этот миф стал причиной чрезвычайной популярности глаза Гора в качестве отводящего зло амулета. Око также часто изображали или высекали на египетских надгробных камнях — для помощи мертвым в загробной жизни. Спираль под глазом (напоминающая формой галактику) символизирует энергию и вечное движение.</a:t>
            </a:r>
          </a:p>
          <a:p>
            <a:endParaRPr lang="ru-RU" dirty="0"/>
          </a:p>
        </p:txBody>
      </p:sp>
      <p:pic>
        <p:nvPicPr>
          <p:cNvPr id="4098" name="Picture 2" descr="http://www.eborg2.com/PaganGods/EgyptianGods/600-Egyptian-R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944754"/>
            <a:ext cx="4167120" cy="22660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884023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4572000"/>
          </a:xfrm>
        </p:spPr>
        <p:txBody>
          <a:bodyPr>
            <a:normAutofit fontScale="70000" lnSpcReduction="20000"/>
          </a:bodyPr>
          <a:lstStyle/>
          <a:p>
            <a:r>
              <a:rPr lang="ru-RU" sz="3400" dirty="0">
                <a:solidFill>
                  <a:srgbClr val="002060"/>
                </a:solidFill>
              </a:rPr>
              <a:t>Скарабей</a:t>
            </a:r>
            <a:r>
              <a:rPr lang="ru-RU" dirty="0"/>
              <a:t> – один из популярнейших египетских символов. Известно, что жуки-навозники, к числу которых относится и скарабей, умеют искусно лепить из навоза шарики, катя их перед собой. Эта привычка, в глазах древних египтян, уподобляла скарабея богу солнца Ра (навозный шарик в этой аллегории – аналог солнечного диска, перемещающегося по небу). Скарабей считался в Древнем Египте существом священным; фигурки этого жука, выполненные из камня или глазированной глины служили печатями, медалями или талисманами, означавшими бессмертие. Такие амулеты носили не только живые, но и мертвые. В последнем случае жука клали в саркофаг или внутрь мумии – на место сердца, при этом на обратной, гладкой стороне его писали священные тексты (часто - тридцатую главу книги мертвых, убеждающую сердце не свидетельствовать против покойного на загробном суде Осириса). Часто фигурки скарабея изображали только верхнюю часть жука, без лапок, а ровная овальная основа статуэтки использовалась для нанесения различного рода надписей – от отдельных имен и афоризмов нравоучительного характера до целых рассказов о выдающихся событиях из жизни фараонов (охота, заключение брачного союза и проч.)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365104"/>
            <a:ext cx="2460060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2185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7920880" cy="3272244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Крылатый солнечный </a:t>
            </a:r>
            <a:r>
              <a:rPr lang="ru-RU" sz="2800" dirty="0" smtClean="0">
                <a:solidFill>
                  <a:srgbClr val="002060"/>
                </a:solidFill>
              </a:rPr>
              <a:t>диск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Согласно </a:t>
            </a:r>
            <a:r>
              <a:rPr lang="ru-RU" dirty="0"/>
              <a:t>мифу именно такую форму принял Гор во время битвы со злым богом Сетом. По обеим сторонам диска находится изображение змеи, означающей баланс противоборствующих сил. Вся композиция символизирует защиту и мировое равновесие. Этот знак часто изображался над входом в гробницу фараона; в этом случае диск в центре символизировал Гора, крылья – оберегающую его Изиду, а змеи – Нижний и Верхний Египет. 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820924"/>
            <a:ext cx="5250160" cy="2264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650922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332656"/>
            <a:ext cx="7848872" cy="338437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3000" dirty="0" smtClean="0">
                <a:solidFill>
                  <a:srgbClr val="002060"/>
                </a:solidFill>
              </a:rPr>
              <a:t>                                  </a:t>
            </a:r>
            <a:r>
              <a:rPr lang="ru-RU" sz="3000" dirty="0" err="1" smtClean="0">
                <a:solidFill>
                  <a:srgbClr val="002060"/>
                </a:solidFill>
              </a:rPr>
              <a:t>Сесен</a:t>
            </a:r>
            <a:endParaRPr lang="ru-RU" sz="30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smtClean="0"/>
              <a:t>Цветок </a:t>
            </a:r>
            <a:r>
              <a:rPr lang="ru-RU" dirty="0"/>
              <a:t>лотоса, знак солнца, творчества и возрождения. Из-за того, что по ночам цветок лотоса закрывается и упускается под воду, а утром снова поднимается, чтобы распуститься на поверхности, и возникла эта ассоциация. Один из космогонических мифов гласит, что в начале времен из вод хаоса поднялся гигантский лотос, из которого в первый день существования мира появилось солнце.</a:t>
            </a:r>
          </a:p>
          <a:p>
            <a:pPr marL="0" indent="0">
              <a:buNone/>
            </a:pPr>
            <a:r>
              <a:rPr lang="ru-RU" dirty="0" smtClean="0"/>
              <a:t>Цветок </a:t>
            </a:r>
            <a:r>
              <a:rPr lang="ru-RU" dirty="0"/>
              <a:t>лотоса также считается символом Верхнего Египта.</a:t>
            </a:r>
          </a:p>
        </p:txBody>
      </p:sp>
      <p:pic>
        <p:nvPicPr>
          <p:cNvPr id="7170" name="Picture 2" descr="http://dreamworlds.ru/uploads/posts/2011-08/1312187926_egypt-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861048"/>
            <a:ext cx="2225824" cy="22258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9607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60648"/>
            <a:ext cx="6624736" cy="417646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3200" dirty="0" smtClean="0">
                <a:solidFill>
                  <a:srgbClr val="002060"/>
                </a:solidFill>
              </a:rPr>
              <a:t>                         Ба </a:t>
            </a:r>
            <a:endParaRPr lang="ru-RU" sz="3200" dirty="0" smtClean="0"/>
          </a:p>
          <a:p>
            <a:pPr marL="0" indent="0">
              <a:buNone/>
            </a:pPr>
            <a:r>
              <a:rPr lang="ru-RU" dirty="0" smtClean="0"/>
              <a:t> Это </a:t>
            </a:r>
            <a:r>
              <a:rPr lang="ru-RU" dirty="0"/>
              <a:t>нечто, что можно назвать душой. Обычно изображался как птица (ястреб) с человеческой головой, а иногда и с человеческими руками. После смерти Ба покидает тело человека. В течение дня Ба может приносить пользу живым людям, но ночью оно обязательно возвращается в гробницу умершего. Вернувшись, Ба начинает искать тело того, кому некогда принадлежало. Это, разумеется, уже мумия, но, как правило, египтяне изготавливали для Ба и статую, изображавшую умершего, на тот случай, если мумия будет повреждена или уничтожена.</a:t>
            </a:r>
          </a:p>
        </p:txBody>
      </p:sp>
      <p:sp>
        <p:nvSpPr>
          <p:cNvPr id="4" name="AutoShape 2" descr="http://%D1%81%D0%B8%D0%BC%D0%B2%D0%BE%D0%BB%D0%B8%D1%81%D1%82%D0%B8%D0%BA%D0%B0.%D1%80%D1%84/image/simvol_egipta_3.jpg"/>
          <p:cNvSpPr>
            <a:spLocks noChangeAspect="1" noChangeArrowheads="1"/>
          </p:cNvSpPr>
          <p:nvPr/>
        </p:nvSpPr>
        <p:spPr bwMode="auto">
          <a:xfrm>
            <a:off x="155575" y="-960438"/>
            <a:ext cx="1533525" cy="200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://%D1%81%D0%B8%D0%BC%D0%B2%D0%BE%D0%BB%D0%B8%D1%81%D1%82%D0%B8%D0%BA%D0%B0.%D1%80%D1%84/image/simvol_egipta_3.jpg"/>
          <p:cNvSpPr>
            <a:spLocks noChangeAspect="1" noChangeArrowheads="1"/>
          </p:cNvSpPr>
          <p:nvPr/>
        </p:nvSpPr>
        <p:spPr bwMode="auto">
          <a:xfrm>
            <a:off x="307975" y="-808038"/>
            <a:ext cx="1533525" cy="200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429000"/>
            <a:ext cx="2251205" cy="29363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32737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170</TotalTime>
  <Words>1449</Words>
  <Application>Microsoft Office PowerPoint</Application>
  <PresentationFormat>Экран (4:3)</PresentationFormat>
  <Paragraphs>31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Бумажная</vt:lpstr>
      <vt:lpstr>Символика Древнего Египта</vt:lpstr>
      <vt:lpstr>История </vt:lpstr>
      <vt:lpstr>Символы жизни древнего Египта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Символика Древнего Египта</dc:title>
  <dc:creator>Оксана</dc:creator>
  <cp:lastModifiedBy>Student</cp:lastModifiedBy>
  <cp:revision>15</cp:revision>
  <dcterms:created xsi:type="dcterms:W3CDTF">2012-10-02T16:33:06Z</dcterms:created>
  <dcterms:modified xsi:type="dcterms:W3CDTF">2012-10-26T08:16:34Z</dcterms:modified>
</cp:coreProperties>
</file>