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26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0ACA577D-0E4F-4EF4-9B0C-D780C6139F76}" type="datetimeFigureOut">
              <a:rPr lang="ru-RU" smtClean="0"/>
              <a:t>26.10.2012</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48C5007-33AE-414D-AE9D-C001FEC3D47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ACA577D-0E4F-4EF4-9B0C-D780C6139F76}" type="datetimeFigureOut">
              <a:rPr lang="ru-RU" smtClean="0"/>
              <a:t>26.10.2012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48C5007-33AE-414D-AE9D-C001FEC3D47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ACA577D-0E4F-4EF4-9B0C-D780C6139F76}" type="datetimeFigureOut">
              <a:rPr lang="ru-RU" smtClean="0"/>
              <a:t>26.10.2012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48C5007-33AE-414D-AE9D-C001FEC3D47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Объект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0ACA577D-0E4F-4EF4-9B0C-D780C6139F76}" type="datetimeFigureOut">
              <a:rPr lang="ru-RU" smtClean="0"/>
              <a:t>26.10.2012</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348C5007-33AE-414D-AE9D-C001FEC3D47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0ACA577D-0E4F-4EF4-9B0C-D780C6139F76}" type="datetimeFigureOut">
              <a:rPr lang="ru-RU" smtClean="0"/>
              <a:t>26.10.2012</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348C5007-33AE-414D-AE9D-C001FEC3D470}" type="slidenum">
              <a:rPr lang="ru-RU" smtClean="0"/>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Объект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0ACA577D-0E4F-4EF4-9B0C-D780C6139F76}" type="datetimeFigureOut">
              <a:rPr lang="ru-RU" smtClean="0"/>
              <a:t>26.10.2012</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348C5007-33AE-414D-AE9D-C001FEC3D47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0ACA577D-0E4F-4EF4-9B0C-D780C6139F76}" type="datetimeFigureOut">
              <a:rPr lang="ru-RU" smtClean="0"/>
              <a:t>26.10.2012</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348C5007-33AE-414D-AE9D-C001FEC3D47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0ACA577D-0E4F-4EF4-9B0C-D780C6139F76}" type="datetimeFigureOut">
              <a:rPr lang="ru-RU" smtClean="0"/>
              <a:t>26.10.2012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48C5007-33AE-414D-AE9D-C001FEC3D47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0ACA577D-0E4F-4EF4-9B0C-D780C6139F76}" type="datetimeFigureOut">
              <a:rPr lang="ru-RU" smtClean="0"/>
              <a:t>26.10.2012</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348C5007-33AE-414D-AE9D-C001FEC3D47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0ACA577D-0E4F-4EF4-9B0C-D780C6139F76}" type="datetimeFigureOut">
              <a:rPr lang="ru-RU" smtClean="0"/>
              <a:t>26.10.2012</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348C5007-33AE-414D-AE9D-C001FEC3D47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0ACA577D-0E4F-4EF4-9B0C-D780C6139F76}" type="datetimeFigureOut">
              <a:rPr lang="ru-RU" smtClean="0"/>
              <a:t>26.10.2012</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348C5007-33AE-414D-AE9D-C001FEC3D470}"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ACA577D-0E4F-4EF4-9B0C-D780C6139F76}" type="datetimeFigureOut">
              <a:rPr lang="ru-RU" smtClean="0"/>
              <a:t>26.10.2012</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48C5007-33AE-414D-AE9D-C001FEC3D470}"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google.ru/url?sa=t&amp;rct=j&amp;q=&amp;esrc=s&amp;source=web&amp;cd=2&amp;cad=rja&amp;ved=0CCcQFjAB&amp;url=http://lolnet.ru/4077-interesnye-fakty-pro-olimpiyskie-igry.html&amp;ei=ejhkUIu8CcTNswbfoIDYCA&amp;usg=AFQjCNHjBqohpdWwkcPQRk1DBEox44PJrA"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340768"/>
            <a:ext cx="8062912" cy="1470025"/>
          </a:xfrm>
        </p:spPr>
        <p:txBody>
          <a:bodyPr>
            <a:normAutofit fontScale="90000"/>
          </a:bodyPr>
          <a:lstStyle/>
          <a:p>
            <a:r>
              <a:rPr lang="ru-RU" dirty="0" smtClean="0"/>
              <a:t>Олимпийские игры. Современное олимпийское движение. </a:t>
            </a:r>
            <a:endParaRPr lang="ru-RU" dirty="0"/>
          </a:p>
        </p:txBody>
      </p:sp>
      <p:sp>
        <p:nvSpPr>
          <p:cNvPr id="3" name="Подзаголовок 2"/>
          <p:cNvSpPr>
            <a:spLocks noGrp="1"/>
          </p:cNvSpPr>
          <p:nvPr>
            <p:ph type="subTitle" idx="1"/>
          </p:nvPr>
        </p:nvSpPr>
        <p:spPr>
          <a:xfrm>
            <a:off x="5076056" y="3434567"/>
            <a:ext cx="4320480" cy="2880320"/>
          </a:xfrm>
        </p:spPr>
        <p:txBody>
          <a:bodyPr>
            <a:normAutofit/>
          </a:bodyPr>
          <a:lstStyle/>
          <a:p>
            <a:pPr algn="l"/>
            <a:r>
              <a:rPr lang="ru-RU" sz="2000" dirty="0" smtClean="0"/>
              <a:t>Работу выполнила:</a:t>
            </a:r>
          </a:p>
          <a:p>
            <a:pPr algn="l"/>
            <a:r>
              <a:rPr lang="ru-RU" sz="2000" dirty="0"/>
              <a:t>Алексеева Мария</a:t>
            </a:r>
          </a:p>
          <a:p>
            <a:pPr algn="l"/>
            <a:r>
              <a:rPr lang="ru-RU" sz="2000" dirty="0" smtClean="0"/>
              <a:t>ученица </a:t>
            </a:r>
            <a:r>
              <a:rPr lang="ru-RU" sz="2000" dirty="0" smtClean="0"/>
              <a:t>10 класса А</a:t>
            </a:r>
          </a:p>
          <a:p>
            <a:pPr algn="l"/>
            <a:r>
              <a:rPr lang="ru-RU" sz="2000" kern="10" dirty="0" smtClean="0">
                <a:cs typeface="Times New Roman"/>
              </a:rPr>
              <a:t>МОУ </a:t>
            </a:r>
            <a:r>
              <a:rPr lang="ru-RU" sz="2000" kern="10" dirty="0">
                <a:cs typeface="Times New Roman"/>
              </a:rPr>
              <a:t>гимназии №9</a:t>
            </a:r>
          </a:p>
          <a:p>
            <a:pPr algn="l"/>
            <a:r>
              <a:rPr lang="ru-RU" sz="2000" kern="10" dirty="0" err="1">
                <a:cs typeface="Times New Roman"/>
              </a:rPr>
              <a:t>г.Комсомольска</a:t>
            </a:r>
            <a:r>
              <a:rPr lang="ru-RU" sz="2000" kern="10" dirty="0">
                <a:cs typeface="Times New Roman"/>
              </a:rPr>
              <a:t> –на – Амуре</a:t>
            </a:r>
          </a:p>
          <a:p>
            <a:pPr algn="l"/>
            <a:endParaRPr lang="ru-RU" sz="2000" dirty="0"/>
          </a:p>
        </p:txBody>
      </p:sp>
      <p:pic>
        <p:nvPicPr>
          <p:cNvPr id="1026" name="Picture 2" descr="C:\Users\Сергей\Downloads\83c907dbd43d2e863ea8b1b2d7f17c9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284984"/>
            <a:ext cx="4499992" cy="3029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15894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400" dirty="0">
                <a:effectLst/>
                <a:latin typeface="Calibri"/>
                <a:ea typeface="Calibri"/>
                <a:cs typeface="Times New Roman"/>
              </a:rPr>
              <a:t>   Московская Олимпиада</a:t>
            </a:r>
            <a:endParaRPr lang="ru-RU" dirty="0"/>
          </a:p>
        </p:txBody>
      </p:sp>
      <p:sp>
        <p:nvSpPr>
          <p:cNvPr id="3" name="Объект 2"/>
          <p:cNvSpPr>
            <a:spLocks noGrp="1"/>
          </p:cNvSpPr>
          <p:nvPr>
            <p:ph idx="1"/>
          </p:nvPr>
        </p:nvSpPr>
        <p:spPr>
          <a:xfrm>
            <a:off x="0" y="1412776"/>
            <a:ext cx="5580112" cy="5400600"/>
          </a:xfrm>
        </p:spPr>
        <p:txBody>
          <a:bodyPr>
            <a:normAutofit fontScale="70000" lnSpcReduction="20000"/>
          </a:bodyPr>
          <a:lstStyle/>
          <a:p>
            <a:pPr indent="384048" algn="just">
              <a:lnSpc>
                <a:spcPct val="115000"/>
              </a:lnSpc>
              <a:spcAft>
                <a:spcPts val="1000"/>
              </a:spcAft>
            </a:pPr>
            <a:r>
              <a:rPr lang="ru-RU" sz="3200" dirty="0" smtClean="0">
                <a:latin typeface="Calibri"/>
                <a:ea typeface="Calibri"/>
                <a:cs typeface="Times New Roman"/>
              </a:rPr>
              <a:t>Московская </a:t>
            </a:r>
            <a:r>
              <a:rPr lang="ru-RU" sz="3200" dirty="0">
                <a:latin typeface="Calibri"/>
                <a:ea typeface="Calibri"/>
                <a:cs typeface="Times New Roman"/>
              </a:rPr>
              <a:t>Олимпиада, впервые проходившая в России, вписала яркую страницу в историю олимпийского движения </a:t>
            </a:r>
            <a:r>
              <a:rPr lang="ru-RU" sz="3200" dirty="0" smtClean="0">
                <a:latin typeface="Calibri"/>
                <a:ea typeface="Calibri"/>
                <a:cs typeface="Times New Roman"/>
              </a:rPr>
              <a:t>современности.</a:t>
            </a:r>
            <a:r>
              <a:rPr lang="ru-RU" sz="3200" dirty="0">
                <a:latin typeface="Calibri"/>
                <a:ea typeface="Calibri"/>
                <a:cs typeface="Times New Roman"/>
              </a:rPr>
              <a:t> </a:t>
            </a:r>
            <a:r>
              <a:rPr lang="ru-RU" sz="3200" dirty="0" smtClean="0">
                <a:latin typeface="Calibri"/>
                <a:ea typeface="Calibri"/>
                <a:cs typeface="Times New Roman"/>
              </a:rPr>
              <a:t>По </a:t>
            </a:r>
            <a:r>
              <a:rPr lang="ru-RU" sz="3200" dirty="0">
                <a:latin typeface="Calibri"/>
                <a:ea typeface="Calibri"/>
                <a:cs typeface="Times New Roman"/>
              </a:rPr>
              <a:t>21 виду спорта соревновались около шести тысяч атлетов из 81 страны. Призерами Игр стали спортсмены 36 стран; олимпийские медали с вычеканенными на русском языке словами "Игры XXII Олимпиады. Москва. 1980" отправились на все </a:t>
            </a:r>
            <a:r>
              <a:rPr lang="ru-RU" sz="3200" dirty="0" smtClean="0">
                <a:latin typeface="Calibri"/>
                <a:ea typeface="Calibri"/>
                <a:cs typeface="Times New Roman"/>
              </a:rPr>
              <a:t>континенты Земли.</a:t>
            </a:r>
            <a:r>
              <a:rPr lang="ru-RU" sz="3200" dirty="0">
                <a:latin typeface="Calibri"/>
                <a:ea typeface="Calibri"/>
                <a:cs typeface="Times New Roman"/>
              </a:rPr>
              <a:t> </a:t>
            </a:r>
            <a:r>
              <a:rPr lang="ru-RU" sz="3200" dirty="0" smtClean="0">
                <a:latin typeface="Calibri"/>
                <a:ea typeface="Calibri"/>
                <a:cs typeface="Times New Roman"/>
              </a:rPr>
              <a:t>Беспрецедентны </a:t>
            </a:r>
            <a:r>
              <a:rPr lang="ru-RU" sz="3200" dirty="0">
                <a:latin typeface="Calibri"/>
                <a:ea typeface="Calibri"/>
                <a:cs typeface="Times New Roman"/>
              </a:rPr>
              <a:t>были и спортивные итоги Олимпиады: установлено 36 мировых и 74 олимпийских рекорда, сотни континентальных и национальных достижений.</a:t>
            </a:r>
            <a:endParaRPr lang="ru-RU" sz="2400" dirty="0">
              <a:latin typeface="Calibri"/>
              <a:ea typeface="Calibri"/>
              <a:cs typeface="Times New Roman"/>
            </a:endParaRPr>
          </a:p>
          <a:p>
            <a:endParaRPr lang="ru-RU" dirty="0"/>
          </a:p>
        </p:txBody>
      </p:sp>
      <p:pic>
        <p:nvPicPr>
          <p:cNvPr id="9218" name="Picture 2" descr="C:\Users\Сергей\Download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549138"/>
            <a:ext cx="3216357"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75136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Сергей\Downloads\773425-12624456-640-360.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4864540" cy="2736304"/>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C:\Users\Сергей\Downloads\y24_2468395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3068960"/>
            <a:ext cx="5485794" cy="3574078"/>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C:\Users\Сергей\Downloads\0004pex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6543" y="237215"/>
            <a:ext cx="3825852" cy="2759735"/>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descr="C:\Users\Сергей\Downloads\article-2187925-14874EA4000005DC-942_636x44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512" y="3068960"/>
            <a:ext cx="4176464" cy="36032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92791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a:hlinkClick r:id="rId2"/>
              </a:rPr>
              <a:t>Интересные факты</a:t>
            </a:r>
            <a:r>
              <a:rPr lang="ru-RU" b="1" dirty="0">
                <a:hlinkClick r:id="rId2"/>
              </a:rPr>
              <a:t> </a:t>
            </a:r>
            <a:r>
              <a:rPr lang="ru-RU" b="1" dirty="0" smtClean="0">
                <a:hlinkClick r:id="rId2"/>
              </a:rPr>
              <a:t/>
            </a:r>
            <a:br>
              <a:rPr lang="ru-RU" b="1" dirty="0" smtClean="0">
                <a:hlinkClick r:id="rId2"/>
              </a:rPr>
            </a:br>
            <a:r>
              <a:rPr lang="ru-RU" b="1" i="1" dirty="0" smtClean="0">
                <a:hlinkClick r:id="rId2"/>
              </a:rPr>
              <a:t>про </a:t>
            </a:r>
            <a:r>
              <a:rPr lang="ru-RU" b="1" i="1" dirty="0">
                <a:hlinkClick r:id="rId2"/>
              </a:rPr>
              <a:t>Олимпийские игры</a:t>
            </a:r>
            <a:r>
              <a:rPr lang="ru-RU" b="1" dirty="0"/>
              <a:t/>
            </a:r>
            <a:br>
              <a:rPr lang="ru-RU" b="1" dirty="0"/>
            </a:br>
            <a:endParaRPr lang="ru-RU" dirty="0"/>
          </a:p>
        </p:txBody>
      </p:sp>
      <p:sp>
        <p:nvSpPr>
          <p:cNvPr id="3" name="Объект 2"/>
          <p:cNvSpPr>
            <a:spLocks noGrp="1"/>
          </p:cNvSpPr>
          <p:nvPr>
            <p:ph idx="1"/>
          </p:nvPr>
        </p:nvSpPr>
        <p:spPr>
          <a:xfrm>
            <a:off x="-108520" y="1882808"/>
            <a:ext cx="5688632" cy="4426512"/>
          </a:xfrm>
        </p:spPr>
        <p:txBody>
          <a:bodyPr>
            <a:normAutofit fontScale="77500" lnSpcReduction="20000"/>
          </a:bodyPr>
          <a:lstStyle/>
          <a:p>
            <a:pPr indent="384048" algn="just"/>
            <a:r>
              <a:rPr lang="ru-RU" dirty="0"/>
              <a:t>А знаете ли вы, что на </a:t>
            </a:r>
            <a:r>
              <a:rPr lang="ru-RU" dirty="0" smtClean="0"/>
              <a:t>первых </a:t>
            </a:r>
            <a:r>
              <a:rPr lang="ru-RU" dirty="0"/>
              <a:t>современных Олимпийских играх, американский спринтер Том </a:t>
            </a:r>
            <a:r>
              <a:rPr lang="ru-RU" dirty="0" err="1"/>
              <a:t>Бёрк</a:t>
            </a:r>
            <a:r>
              <a:rPr lang="ru-RU" dirty="0"/>
              <a:t> оказался единственным спринтером, использовавшим низкий старт. Во многом благодаря этому он и выиграл дистанции 100 м и 400 </a:t>
            </a:r>
            <a:r>
              <a:rPr lang="ru-RU" dirty="0" smtClean="0"/>
              <a:t>м, и </a:t>
            </a:r>
            <a:r>
              <a:rPr lang="ru-RU" dirty="0"/>
              <a:t>стал двукратным чемпионом Игр 1896 года. До этого бегуны даже на короткие дистанции </a:t>
            </a:r>
            <a:r>
              <a:rPr lang="ru-RU" dirty="0" smtClean="0"/>
              <a:t>стартовали с </a:t>
            </a:r>
            <a:r>
              <a:rPr lang="ru-RU" dirty="0"/>
              <a:t>высокого старта.</a:t>
            </a:r>
          </a:p>
        </p:txBody>
      </p:sp>
      <p:pic>
        <p:nvPicPr>
          <p:cNvPr id="11266" name="Picture 2" descr="C:\Users\Сергей\Downloads\vAGSy9O54l60ABnxBBuBYV5k8lL36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988840"/>
            <a:ext cx="3317511" cy="3456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0085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690830"/>
            <a:ext cx="8677472" cy="6192688"/>
          </a:xfrm>
        </p:spPr>
        <p:txBody>
          <a:bodyPr>
            <a:normAutofit/>
          </a:bodyPr>
          <a:lstStyle/>
          <a:p>
            <a:pPr indent="384048" algn="just"/>
            <a:r>
              <a:rPr lang="ru-RU" dirty="0"/>
              <a:t>А знаете ли вы, что на античных (776 до н.э. – 393 н.э.) Олимпийских играх </a:t>
            </a:r>
            <a:r>
              <a:rPr lang="ru-RU" dirty="0" smtClean="0"/>
              <a:t>                        в </a:t>
            </a:r>
            <a:r>
              <a:rPr lang="ru-RU" dirty="0"/>
              <a:t>конных бегах не возницы колесниц, </a:t>
            </a:r>
            <a:r>
              <a:rPr lang="ru-RU" dirty="0" smtClean="0"/>
              <a:t>                      а </a:t>
            </a:r>
            <a:r>
              <a:rPr lang="ru-RU" dirty="0"/>
              <a:t>владельцы лошадей считались победителями. Это, кстати, был единственный способ для женщин поучаствовать в Олимпийских играх. Так, например, олимпийской чемпионкой несколько раз становилась </a:t>
            </a:r>
            <a:r>
              <a:rPr lang="ru-RU" dirty="0" err="1"/>
              <a:t>Киниска</a:t>
            </a:r>
            <a:r>
              <a:rPr lang="ru-RU" dirty="0"/>
              <a:t> — принцесса из Спарты и первая женщина-олимпийский чемпион.</a:t>
            </a:r>
          </a:p>
        </p:txBody>
      </p:sp>
    </p:spTree>
    <p:extLst>
      <p:ext uri="{BB962C8B-B14F-4D97-AF65-F5344CB8AC3E}">
        <p14:creationId xmlns:p14="http://schemas.microsoft.com/office/powerpoint/2010/main" val="36335653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8520" y="332656"/>
            <a:ext cx="4752528" cy="6381328"/>
          </a:xfrm>
        </p:spPr>
        <p:txBody>
          <a:bodyPr>
            <a:normAutofit fontScale="92500"/>
          </a:bodyPr>
          <a:lstStyle/>
          <a:p>
            <a:pPr indent="384048" algn="just"/>
            <a:r>
              <a:rPr lang="ru-RU" sz="2000" dirty="0"/>
              <a:t>А знаете ли вы, что первый в своей истории Олимпийский хоккейный титул сборная Соединенных Штатов Америки </a:t>
            </a:r>
            <a:r>
              <a:rPr lang="ru-RU" sz="2000" dirty="0" smtClean="0"/>
              <a:t>завоевала, возможно</a:t>
            </a:r>
            <a:r>
              <a:rPr lang="ru-RU" sz="2000" dirty="0"/>
              <a:t>, благодаря советскому хоккеисту Николаю </a:t>
            </a:r>
            <a:r>
              <a:rPr lang="ru-RU" sz="2000" dirty="0" err="1"/>
              <a:t>Сологубову</a:t>
            </a:r>
            <a:r>
              <a:rPr lang="ru-RU" sz="2000" dirty="0"/>
              <a:t>. Дело в том, что на Зимних Олимпийских Играх </a:t>
            </a:r>
            <a:r>
              <a:rPr lang="ru-RU" sz="2000" dirty="0" smtClean="0"/>
              <a:t>                    в </a:t>
            </a:r>
            <a:r>
              <a:rPr lang="ru-RU" sz="2000" dirty="0"/>
              <a:t>Скво-Вэлли в 1960 году команда США, для которой эта олимпиада была домашней, но которая до этого не выигрывала ни одного такого соревнования, неожиданно выиграла финал Игр. В одной из ключевых игр противником американцев стала Чехословакия, которая была в хорошей форме и после 2-х периодов выигрывала </a:t>
            </a:r>
            <a:r>
              <a:rPr lang="ru-RU" sz="2000" dirty="0" smtClean="0"/>
              <a:t>                          у </a:t>
            </a:r>
            <a:r>
              <a:rPr lang="ru-RU" sz="2000" dirty="0"/>
              <a:t>американских хоккеистов со счетом 4-3.</a:t>
            </a:r>
          </a:p>
        </p:txBody>
      </p:sp>
      <p:pic>
        <p:nvPicPr>
          <p:cNvPr id="12290" name="Picture 2" descr="C:\Users\Сергей\Downloads\na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556792"/>
            <a:ext cx="4401963"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46752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116632"/>
            <a:ext cx="9036496" cy="4104456"/>
          </a:xfrm>
        </p:spPr>
        <p:txBody>
          <a:bodyPr>
            <a:normAutofit fontScale="77500" lnSpcReduction="20000"/>
          </a:bodyPr>
          <a:lstStyle/>
          <a:p>
            <a:pPr indent="384048" algn="just"/>
            <a:r>
              <a:rPr lang="ru-RU" dirty="0"/>
              <a:t>А знаете ли вы, что бокс на Олимпийских играх был очень жестким видом спорта (хотя, конечно, до панкратиона ему было далеко), и на протяжении веков становился все более жестоким. Боксеры стали использовать металлические части в своих перчатках, были отменены паузы в поединках и правила остановки поединка, если противник упал. Бои продолжались до тех пор, пока один из противников не сдавался или не умирал. Хотя, последнее было не очень хорошо для «победителя», т.к. победа присуждалась погибшему боксеру.</a:t>
            </a:r>
          </a:p>
        </p:txBody>
      </p:sp>
      <p:pic>
        <p:nvPicPr>
          <p:cNvPr id="13314" name="Picture 2" descr="C:\Users\Сергей\Downloads\1233737089_hiop.ru_fight_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3140969"/>
            <a:ext cx="4896544" cy="3608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4217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Сергей\Downloads\image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620688"/>
            <a:ext cx="7963377" cy="5544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61408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lnSpc>
                <a:spcPct val="115000"/>
              </a:lnSpc>
              <a:spcAft>
                <a:spcPts val="1000"/>
              </a:spcAft>
            </a:pPr>
            <a:r>
              <a:rPr lang="ru-RU" sz="4400" b="1" dirty="0">
                <a:effectLst/>
                <a:latin typeface="Calibri"/>
                <a:ea typeface="Calibri"/>
                <a:cs typeface="Times New Roman"/>
              </a:rPr>
              <a:t>Античные Олимпийские игры</a:t>
            </a:r>
            <a:r>
              <a:rPr lang="ru-RU" sz="3600" dirty="0">
                <a:effectLst/>
                <a:latin typeface="Calibri"/>
                <a:ea typeface="Calibri"/>
                <a:cs typeface="Times New Roman"/>
              </a:rPr>
              <a:t/>
            </a:r>
            <a:br>
              <a:rPr lang="ru-RU" sz="3600" dirty="0">
                <a:effectLst/>
                <a:latin typeface="Calibri"/>
                <a:ea typeface="Calibri"/>
                <a:cs typeface="Times New Roman"/>
              </a:rPr>
            </a:br>
            <a:endParaRPr lang="ru-RU" dirty="0"/>
          </a:p>
        </p:txBody>
      </p:sp>
      <p:sp>
        <p:nvSpPr>
          <p:cNvPr id="3" name="Объект 2"/>
          <p:cNvSpPr>
            <a:spLocks noGrp="1"/>
          </p:cNvSpPr>
          <p:nvPr>
            <p:ph idx="1"/>
          </p:nvPr>
        </p:nvSpPr>
        <p:spPr>
          <a:xfrm>
            <a:off x="179512" y="980728"/>
            <a:ext cx="8856984" cy="2160240"/>
          </a:xfrm>
        </p:spPr>
        <p:txBody>
          <a:bodyPr>
            <a:normAutofit lnSpcReduction="10000"/>
          </a:bodyPr>
          <a:lstStyle/>
          <a:p>
            <a:pPr indent="384048" algn="just">
              <a:lnSpc>
                <a:spcPct val="115000"/>
              </a:lnSpc>
              <a:spcAft>
                <a:spcPts val="1000"/>
              </a:spcAft>
            </a:pPr>
            <a:r>
              <a:rPr lang="ru-RU" sz="1600" dirty="0">
                <a:latin typeface="Calibri"/>
                <a:ea typeface="Calibri"/>
                <a:cs typeface="Times New Roman"/>
              </a:rPr>
              <a:t>Олимпийские игры Древней Греции представляли собой религиозный и спортивный праздник, проводившийся в Олимпии. Первое документально подтверждённое празднование относится к 776 году до н. э. они были учреждены </a:t>
            </a:r>
            <a:r>
              <a:rPr lang="ru-RU" sz="1600" dirty="0" smtClean="0">
                <a:latin typeface="Calibri"/>
                <a:ea typeface="Calibri"/>
                <a:cs typeface="Times New Roman"/>
              </a:rPr>
              <a:t>Гераклом. </a:t>
            </a:r>
            <a:r>
              <a:rPr lang="ru-RU" sz="1600" dirty="0">
                <a:latin typeface="Calibri"/>
                <a:ea typeface="Calibri"/>
                <a:cs typeface="Times New Roman"/>
              </a:rPr>
              <a:t>На время проведения игр объявлялось священное перемирие, в это время нельзя было вести </a:t>
            </a:r>
            <a:r>
              <a:rPr lang="ru-RU" sz="1600" dirty="0" smtClean="0">
                <a:latin typeface="Calibri"/>
                <a:ea typeface="Calibri"/>
                <a:cs typeface="Times New Roman"/>
              </a:rPr>
              <a:t>войну. </a:t>
            </a:r>
            <a:r>
              <a:rPr lang="ru-RU" sz="1600" dirty="0">
                <a:latin typeface="Calibri"/>
                <a:ea typeface="Calibri"/>
                <a:cs typeface="Times New Roman"/>
              </a:rPr>
              <a:t>Олимпийские игры существенно потеряли своё значение с приходом римлян. После того, как христианство стало официальной религией, игры стали рассматриваться как проявление язычества и в 394 н. э. они были запрещены императором Феодосием I.</a:t>
            </a:r>
          </a:p>
          <a:p>
            <a:endParaRPr lang="ru-RU" dirty="0"/>
          </a:p>
        </p:txBody>
      </p:sp>
      <p:pic>
        <p:nvPicPr>
          <p:cNvPr id="2050" name="Picture 2" descr="C:\Users\Сергей\Downloads\ancient_olympic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3876" y="3068960"/>
            <a:ext cx="3537580" cy="369381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Сергей\Downloads\image0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068960"/>
            <a:ext cx="4723808" cy="3693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712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229600" cy="1399032"/>
          </a:xfrm>
        </p:spPr>
        <p:txBody>
          <a:bodyPr>
            <a:normAutofit fontScale="90000"/>
          </a:bodyPr>
          <a:lstStyle/>
          <a:p>
            <a:pPr algn="ctr">
              <a:lnSpc>
                <a:spcPct val="115000"/>
              </a:lnSpc>
              <a:spcAft>
                <a:spcPts val="1000"/>
              </a:spcAft>
            </a:pPr>
            <a:r>
              <a:rPr lang="ru-RU" sz="4400" b="1" dirty="0">
                <a:effectLst/>
                <a:latin typeface="Calibri"/>
                <a:ea typeface="Calibri"/>
                <a:cs typeface="Times New Roman"/>
              </a:rPr>
              <a:t>Возрождение Олимпийской идеи</a:t>
            </a:r>
            <a:r>
              <a:rPr lang="ru-RU" sz="3600" dirty="0">
                <a:effectLst/>
                <a:latin typeface="Calibri"/>
                <a:ea typeface="Calibri"/>
                <a:cs typeface="Times New Roman"/>
              </a:rPr>
              <a:t/>
            </a:r>
            <a:br>
              <a:rPr lang="ru-RU" sz="3600" dirty="0">
                <a:effectLst/>
                <a:latin typeface="Calibri"/>
                <a:ea typeface="Calibri"/>
                <a:cs typeface="Times New Roman"/>
              </a:rPr>
            </a:br>
            <a:endParaRPr lang="ru-RU" dirty="0"/>
          </a:p>
        </p:txBody>
      </p:sp>
      <p:sp>
        <p:nvSpPr>
          <p:cNvPr id="3" name="Объект 2"/>
          <p:cNvSpPr>
            <a:spLocks noGrp="1"/>
          </p:cNvSpPr>
          <p:nvPr>
            <p:ph idx="1"/>
          </p:nvPr>
        </p:nvSpPr>
        <p:spPr/>
        <p:txBody>
          <a:bodyPr>
            <a:normAutofit fontScale="92500" lnSpcReduction="20000"/>
          </a:bodyPr>
          <a:lstStyle/>
          <a:p>
            <a:pPr algn="just"/>
            <a:r>
              <a:rPr lang="ru-RU" sz="3200" dirty="0">
                <a:latin typeface="Calibri"/>
                <a:ea typeface="Calibri"/>
                <a:cs typeface="Times New Roman"/>
              </a:rPr>
              <a:t>Первыми настоящими предшественниками современных Олимпийских игр являются «Олимпии», которые проводились регулярно в период 1859—1888 годов. </a:t>
            </a:r>
            <a:endParaRPr lang="ru-RU" sz="3200" dirty="0" smtClean="0">
              <a:latin typeface="Calibri"/>
              <a:ea typeface="Calibri"/>
              <a:cs typeface="Times New Roman"/>
            </a:endParaRPr>
          </a:p>
          <a:p>
            <a:pPr algn="just"/>
            <a:r>
              <a:rPr lang="ru-RU" sz="3200" dirty="0">
                <a:latin typeface="Calibri"/>
                <a:ea typeface="Calibri"/>
                <a:cs typeface="Times New Roman"/>
              </a:rPr>
              <a:t>На конгрессе, проведённом 16-23 июня 1894 года в Сорбонне, Барон Пьер де Кубертен  представил свои мысли и идеи международной публике. В последний день конгресса было принято решение о том, что </a:t>
            </a:r>
            <a:r>
              <a:rPr lang="ru-RU" sz="3200" b="1" dirty="0">
                <a:latin typeface="Calibri"/>
                <a:ea typeface="Calibri"/>
                <a:cs typeface="Times New Roman"/>
              </a:rPr>
              <a:t>первые Олимпийские Игры современности</a:t>
            </a:r>
            <a:r>
              <a:rPr lang="ru-RU" sz="3200" dirty="0">
                <a:latin typeface="Calibri"/>
                <a:ea typeface="Calibri"/>
                <a:cs typeface="Times New Roman"/>
              </a:rPr>
              <a:t> должны состояться в 1896 году </a:t>
            </a:r>
            <a:r>
              <a:rPr lang="ru-RU" sz="3200" dirty="0" smtClean="0">
                <a:latin typeface="Calibri"/>
                <a:ea typeface="Calibri"/>
                <a:cs typeface="Times New Roman"/>
              </a:rPr>
              <a:t>в </a:t>
            </a:r>
            <a:r>
              <a:rPr lang="ru-RU" sz="3200" dirty="0">
                <a:latin typeface="Calibri"/>
                <a:ea typeface="Calibri"/>
                <a:cs typeface="Times New Roman"/>
              </a:rPr>
              <a:t>Афинах, </a:t>
            </a:r>
            <a:r>
              <a:rPr lang="ru-RU" sz="3200" dirty="0" smtClean="0">
                <a:latin typeface="Calibri"/>
                <a:ea typeface="Calibri"/>
                <a:cs typeface="Times New Roman"/>
              </a:rPr>
              <a:t>                  в </a:t>
            </a:r>
            <a:r>
              <a:rPr lang="ru-RU" sz="3200" dirty="0">
                <a:latin typeface="Calibri"/>
                <a:ea typeface="Calibri"/>
                <a:cs typeface="Times New Roman"/>
              </a:rPr>
              <a:t>стране-родоначальнице Игр — Греции. </a:t>
            </a:r>
            <a:endParaRPr lang="ru-RU" dirty="0"/>
          </a:p>
        </p:txBody>
      </p:sp>
    </p:spTree>
    <p:extLst>
      <p:ext uri="{BB962C8B-B14F-4D97-AF65-F5344CB8AC3E}">
        <p14:creationId xmlns:p14="http://schemas.microsoft.com/office/powerpoint/2010/main" val="15632359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Сергей\Downloads\44f610f8f7a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836712"/>
            <a:ext cx="7965487"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9382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716016" y="116632"/>
            <a:ext cx="4248472" cy="7320098"/>
          </a:xfrm>
        </p:spPr>
        <p:txBody>
          <a:bodyPr>
            <a:normAutofit/>
          </a:bodyPr>
          <a:lstStyle/>
          <a:p>
            <a:pPr indent="384048" algn="just">
              <a:lnSpc>
                <a:spcPct val="115000"/>
              </a:lnSpc>
              <a:spcAft>
                <a:spcPts val="1000"/>
              </a:spcAft>
            </a:pPr>
            <a:r>
              <a:rPr lang="ru-RU" sz="1400" dirty="0">
                <a:latin typeface="Calibri"/>
                <a:ea typeface="Calibri"/>
                <a:cs typeface="Times New Roman"/>
              </a:rPr>
              <a:t>Первые Игры современности прошли с большим успехом. Несмотря на то, что участие в Играх приняли всего 241 атлет (14 стран), Игры стали крупнейшим спортивным событием, прошедшим когда-либо со времён Древней Греции. Греческие официальные лица были так довольны, что выдвинули предложение о «вечном» проведении Игр Олимпиады на их родине, в Греции. Но МОК ввёл ротацию между разными государствами, чтобы каждые 4 года Игры меняли место проведения.</a:t>
            </a:r>
          </a:p>
          <a:p>
            <a:endParaRPr lang="ru-RU" dirty="0"/>
          </a:p>
        </p:txBody>
      </p:sp>
      <p:pic>
        <p:nvPicPr>
          <p:cNvPr id="5122" name="Picture 2" descr="C:\Users\Сергей\Downloads\y04_244200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212976"/>
            <a:ext cx="5506963" cy="3476618"/>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Сергей\Downloads\y11_246663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89581"/>
            <a:ext cx="4149994" cy="2645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6043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lnSpc>
                <a:spcPct val="115000"/>
              </a:lnSpc>
              <a:spcAft>
                <a:spcPts val="1000"/>
              </a:spcAft>
            </a:pPr>
            <a:r>
              <a:rPr lang="ru-RU" sz="4400" dirty="0" smtClean="0">
                <a:effectLst/>
                <a:latin typeface="Calibri"/>
                <a:ea typeface="Calibri"/>
                <a:cs typeface="Times New Roman"/>
              </a:rPr>
              <a:t>Современное</a:t>
            </a:r>
            <a:br>
              <a:rPr lang="ru-RU" sz="4400" dirty="0" smtClean="0">
                <a:effectLst/>
                <a:latin typeface="Calibri"/>
                <a:ea typeface="Calibri"/>
                <a:cs typeface="Times New Roman"/>
              </a:rPr>
            </a:br>
            <a:r>
              <a:rPr lang="ru-RU" sz="4400" dirty="0" smtClean="0">
                <a:effectLst/>
                <a:latin typeface="Calibri"/>
                <a:ea typeface="Calibri"/>
                <a:cs typeface="Times New Roman"/>
              </a:rPr>
              <a:t> </a:t>
            </a:r>
            <a:r>
              <a:rPr lang="ru-RU" sz="4400" dirty="0">
                <a:effectLst/>
                <a:latin typeface="Calibri"/>
                <a:ea typeface="Calibri"/>
                <a:cs typeface="Times New Roman"/>
              </a:rPr>
              <a:t>олимпийское движение.</a:t>
            </a:r>
            <a:r>
              <a:rPr lang="ru-RU" sz="3600" dirty="0">
                <a:effectLst/>
                <a:latin typeface="Calibri"/>
                <a:ea typeface="Calibri"/>
                <a:cs typeface="Times New Roman"/>
              </a:rPr>
              <a:t/>
            </a:r>
            <a:br>
              <a:rPr lang="ru-RU" sz="3600" dirty="0">
                <a:effectLst/>
                <a:latin typeface="Calibri"/>
                <a:ea typeface="Calibri"/>
                <a:cs typeface="Times New Roman"/>
              </a:rPr>
            </a:br>
            <a:endParaRPr lang="ru-RU" dirty="0"/>
          </a:p>
        </p:txBody>
      </p:sp>
      <p:sp>
        <p:nvSpPr>
          <p:cNvPr id="3" name="Объект 2"/>
          <p:cNvSpPr>
            <a:spLocks noGrp="1"/>
          </p:cNvSpPr>
          <p:nvPr>
            <p:ph idx="1"/>
          </p:nvPr>
        </p:nvSpPr>
        <p:spPr>
          <a:xfrm>
            <a:off x="251520" y="1484784"/>
            <a:ext cx="4248472" cy="5256584"/>
          </a:xfrm>
        </p:spPr>
        <p:txBody>
          <a:bodyPr>
            <a:normAutofit lnSpcReduction="10000"/>
          </a:bodyPr>
          <a:lstStyle/>
          <a:p>
            <a:pPr indent="384048" algn="just">
              <a:lnSpc>
                <a:spcPct val="115000"/>
              </a:lnSpc>
              <a:spcAft>
                <a:spcPts val="1000"/>
              </a:spcAft>
            </a:pPr>
            <a:r>
              <a:rPr lang="ru-RU" sz="2200" dirty="0">
                <a:latin typeface="Calibri"/>
                <a:ea typeface="Calibri"/>
                <a:cs typeface="Times New Roman"/>
              </a:rPr>
              <a:t>Олимпийское движение - это общественное движение, основанное на принципах, идеях и идеалах олимпизма, объединяющее в своих рядах организации и людей независимо от их социального положения, политических и религиозных взглядов, расового происхождения, пола и возраста, способствующих развитию любительского спорта.</a:t>
            </a:r>
          </a:p>
          <a:p>
            <a:endParaRPr lang="ru-RU" dirty="0"/>
          </a:p>
        </p:txBody>
      </p:sp>
      <p:pic>
        <p:nvPicPr>
          <p:cNvPr id="6146" name="Picture 2" descr="C:\Users\Сергей\Downloads\75_kabaeba_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584660"/>
            <a:ext cx="3396096" cy="4652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99302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399032"/>
          </a:xfrm>
        </p:spPr>
        <p:txBody>
          <a:bodyPr/>
          <a:lstStyle/>
          <a:p>
            <a:r>
              <a:rPr lang="ru-RU" dirty="0" smtClean="0"/>
              <a:t>Цели:</a:t>
            </a:r>
            <a:endParaRPr lang="ru-RU" dirty="0"/>
          </a:p>
        </p:txBody>
      </p:sp>
      <p:sp>
        <p:nvSpPr>
          <p:cNvPr id="3" name="Объект 2"/>
          <p:cNvSpPr>
            <a:spLocks noGrp="1"/>
          </p:cNvSpPr>
          <p:nvPr>
            <p:ph idx="1"/>
          </p:nvPr>
        </p:nvSpPr>
        <p:spPr>
          <a:xfrm>
            <a:off x="323528" y="1700808"/>
            <a:ext cx="8229600" cy="4572000"/>
          </a:xfrm>
        </p:spPr>
        <p:txBody>
          <a:bodyPr>
            <a:noAutofit/>
          </a:bodyPr>
          <a:lstStyle/>
          <a:p>
            <a:pPr marL="64008" indent="0" algn="just">
              <a:lnSpc>
                <a:spcPct val="115000"/>
              </a:lnSpc>
              <a:spcAft>
                <a:spcPts val="1000"/>
              </a:spcAft>
              <a:buNone/>
            </a:pPr>
            <a:r>
              <a:rPr lang="ru-RU" sz="1600" dirty="0">
                <a:latin typeface="Calibri"/>
                <a:ea typeface="Calibri"/>
                <a:cs typeface="Times New Roman"/>
              </a:rPr>
              <a:t>Главными целями олимпийского движения являются:</a:t>
            </a:r>
          </a:p>
          <a:p>
            <a:pPr algn="just">
              <a:lnSpc>
                <a:spcPct val="115000"/>
              </a:lnSpc>
              <a:spcAft>
                <a:spcPts val="1000"/>
              </a:spcAft>
            </a:pPr>
            <a:r>
              <a:rPr lang="ru-RU" sz="1600" dirty="0">
                <a:latin typeface="Calibri"/>
                <a:ea typeface="Calibri"/>
                <a:cs typeface="Times New Roman"/>
              </a:rPr>
              <a:t>-  всемирное распространение принципов, идей и идеалов олимпизма;</a:t>
            </a:r>
          </a:p>
          <a:p>
            <a:pPr algn="just">
              <a:lnSpc>
                <a:spcPct val="115000"/>
              </a:lnSpc>
              <a:spcAft>
                <a:spcPts val="1000"/>
              </a:spcAft>
            </a:pPr>
            <a:r>
              <a:rPr lang="ru-RU" sz="1600" dirty="0">
                <a:latin typeface="Calibri"/>
                <a:ea typeface="Calibri"/>
                <a:cs typeface="Times New Roman"/>
              </a:rPr>
              <a:t>-  содействие организации и развитию любительского спорта в противоположность профессиональному спорту, отличающемуся по своему характеру и сущности;</a:t>
            </a:r>
          </a:p>
          <a:p>
            <a:pPr algn="just">
              <a:lnSpc>
                <a:spcPct val="115000"/>
              </a:lnSpc>
              <a:spcAft>
                <a:spcPts val="1000"/>
              </a:spcAft>
            </a:pPr>
            <a:r>
              <a:rPr lang="ru-RU" sz="1600" dirty="0">
                <a:latin typeface="Calibri"/>
                <a:ea typeface="Calibri"/>
                <a:cs typeface="Times New Roman"/>
              </a:rPr>
              <a:t>-  воспитание молодежи с помощью спорта в духе взаимопонимания и дружбы;</a:t>
            </a:r>
          </a:p>
          <a:p>
            <a:pPr algn="just">
              <a:lnSpc>
                <a:spcPct val="115000"/>
              </a:lnSpc>
              <a:spcAft>
                <a:spcPts val="1000"/>
              </a:spcAft>
            </a:pPr>
            <a:r>
              <a:rPr lang="ru-RU" sz="1600" dirty="0">
                <a:latin typeface="Calibri"/>
                <a:ea typeface="Calibri"/>
                <a:cs typeface="Times New Roman"/>
              </a:rPr>
              <a:t>-  пропаганда спорта и возможностей его использования для физического, нравственного и эстетического воспитания молодежи;</a:t>
            </a:r>
          </a:p>
          <a:p>
            <a:pPr algn="just">
              <a:lnSpc>
                <a:spcPct val="115000"/>
              </a:lnSpc>
              <a:spcAft>
                <a:spcPts val="1000"/>
              </a:spcAft>
            </a:pPr>
            <a:r>
              <a:rPr lang="ru-RU" sz="1600" dirty="0">
                <a:latin typeface="Calibri"/>
                <a:ea typeface="Calibri"/>
                <a:cs typeface="Times New Roman"/>
              </a:rPr>
              <a:t>-  создание условий для реализации программы “Олимпийская солидарность”;</a:t>
            </a:r>
          </a:p>
          <a:p>
            <a:pPr algn="just">
              <a:lnSpc>
                <a:spcPct val="115000"/>
              </a:lnSpc>
              <a:spcAft>
                <a:spcPts val="1000"/>
              </a:spcAft>
            </a:pPr>
            <a:r>
              <a:rPr lang="ru-RU" sz="1600" dirty="0">
                <a:latin typeface="Calibri"/>
                <a:ea typeface="Calibri"/>
                <a:cs typeface="Times New Roman"/>
              </a:rPr>
              <a:t>-  содействие подготовке и воспитанию спортивно-педагогических, научных и тренерских кадров, способствующих использованию спорта в гуманистических целях, обмену опытом между ними;</a:t>
            </a:r>
          </a:p>
          <a:p>
            <a:pPr algn="just">
              <a:lnSpc>
                <a:spcPct val="115000"/>
              </a:lnSpc>
              <a:spcAft>
                <a:spcPts val="1000"/>
              </a:spcAft>
            </a:pPr>
            <a:r>
              <a:rPr lang="ru-RU" sz="1600" dirty="0">
                <a:latin typeface="Calibri"/>
                <a:ea typeface="Calibri"/>
                <a:cs typeface="Times New Roman"/>
              </a:rPr>
              <a:t>-  подготовка и проведение раз в 4 года Олимпийских игр.</a:t>
            </a:r>
          </a:p>
          <a:p>
            <a:endParaRPr lang="ru-RU" sz="1800" dirty="0"/>
          </a:p>
        </p:txBody>
      </p:sp>
    </p:spTree>
    <p:extLst>
      <p:ext uri="{BB962C8B-B14F-4D97-AF65-F5344CB8AC3E}">
        <p14:creationId xmlns:p14="http://schemas.microsoft.com/office/powerpoint/2010/main" val="39876290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549894"/>
          </a:xfrm>
        </p:spPr>
        <p:txBody>
          <a:bodyPr>
            <a:noAutofit/>
          </a:bodyPr>
          <a:lstStyle/>
          <a:p>
            <a:pPr algn="ctr"/>
            <a:r>
              <a:rPr lang="ru-RU" sz="3600" dirty="0" smtClean="0">
                <a:effectLst/>
                <a:latin typeface="Calibri"/>
                <a:ea typeface="Calibri"/>
                <a:cs typeface="Times New Roman"/>
              </a:rPr>
              <a:t>Развитие</a:t>
            </a:r>
            <a:br>
              <a:rPr lang="ru-RU" sz="3600" dirty="0" smtClean="0">
                <a:effectLst/>
                <a:latin typeface="Calibri"/>
                <a:ea typeface="Calibri"/>
                <a:cs typeface="Times New Roman"/>
              </a:rPr>
            </a:br>
            <a:r>
              <a:rPr lang="ru-RU" sz="3600" dirty="0" smtClean="0">
                <a:effectLst/>
                <a:latin typeface="Calibri"/>
                <a:ea typeface="Calibri"/>
                <a:cs typeface="Times New Roman"/>
              </a:rPr>
              <a:t> </a:t>
            </a:r>
            <a:r>
              <a:rPr lang="ru-RU" sz="3600" dirty="0">
                <a:effectLst/>
                <a:latin typeface="Calibri"/>
                <a:ea typeface="Calibri"/>
                <a:cs typeface="Times New Roman"/>
              </a:rPr>
              <a:t>олимпийского </a:t>
            </a:r>
            <a:r>
              <a:rPr lang="ru-RU" sz="3600" dirty="0" smtClean="0">
                <a:effectLst/>
                <a:latin typeface="Calibri"/>
                <a:ea typeface="Calibri"/>
                <a:cs typeface="Times New Roman"/>
              </a:rPr>
              <a:t>движения</a:t>
            </a:r>
            <a:br>
              <a:rPr lang="ru-RU" sz="3600" dirty="0" smtClean="0">
                <a:effectLst/>
                <a:latin typeface="Calibri"/>
                <a:ea typeface="Calibri"/>
                <a:cs typeface="Times New Roman"/>
              </a:rPr>
            </a:br>
            <a:r>
              <a:rPr lang="ru-RU" sz="3600" dirty="0" smtClean="0">
                <a:effectLst/>
                <a:latin typeface="Calibri"/>
                <a:ea typeface="Calibri"/>
                <a:cs typeface="Times New Roman"/>
              </a:rPr>
              <a:t> </a:t>
            </a:r>
            <a:r>
              <a:rPr lang="ru-RU" sz="3600" dirty="0">
                <a:effectLst/>
                <a:latin typeface="Calibri"/>
                <a:ea typeface="Calibri"/>
                <a:cs typeface="Times New Roman"/>
              </a:rPr>
              <a:t>в </a:t>
            </a:r>
            <a:r>
              <a:rPr lang="ru-RU" sz="3600" dirty="0" smtClean="0">
                <a:effectLst/>
                <a:latin typeface="Calibri"/>
                <a:ea typeface="Calibri"/>
                <a:cs typeface="Times New Roman"/>
              </a:rPr>
              <a:t>России.</a:t>
            </a:r>
            <a:endParaRPr lang="ru-RU" sz="3600" dirty="0"/>
          </a:p>
        </p:txBody>
      </p:sp>
      <p:sp>
        <p:nvSpPr>
          <p:cNvPr id="3" name="Объект 2"/>
          <p:cNvSpPr>
            <a:spLocks noGrp="1"/>
          </p:cNvSpPr>
          <p:nvPr>
            <p:ph idx="1"/>
          </p:nvPr>
        </p:nvSpPr>
        <p:spPr>
          <a:xfrm>
            <a:off x="4093096" y="1700808"/>
            <a:ext cx="5050904" cy="5794664"/>
          </a:xfrm>
        </p:spPr>
        <p:txBody>
          <a:bodyPr>
            <a:normAutofit fontScale="62500" lnSpcReduction="20000"/>
          </a:bodyPr>
          <a:lstStyle/>
          <a:p>
            <a:pPr indent="384048" algn="just"/>
            <a:r>
              <a:rPr lang="ru-RU" sz="3200" dirty="0">
                <a:latin typeface="Calibri"/>
                <a:ea typeface="Calibri"/>
                <a:cs typeface="Times New Roman"/>
              </a:rPr>
              <a:t>Развитие олимпийского движения </a:t>
            </a:r>
            <a:r>
              <a:rPr lang="ru-RU" sz="3200" dirty="0" smtClean="0">
                <a:latin typeface="Calibri"/>
                <a:ea typeface="Calibri"/>
                <a:cs typeface="Times New Roman"/>
              </a:rPr>
              <a:t>                 в </a:t>
            </a:r>
            <a:r>
              <a:rPr lang="ru-RU" sz="3200" dirty="0">
                <a:latin typeface="Calibri"/>
                <a:ea typeface="Calibri"/>
                <a:cs typeface="Times New Roman"/>
              </a:rPr>
              <a:t>нашей стране характеризуется определенной исторической </a:t>
            </a:r>
            <a:r>
              <a:rPr lang="ru-RU" sz="3200" dirty="0" err="1">
                <a:latin typeface="Calibri"/>
                <a:ea typeface="Calibri"/>
                <a:cs typeface="Times New Roman"/>
              </a:rPr>
              <a:t>этапностью</a:t>
            </a:r>
            <a:r>
              <a:rPr lang="ru-RU" sz="3200" dirty="0">
                <a:latin typeface="Calibri"/>
                <a:ea typeface="Calibri"/>
                <a:cs typeface="Times New Roman"/>
              </a:rPr>
              <a:t>. Так, несмотря на то, что Россия еще в 1894 г. одной из первых поддержала идею возрождения Олимпийских игр, а генерал А. Д. </a:t>
            </a:r>
            <a:r>
              <a:rPr lang="ru-RU" sz="3200" dirty="0" err="1">
                <a:latin typeface="Calibri"/>
                <a:ea typeface="Calibri"/>
                <a:cs typeface="Times New Roman"/>
              </a:rPr>
              <a:t>Бутовский</a:t>
            </a:r>
            <a:r>
              <a:rPr lang="ru-RU" sz="3200" dirty="0">
                <a:latin typeface="Calibri"/>
                <a:ea typeface="Calibri"/>
                <a:cs typeface="Times New Roman"/>
              </a:rPr>
              <a:t> в том же году был избран членом Международного олимпийского комитета, Российский олимпийский комитет (РОК) был создан только </a:t>
            </a:r>
            <a:r>
              <a:rPr lang="ru-RU" sz="3200" dirty="0" smtClean="0">
                <a:latin typeface="Calibri"/>
                <a:ea typeface="Calibri"/>
                <a:cs typeface="Times New Roman"/>
              </a:rPr>
              <a:t>                          в </a:t>
            </a:r>
            <a:r>
              <a:rPr lang="ru-RU" sz="3200" dirty="0">
                <a:latin typeface="Calibri"/>
                <a:ea typeface="Calibri"/>
                <a:cs typeface="Times New Roman"/>
              </a:rPr>
              <a:t>1911г., и официально сборная команда России впервые приняла участие в V Олимпийских играх 1912г. </a:t>
            </a:r>
            <a:r>
              <a:rPr lang="ru-RU" sz="3200" dirty="0" smtClean="0">
                <a:latin typeface="Calibri"/>
                <a:ea typeface="Calibri"/>
                <a:cs typeface="Times New Roman"/>
              </a:rPr>
              <a:t>                  в </a:t>
            </a:r>
            <a:r>
              <a:rPr lang="ru-RU" sz="3200" dirty="0">
                <a:latin typeface="Calibri"/>
                <a:ea typeface="Calibri"/>
                <a:cs typeface="Times New Roman"/>
              </a:rPr>
              <a:t>Стокгольме. Спортсмены России, выступавшие на IV Олимпийских играх 1908 г. в Лондоне (в том числе первый российский чемпион Николай Панин-</a:t>
            </a:r>
            <a:r>
              <a:rPr lang="ru-RU" sz="3200" dirty="0" err="1">
                <a:latin typeface="Calibri"/>
                <a:ea typeface="Calibri"/>
                <a:cs typeface="Times New Roman"/>
              </a:rPr>
              <a:t>Коломенкин</a:t>
            </a:r>
            <a:r>
              <a:rPr lang="ru-RU" sz="3200" dirty="0">
                <a:latin typeface="Calibri"/>
                <a:ea typeface="Calibri"/>
                <a:cs typeface="Times New Roman"/>
              </a:rPr>
              <a:t>), участвовали в </a:t>
            </a:r>
            <a:r>
              <a:rPr lang="ru-RU" sz="3200" dirty="0" err="1" smtClean="0">
                <a:latin typeface="Calibri"/>
                <a:ea typeface="Calibri"/>
                <a:cs typeface="Times New Roman"/>
              </a:rPr>
              <a:t>сорев-нованиях</a:t>
            </a:r>
            <a:r>
              <a:rPr lang="ru-RU" sz="3200" dirty="0" smtClean="0">
                <a:latin typeface="Calibri"/>
                <a:ea typeface="Calibri"/>
                <a:cs typeface="Times New Roman"/>
              </a:rPr>
              <a:t> </a:t>
            </a:r>
            <a:r>
              <a:rPr lang="ru-RU" sz="3200" dirty="0">
                <a:latin typeface="Calibri"/>
                <a:ea typeface="Calibri"/>
                <a:cs typeface="Times New Roman"/>
              </a:rPr>
              <a:t>как частные лица.</a:t>
            </a:r>
            <a:br>
              <a:rPr lang="ru-RU" sz="3200" dirty="0">
                <a:latin typeface="Calibri"/>
                <a:ea typeface="Calibri"/>
                <a:cs typeface="Times New Roman"/>
              </a:rPr>
            </a:br>
            <a:endParaRPr lang="ru-RU" dirty="0"/>
          </a:p>
        </p:txBody>
      </p:sp>
      <p:pic>
        <p:nvPicPr>
          <p:cNvPr id="7170" name="Picture 2" descr="C:\Users\Сергей\Downloads\50141b8e-1d4a-0bdf-1d4a-0bd003c44bd9.photo.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204864"/>
            <a:ext cx="4342983" cy="3240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40413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229600" cy="4572000"/>
          </a:xfrm>
        </p:spPr>
        <p:txBody>
          <a:bodyPr>
            <a:normAutofit/>
          </a:bodyPr>
          <a:lstStyle/>
          <a:p>
            <a:pPr indent="384048" algn="just">
              <a:lnSpc>
                <a:spcPct val="115000"/>
              </a:lnSpc>
              <a:spcAft>
                <a:spcPts val="1000"/>
              </a:spcAft>
            </a:pPr>
            <a:r>
              <a:rPr lang="ru-RU" sz="1800" dirty="0">
                <a:latin typeface="Calibri"/>
                <a:ea typeface="Calibri"/>
                <a:cs typeface="Times New Roman"/>
              </a:rPr>
              <a:t>В связи с началом Первой мировой войны VI Олимпийские игры в 1916 году не проводились, а к участию в VII Олимпийских играх 1920 г. спортсмены нового государства — СССР — не были допущены. Отстранение советского государства от международного олимпийского движения продолжалось более 30 лет, и только в 1952 г. на XV Олимпийских играх в Хельсинки, после создания в 1951 году Олимпийского комитета СССР, команда страны была официально допущена до олимпийских соревнований. </a:t>
            </a:r>
          </a:p>
          <a:p>
            <a:endParaRPr lang="ru-RU" dirty="0"/>
          </a:p>
        </p:txBody>
      </p:sp>
      <p:pic>
        <p:nvPicPr>
          <p:cNvPr id="8194" name="Picture 2" descr="C:\Users\Сергей\Downloads\869684-14671927-640-3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852936"/>
            <a:ext cx="6019386"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05722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115</TotalTime>
  <Words>838</Words>
  <Application>Microsoft Office PowerPoint</Application>
  <PresentationFormat>Экран (4:3)</PresentationFormat>
  <Paragraphs>33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Яркая</vt:lpstr>
      <vt:lpstr>Олимпийские игры. Современное олимпийское движение. </vt:lpstr>
      <vt:lpstr>Античные Олимпийские игры </vt:lpstr>
      <vt:lpstr>Возрождение Олимпийской идеи </vt:lpstr>
      <vt:lpstr>Презентация PowerPoint</vt:lpstr>
      <vt:lpstr>Презентация PowerPoint</vt:lpstr>
      <vt:lpstr>Современное  олимпийское движение. </vt:lpstr>
      <vt:lpstr>Цели:</vt:lpstr>
      <vt:lpstr>Развитие  олимпийского движения  в России.</vt:lpstr>
      <vt:lpstr>Презентация PowerPoint</vt:lpstr>
      <vt:lpstr>   Московская Олимпиада</vt:lpstr>
      <vt:lpstr>Презентация PowerPoint</vt:lpstr>
      <vt:lpstr>Интересные факты  про Олимпийские игры </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Олимпийские игры. Современное олимпийское движение.</dc:title>
  <dc:creator>Сергей</dc:creator>
  <cp:lastModifiedBy>коля</cp:lastModifiedBy>
  <cp:revision>10</cp:revision>
  <dcterms:created xsi:type="dcterms:W3CDTF">2012-09-27T10:05:17Z</dcterms:created>
  <dcterms:modified xsi:type="dcterms:W3CDTF">2012-10-26T10:11:53Z</dcterms:modified>
</cp:coreProperties>
</file>