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0" r:id="rId2"/>
    <p:sldId id="256" r:id="rId3"/>
    <p:sldId id="257" r:id="rId4"/>
    <p:sldId id="258" r:id="rId5"/>
    <p:sldId id="259" r:id="rId6"/>
    <p:sldId id="262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9F952-B5E8-4EE5-BE1A-335FAAE89CE7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1FF59-18D9-48B1-90FA-C8A6A88D75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9F952-B5E8-4EE5-BE1A-335FAAE89CE7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1FF59-18D9-48B1-90FA-C8A6A88D75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9F952-B5E8-4EE5-BE1A-335FAAE89CE7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1FF59-18D9-48B1-90FA-C8A6A88D75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9F952-B5E8-4EE5-BE1A-335FAAE89CE7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1FF59-18D9-48B1-90FA-C8A6A88D75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9F952-B5E8-4EE5-BE1A-335FAAE89CE7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1FF59-18D9-48B1-90FA-C8A6A88D75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9F952-B5E8-4EE5-BE1A-335FAAE89CE7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1FF59-18D9-48B1-90FA-C8A6A88D75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9F952-B5E8-4EE5-BE1A-335FAAE89CE7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1FF59-18D9-48B1-90FA-C8A6A88D75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9F952-B5E8-4EE5-BE1A-335FAAE89CE7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1FF59-18D9-48B1-90FA-C8A6A88D75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9F952-B5E8-4EE5-BE1A-335FAAE89CE7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1FF59-18D9-48B1-90FA-C8A6A88D75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9F952-B5E8-4EE5-BE1A-335FAAE89CE7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1FF59-18D9-48B1-90FA-C8A6A88D75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9F952-B5E8-4EE5-BE1A-335FAAE89CE7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1FF59-18D9-48B1-90FA-C8A6A88D75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49F952-B5E8-4EE5-BE1A-335FAAE89CE7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A1FF59-18D9-48B1-90FA-C8A6A88D75B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400" dirty="0" smtClean="0"/>
              <a:t>Государственное бюджетное общеобразовательное учреждение средняя общеобразовательная школа №1115 ЮЗАО г.Москвы</a:t>
            </a:r>
            <a:endParaRPr lang="ru-RU" sz="24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Презентация на тему:</a:t>
            </a:r>
          </a:p>
          <a:p>
            <a:pPr algn="ctr">
              <a:buNone/>
            </a:pPr>
            <a:r>
              <a:rPr lang="ru-RU" sz="4400" b="1" dirty="0" smtClean="0">
                <a:solidFill>
                  <a:schemeClr val="accent6">
                    <a:lumMod val="75000"/>
                  </a:schemeClr>
                </a:solidFill>
              </a:rPr>
              <a:t> «Правописание безударных гласных в корне слова»</a:t>
            </a:r>
          </a:p>
          <a:p>
            <a:pPr algn="ctr">
              <a:buNone/>
            </a:pPr>
            <a:endParaRPr lang="ru-RU" sz="4400" dirty="0" smtClean="0"/>
          </a:p>
          <a:p>
            <a:pPr algn="ctr">
              <a:buNone/>
            </a:pPr>
            <a:r>
              <a:rPr lang="ru-RU" sz="2400" dirty="0" smtClean="0"/>
              <a:t>Презентацию подготовила учитель начальных классов Савина Елена Сергеевна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692697"/>
            <a:ext cx="8208912" cy="2907754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endParaRPr lang="ru-RU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61048"/>
            <a:ext cx="6400800" cy="177775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endParaRPr lang="ru-RU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    Правило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проверки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12495" y="836712"/>
            <a:ext cx="8319009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3">
                    <a:lumMod val="75000"/>
                  </a:schemeClr>
                </a:solidFill>
                <a:effectLst/>
              </a:rPr>
              <a:t>Правописание</a:t>
            </a:r>
          </a:p>
          <a:p>
            <a:pPr algn="ctr"/>
            <a:r>
              <a:rPr lang="ru-RU" sz="5400" b="1" cap="none" spc="0" dirty="0" smtClean="0">
                <a:ln/>
                <a:solidFill>
                  <a:schemeClr val="accent3">
                    <a:lumMod val="75000"/>
                  </a:schemeClr>
                </a:solidFill>
                <a:effectLst/>
              </a:rPr>
              <a:t> безударных</a:t>
            </a:r>
            <a:br>
              <a:rPr lang="ru-RU" sz="5400" b="1" cap="none" spc="0" dirty="0" smtClean="0">
                <a:ln/>
                <a:solidFill>
                  <a:schemeClr val="accent3">
                    <a:lumMod val="75000"/>
                  </a:schemeClr>
                </a:solidFill>
                <a:effectLst/>
              </a:rPr>
            </a:br>
            <a:r>
              <a:rPr lang="ru-RU" sz="5400" b="1" cap="none" spc="0" dirty="0" smtClean="0">
                <a:ln/>
                <a:solidFill>
                  <a:schemeClr val="accent3">
                    <a:lumMod val="75000"/>
                  </a:schemeClr>
                </a:solidFill>
                <a:effectLst/>
              </a:rPr>
              <a:t>гласных в корне слова</a:t>
            </a:r>
            <a:endParaRPr lang="ru-RU" sz="5400" b="1" cap="none" spc="0" dirty="0">
              <a:ln/>
              <a:solidFill>
                <a:schemeClr val="accent3">
                  <a:lumMod val="75000"/>
                </a:schemeClr>
              </a:solidFill>
              <a:effectLst/>
            </a:endParaRPr>
          </a:p>
        </p:txBody>
      </p:sp>
      <p:pic>
        <p:nvPicPr>
          <p:cNvPr id="1026" name="Picture 2" descr="C:\Users\Samsung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3933056"/>
            <a:ext cx="1728192" cy="16561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4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512" y="188640"/>
            <a:ext cx="889911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B050"/>
                </a:solidFill>
                <a:latin typeface="Century Gothic" pitchFamily="34" charset="0"/>
              </a:rPr>
              <a:t>Правописание безударных гласных в корне слова надо проверять . Для этого надо подобрать однокоренное слово или слово изменить так, чтобы безударная гласная стала ударной</a:t>
            </a:r>
            <a:endParaRPr lang="ru-RU" sz="2800" b="1" dirty="0">
              <a:solidFill>
                <a:srgbClr val="00B050"/>
              </a:solidFill>
              <a:latin typeface="Century Gothic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99592" y="2564904"/>
            <a:ext cx="93006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err="1" smtClean="0"/>
              <a:t>ст</a:t>
            </a:r>
            <a:endParaRPr lang="ru-RU" sz="7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763688" y="2636912"/>
            <a:ext cx="10081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/>
              <a:t>.</a:t>
            </a:r>
            <a:endParaRPr lang="ru-RU" sz="7200" dirty="0"/>
          </a:p>
        </p:txBody>
      </p:sp>
      <p:sp>
        <p:nvSpPr>
          <p:cNvPr id="7" name="TextBox 6"/>
          <p:cNvSpPr txBox="1"/>
          <p:nvPr/>
        </p:nvSpPr>
        <p:spPr>
          <a:xfrm>
            <a:off x="2195736" y="2564904"/>
            <a:ext cx="15121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err="1" smtClean="0"/>
              <a:t>лы</a:t>
            </a:r>
            <a:endParaRPr lang="ru-RU" sz="7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707904" y="2564904"/>
            <a:ext cx="5040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/>
              <a:t>-</a:t>
            </a:r>
            <a:endParaRPr lang="ru-RU" sz="72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572000" y="2564904"/>
            <a:ext cx="203325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/>
              <a:t>ст</a:t>
            </a:r>
            <a:r>
              <a:rPr lang="ru-RU" sz="7200" b="1" dirty="0" smtClean="0">
                <a:solidFill>
                  <a:srgbClr val="00B050"/>
                </a:solidFill>
              </a:rPr>
              <a:t>о</a:t>
            </a:r>
            <a:r>
              <a:rPr lang="ru-RU" sz="7200" b="1" dirty="0" smtClean="0"/>
              <a:t>л</a:t>
            </a:r>
            <a:endParaRPr lang="ru-RU" sz="7200" b="1" dirty="0"/>
          </a:p>
        </p:txBody>
      </p:sp>
      <p:sp>
        <p:nvSpPr>
          <p:cNvPr id="10" name="Диагональная полоса 9"/>
          <p:cNvSpPr/>
          <p:nvPr/>
        </p:nvSpPr>
        <p:spPr>
          <a:xfrm>
            <a:off x="5652120" y="2564904"/>
            <a:ext cx="216024" cy="360040"/>
          </a:xfrm>
          <a:prstGeom prst="diagStri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91680" y="2564904"/>
            <a:ext cx="5760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rgbClr val="00B050"/>
                </a:solidFill>
              </a:rPr>
              <a:t>о</a:t>
            </a:r>
            <a:endParaRPr lang="ru-RU" sz="7200" b="1" dirty="0">
              <a:solidFill>
                <a:srgbClr val="00B05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99593" y="4005064"/>
            <a:ext cx="11521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err="1" smtClean="0"/>
              <a:t>цв</a:t>
            </a:r>
            <a:endParaRPr lang="ru-RU" sz="72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2051720" y="4005064"/>
            <a:ext cx="4320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/>
              <a:t>.</a:t>
            </a:r>
            <a:endParaRPr lang="ru-RU" sz="7200" dirty="0"/>
          </a:p>
        </p:txBody>
      </p:sp>
      <p:sp>
        <p:nvSpPr>
          <p:cNvPr id="14" name="TextBox 13"/>
          <p:cNvSpPr txBox="1"/>
          <p:nvPr/>
        </p:nvSpPr>
        <p:spPr>
          <a:xfrm>
            <a:off x="2555776" y="4005064"/>
            <a:ext cx="20882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err="1" smtClean="0"/>
              <a:t>тной</a:t>
            </a:r>
            <a:endParaRPr lang="ru-RU" sz="72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4716016" y="3933056"/>
            <a:ext cx="5760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/>
              <a:t>-</a:t>
            </a:r>
            <a:endParaRPr lang="ru-RU" sz="72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5436096" y="3933056"/>
            <a:ext cx="21986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/>
              <a:t>цв</a:t>
            </a:r>
            <a:r>
              <a:rPr lang="ru-RU" sz="7200" b="1" dirty="0" smtClean="0">
                <a:solidFill>
                  <a:srgbClr val="00B050"/>
                </a:solidFill>
              </a:rPr>
              <a:t>е</a:t>
            </a:r>
            <a:r>
              <a:rPr lang="ru-RU" sz="7200" b="1" dirty="0" smtClean="0"/>
              <a:t>т</a:t>
            </a:r>
            <a:endParaRPr lang="ru-RU" sz="7200" b="1" dirty="0"/>
          </a:p>
        </p:txBody>
      </p:sp>
      <p:sp>
        <p:nvSpPr>
          <p:cNvPr id="17" name="Диагональная полоса 16"/>
          <p:cNvSpPr/>
          <p:nvPr/>
        </p:nvSpPr>
        <p:spPr>
          <a:xfrm>
            <a:off x="6804248" y="3933056"/>
            <a:ext cx="216024" cy="360040"/>
          </a:xfrm>
          <a:prstGeom prst="diagStri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79712" y="4005064"/>
            <a:ext cx="6480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rgbClr val="00B050"/>
                </a:solidFill>
              </a:rPr>
              <a:t>е</a:t>
            </a:r>
            <a:endParaRPr lang="ru-RU" sz="7200" b="1" dirty="0">
              <a:solidFill>
                <a:srgbClr val="00B050"/>
              </a:solidFill>
            </a:endParaRPr>
          </a:p>
        </p:txBody>
      </p:sp>
      <p:sp>
        <p:nvSpPr>
          <p:cNvPr id="19" name="Диагональная полоса 18"/>
          <p:cNvSpPr/>
          <p:nvPr/>
        </p:nvSpPr>
        <p:spPr>
          <a:xfrm>
            <a:off x="3059832" y="2636912"/>
            <a:ext cx="216024" cy="360040"/>
          </a:xfrm>
          <a:prstGeom prst="diagStri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0" name="Диагональная полоса 19"/>
          <p:cNvSpPr/>
          <p:nvPr/>
        </p:nvSpPr>
        <p:spPr>
          <a:xfrm>
            <a:off x="3707904" y="4077072"/>
            <a:ext cx="216024" cy="360040"/>
          </a:xfrm>
          <a:prstGeom prst="diagStri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100"/>
                            </p:stCondLst>
                            <p:childTnLst>
                              <p:par>
                                <p:cTn id="32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385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385" decel="100000"/>
                                        <p:tgtEl>
                                          <p:spTgt spid="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6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7" dur="385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8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9" dur="385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0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385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3" dur="385" decel="100000"/>
                                        <p:tgtEl>
                                          <p:spTgt spid="1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4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5" dur="385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6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7" dur="385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8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385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4" dur="385" decel="100000"/>
                                        <p:tgtEl>
                                          <p:spTgt spid="1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5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6" dur="385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7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8" dur="385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300"/>
                            </p:stCondLst>
                            <p:childTnLst>
                              <p:par>
                                <p:cTn id="92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385" decel="100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5" dur="385" decel="100000"/>
                                        <p:tgtEl>
                                          <p:spTgt spid="1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6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97" dur="385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98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99" dur="385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00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385" decel="100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1" dur="385" decel="100000"/>
                                        <p:tgtEl>
                                          <p:spTgt spid="1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12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13" dur="385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4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15" dur="385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16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85" decel="100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2" dur="385" decel="100000"/>
                                        <p:tgtEl>
                                          <p:spTgt spid="1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2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24" dur="385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25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6" dur="385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27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 animBg="1"/>
      <p:bldP spid="11" grpId="0"/>
      <p:bldP spid="12" grpId="0"/>
      <p:bldP spid="13" grpId="0"/>
      <p:bldP spid="14" grpId="0"/>
      <p:bldP spid="15" grpId="0"/>
      <p:bldP spid="16" grpId="0"/>
      <p:bldP spid="17" grpId="0" animBg="1"/>
      <p:bldP spid="18" grpId="0"/>
      <p:bldP spid="19" grpId="0" animBg="1"/>
      <p:bldP spid="2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Вставь пропущенную букву</a:t>
            </a:r>
            <a:endParaRPr lang="ru-RU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600200"/>
            <a:ext cx="8568952" cy="49971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6600" b="1" dirty="0" smtClean="0"/>
              <a:t>   М . </a:t>
            </a:r>
            <a:r>
              <a:rPr lang="ru-RU" sz="6600" b="1" dirty="0" err="1" smtClean="0"/>
              <a:t>ряк-м</a:t>
            </a:r>
            <a:r>
              <a:rPr lang="ru-RU" sz="6600" b="1" dirty="0" err="1" smtClean="0">
                <a:solidFill>
                  <a:srgbClr val="00B050"/>
                </a:solidFill>
              </a:rPr>
              <a:t>о</a:t>
            </a:r>
            <a:r>
              <a:rPr lang="ru-RU" sz="6600" b="1" dirty="0" err="1" smtClean="0"/>
              <a:t>ре</a:t>
            </a:r>
            <a:r>
              <a:rPr lang="ru-RU" sz="6600" b="1" dirty="0" smtClean="0"/>
              <a:t>, </a:t>
            </a:r>
            <a:r>
              <a:rPr lang="ru-RU" sz="6600" b="1" dirty="0" err="1" smtClean="0"/>
              <a:t>сн</a:t>
            </a:r>
            <a:r>
              <a:rPr lang="ru-RU" sz="6600" b="1" dirty="0" smtClean="0"/>
              <a:t> . га-</a:t>
            </a:r>
          </a:p>
          <a:p>
            <a:pPr>
              <a:buNone/>
            </a:pPr>
            <a:r>
              <a:rPr lang="ru-RU" sz="6600" b="1" dirty="0" smtClean="0"/>
              <a:t>сн</a:t>
            </a:r>
            <a:r>
              <a:rPr lang="ru-RU" sz="6600" b="1" dirty="0" smtClean="0">
                <a:solidFill>
                  <a:srgbClr val="00B050"/>
                </a:solidFill>
              </a:rPr>
              <a:t>е</a:t>
            </a:r>
            <a:r>
              <a:rPr lang="ru-RU" sz="6600" b="1" dirty="0" smtClean="0"/>
              <a:t>г, </a:t>
            </a:r>
            <a:r>
              <a:rPr lang="ru-RU" sz="6600" b="1" dirty="0" err="1" smtClean="0"/>
              <a:t>пл</a:t>
            </a:r>
            <a:r>
              <a:rPr lang="ru-RU" sz="6600" b="1" dirty="0" smtClean="0"/>
              <a:t> . </a:t>
            </a:r>
            <a:r>
              <a:rPr lang="ru-RU" sz="6600" b="1" dirty="0" err="1" smtClean="0"/>
              <a:t>та-пл</a:t>
            </a:r>
            <a:r>
              <a:rPr lang="ru-RU" sz="6600" b="1" dirty="0" err="1" smtClean="0">
                <a:solidFill>
                  <a:srgbClr val="00B050"/>
                </a:solidFill>
              </a:rPr>
              <a:t>и</a:t>
            </a:r>
            <a:r>
              <a:rPr lang="ru-RU" sz="6600" b="1" dirty="0" err="1" smtClean="0"/>
              <a:t>ты</a:t>
            </a:r>
            <a:r>
              <a:rPr lang="ru-RU" sz="6600" b="1" dirty="0" smtClean="0"/>
              <a:t>, за-</a:t>
            </a:r>
          </a:p>
          <a:p>
            <a:pPr>
              <a:buNone/>
            </a:pPr>
            <a:r>
              <a:rPr lang="ru-RU" sz="6600" b="1" dirty="0" err="1" smtClean="0"/>
              <a:t>п</a:t>
            </a:r>
            <a:r>
              <a:rPr lang="ru-RU" sz="6600" b="1" dirty="0" smtClean="0"/>
              <a:t> . </a:t>
            </a:r>
            <a:r>
              <a:rPr lang="ru-RU" sz="6600" b="1" dirty="0" err="1" smtClean="0"/>
              <a:t>сал-п</a:t>
            </a:r>
            <a:r>
              <a:rPr lang="ru-RU" sz="6600" b="1" dirty="0" err="1" smtClean="0">
                <a:solidFill>
                  <a:srgbClr val="00B050"/>
                </a:solidFill>
              </a:rPr>
              <a:t>и</a:t>
            </a:r>
            <a:r>
              <a:rPr lang="ru-RU" sz="6600" b="1" dirty="0" err="1" smtClean="0"/>
              <a:t>шет</a:t>
            </a:r>
            <a:r>
              <a:rPr lang="ru-RU" sz="6600" b="1" dirty="0" smtClean="0"/>
              <a:t>, г . </a:t>
            </a:r>
            <a:r>
              <a:rPr lang="ru-RU" sz="6600" b="1" dirty="0" err="1" smtClean="0"/>
              <a:t>рбы</a:t>
            </a:r>
            <a:r>
              <a:rPr lang="ru-RU" sz="6600" b="1" dirty="0" smtClean="0"/>
              <a:t>-</a:t>
            </a:r>
          </a:p>
          <a:p>
            <a:pPr>
              <a:buNone/>
            </a:pPr>
            <a:r>
              <a:rPr lang="ru-RU" sz="6600" b="1" dirty="0" smtClean="0"/>
              <a:t>г</a:t>
            </a:r>
            <a:r>
              <a:rPr lang="ru-RU" sz="6600" b="1" dirty="0" smtClean="0">
                <a:solidFill>
                  <a:srgbClr val="00B050"/>
                </a:solidFill>
              </a:rPr>
              <a:t>е</a:t>
            </a:r>
            <a:r>
              <a:rPr lang="ru-RU" sz="6600" b="1" dirty="0" smtClean="0"/>
              <a:t>рб, ч . </a:t>
            </a:r>
            <a:r>
              <a:rPr lang="ru-RU" sz="6600" b="1" dirty="0" err="1" smtClean="0"/>
              <a:t>сы-ч</a:t>
            </a:r>
            <a:r>
              <a:rPr lang="ru-RU" sz="6600" b="1" dirty="0" err="1" smtClean="0">
                <a:solidFill>
                  <a:srgbClr val="00B050"/>
                </a:solidFill>
              </a:rPr>
              <a:t>а</a:t>
            </a:r>
            <a:r>
              <a:rPr lang="ru-RU" sz="6600" b="1" dirty="0" err="1" smtClean="0"/>
              <a:t>с</a:t>
            </a:r>
            <a:r>
              <a:rPr lang="ru-RU" sz="6600" b="1" dirty="0" smtClean="0"/>
              <a:t>.</a:t>
            </a:r>
          </a:p>
        </p:txBody>
      </p:sp>
      <p:sp>
        <p:nvSpPr>
          <p:cNvPr id="4" name="Диагональная полоса 3"/>
          <p:cNvSpPr/>
          <p:nvPr/>
        </p:nvSpPr>
        <p:spPr>
          <a:xfrm>
            <a:off x="4572000" y="1772816"/>
            <a:ext cx="144016" cy="216024"/>
          </a:xfrm>
          <a:prstGeom prst="diagStri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Диагональная полоса 4"/>
          <p:cNvSpPr/>
          <p:nvPr/>
        </p:nvSpPr>
        <p:spPr>
          <a:xfrm>
            <a:off x="1403648" y="2996952"/>
            <a:ext cx="144016" cy="216024"/>
          </a:xfrm>
          <a:prstGeom prst="diagStri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Диагональная полоса 5"/>
          <p:cNvSpPr/>
          <p:nvPr/>
        </p:nvSpPr>
        <p:spPr>
          <a:xfrm>
            <a:off x="5868144" y="2996952"/>
            <a:ext cx="144016" cy="216024"/>
          </a:xfrm>
          <a:prstGeom prst="diagStri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Диагональная полоса 6"/>
          <p:cNvSpPr/>
          <p:nvPr/>
        </p:nvSpPr>
        <p:spPr>
          <a:xfrm>
            <a:off x="3563888" y="4149080"/>
            <a:ext cx="144016" cy="216024"/>
          </a:xfrm>
          <a:prstGeom prst="diagStri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Диагональная полоса 7"/>
          <p:cNvSpPr/>
          <p:nvPr/>
        </p:nvSpPr>
        <p:spPr>
          <a:xfrm>
            <a:off x="899592" y="5301208"/>
            <a:ext cx="144016" cy="288032"/>
          </a:xfrm>
          <a:prstGeom prst="diagStri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Диагональная полоса 8"/>
          <p:cNvSpPr/>
          <p:nvPr/>
        </p:nvSpPr>
        <p:spPr>
          <a:xfrm>
            <a:off x="5220072" y="5373216"/>
            <a:ext cx="144016" cy="216024"/>
          </a:xfrm>
          <a:prstGeom prst="diagStri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19672" y="1556792"/>
            <a:ext cx="93610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solidFill>
                  <a:srgbClr val="00B050"/>
                </a:solidFill>
              </a:rPr>
              <a:t>о</a:t>
            </a:r>
            <a:endParaRPr lang="ru-RU" sz="6600" b="1" dirty="0">
              <a:solidFill>
                <a:srgbClr val="00B05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96136" y="4005064"/>
            <a:ext cx="64807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solidFill>
                  <a:srgbClr val="00B050"/>
                </a:solidFill>
              </a:rPr>
              <a:t>е</a:t>
            </a:r>
            <a:endParaRPr lang="ru-RU" sz="6600" b="1" dirty="0">
              <a:solidFill>
                <a:srgbClr val="00B05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55576" y="4005064"/>
            <a:ext cx="72008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solidFill>
                  <a:srgbClr val="00B050"/>
                </a:solidFill>
              </a:rPr>
              <a:t>и</a:t>
            </a:r>
            <a:endParaRPr lang="ru-RU" sz="6600" b="1" dirty="0">
              <a:solidFill>
                <a:srgbClr val="00B05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771800" y="5229200"/>
            <a:ext cx="57606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solidFill>
                  <a:srgbClr val="00B050"/>
                </a:solidFill>
              </a:rPr>
              <a:t>а</a:t>
            </a:r>
            <a:endParaRPr lang="ru-RU" sz="6600" b="1" dirty="0">
              <a:solidFill>
                <a:srgbClr val="00B05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059833" y="2780928"/>
            <a:ext cx="64807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solidFill>
                  <a:srgbClr val="00B050"/>
                </a:solidFill>
              </a:rPr>
              <a:t>и</a:t>
            </a:r>
            <a:endParaRPr lang="ru-RU" sz="6600" b="1" dirty="0">
              <a:solidFill>
                <a:srgbClr val="00B05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876257" y="1556792"/>
            <a:ext cx="64807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solidFill>
                  <a:srgbClr val="00B050"/>
                </a:solidFill>
              </a:rPr>
              <a:t>е</a:t>
            </a:r>
            <a:endParaRPr lang="ru-RU" sz="66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0629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rgbClr val="00B050"/>
                </a:solidFill>
              </a:rPr>
              <a:t>Спишите и вставьте нужную букву</a:t>
            </a:r>
            <a:r>
              <a:rPr lang="ru-RU" sz="3600" b="1" i="1" dirty="0" smtClean="0">
                <a:solidFill>
                  <a:srgbClr val="00B050"/>
                </a:solidFill>
              </a:rPr>
              <a:t/>
            </a:r>
            <a:br>
              <a:rPr lang="ru-RU" sz="3600" b="1" i="1" dirty="0" smtClean="0">
                <a:solidFill>
                  <a:srgbClr val="00B050"/>
                </a:solidFill>
              </a:rPr>
            </a:br>
            <a:r>
              <a:rPr lang="ru-RU" sz="3600" b="1" i="1" dirty="0" smtClean="0">
                <a:solidFill>
                  <a:srgbClr val="00B050"/>
                </a:solidFill>
              </a:rPr>
              <a:t> ( не забудьте подобрать проверочное слово!)</a:t>
            </a:r>
            <a:endParaRPr lang="ru-RU" sz="3600" b="1" i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2852936"/>
            <a:ext cx="8964488" cy="40050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6600" b="1" dirty="0" smtClean="0"/>
              <a:t>М . </a:t>
            </a:r>
            <a:r>
              <a:rPr lang="ru-RU" sz="6600" b="1" dirty="0" err="1" smtClean="0"/>
              <a:t>ской</a:t>
            </a:r>
            <a:r>
              <a:rPr lang="ru-RU" sz="6600" b="1" dirty="0" smtClean="0"/>
              <a:t> </a:t>
            </a:r>
            <a:r>
              <a:rPr lang="ru-RU" sz="6600" b="1" dirty="0" err="1" smtClean="0"/>
              <a:t>п</a:t>
            </a:r>
            <a:r>
              <a:rPr lang="ru-RU" sz="6600" b="1" dirty="0" smtClean="0"/>
              <a:t> . сок, л . </a:t>
            </a:r>
            <a:r>
              <a:rPr lang="ru-RU" sz="6600" b="1" dirty="0" err="1" smtClean="0"/>
              <a:t>сная</a:t>
            </a:r>
            <a:endParaRPr lang="ru-RU" sz="6600" b="1" dirty="0" smtClean="0"/>
          </a:p>
          <a:p>
            <a:pPr>
              <a:buNone/>
            </a:pPr>
            <a:r>
              <a:rPr lang="ru-RU" sz="6600" b="1" dirty="0" err="1" smtClean="0"/>
              <a:t>тр</a:t>
            </a:r>
            <a:r>
              <a:rPr lang="ru-RU" sz="6600" b="1" dirty="0" smtClean="0"/>
              <a:t> . пинка, </a:t>
            </a:r>
            <a:r>
              <a:rPr lang="ru-RU" sz="6600" b="1" dirty="0" err="1" smtClean="0"/>
              <a:t>ст</a:t>
            </a:r>
            <a:r>
              <a:rPr lang="ru-RU" sz="6600" b="1" dirty="0" smtClean="0"/>
              <a:t> . </a:t>
            </a:r>
            <a:r>
              <a:rPr lang="ru-RU" sz="6600" b="1" dirty="0" err="1" smtClean="0"/>
              <a:t>пные</a:t>
            </a:r>
            <a:r>
              <a:rPr lang="ru-RU" sz="6600" b="1" dirty="0" smtClean="0"/>
              <a:t> </a:t>
            </a:r>
          </a:p>
          <a:p>
            <a:pPr>
              <a:buNone/>
            </a:pPr>
            <a:r>
              <a:rPr lang="ru-RU" sz="6600" b="1" dirty="0" err="1" smtClean="0"/>
              <a:t>цв</a:t>
            </a:r>
            <a:r>
              <a:rPr lang="ru-RU" sz="6600" b="1" dirty="0" smtClean="0"/>
              <a:t> . ты, </a:t>
            </a:r>
            <a:r>
              <a:rPr lang="ru-RU" sz="6600" b="1" dirty="0" err="1" smtClean="0"/>
              <a:t>х</a:t>
            </a:r>
            <a:r>
              <a:rPr lang="ru-RU" sz="6600" b="1" dirty="0" smtClean="0"/>
              <a:t> . </a:t>
            </a:r>
            <a:r>
              <a:rPr lang="ru-RU" sz="6600" b="1" dirty="0" err="1" smtClean="0"/>
              <a:t>лодная</a:t>
            </a:r>
            <a:r>
              <a:rPr lang="ru-RU" sz="6600" b="1" dirty="0" smtClean="0"/>
              <a:t> в . да </a:t>
            </a:r>
            <a:endParaRPr lang="ru-RU" sz="6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295232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284984"/>
            <a:ext cx="8229600" cy="2841179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1026" name="Picture 2" descr="C:\Users\Samsung\Desktop\eyes_5_hc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332656"/>
            <a:ext cx="2247900" cy="28575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 rot="20227064">
            <a:off x="-3326658" y="3045227"/>
            <a:ext cx="16050155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Если в гласной есть сомненье-</a:t>
            </a:r>
          </a:p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ставь её под ударенье!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02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Используемый материал:</a:t>
            </a:r>
            <a:endParaRPr lang="ru-RU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Тесты по русскому языку. 2 класс. Часть 1. К учебнику </a:t>
            </a:r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</a:rPr>
              <a:t>Канакиной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 В.П., Горецкого В.Г. «Русский язык. 2 класс. Часть 1»,2012.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Контрольные работы по русскому языку. 2 класс. Часть 2. К учебнику </a:t>
            </a:r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</a:rPr>
              <a:t>Канакиной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 В.П., Горецкого В.Г. «Русский язык. 2 класс. Часть 2»,2012.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214</TotalTime>
  <Words>220</Words>
  <Application>Microsoft Office PowerPoint</Application>
  <PresentationFormat>Экран (4:3)</PresentationFormat>
  <Paragraphs>43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Государственное бюджетное общеобразовательное учреждение средняя общеобразовательная школа №1115 ЮЗАО г.Москвы</vt:lpstr>
      <vt:lpstr>Слайд 2</vt:lpstr>
      <vt:lpstr>Слайд 3</vt:lpstr>
      <vt:lpstr>Вставь пропущенную букву</vt:lpstr>
      <vt:lpstr>Спишите и вставьте нужную букву  ( не забудьте подобрать проверочное слово!)</vt:lpstr>
      <vt:lpstr>Слайд 6</vt:lpstr>
      <vt:lpstr>Используемый материал: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Samsung</dc:creator>
  <cp:lastModifiedBy>Samsung</cp:lastModifiedBy>
  <cp:revision>26</cp:revision>
  <dcterms:created xsi:type="dcterms:W3CDTF">2012-10-24T18:14:06Z</dcterms:created>
  <dcterms:modified xsi:type="dcterms:W3CDTF">2012-10-26T19:14:22Z</dcterms:modified>
</cp:coreProperties>
</file>