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4" r:id="rId4"/>
    <p:sldId id="265" r:id="rId5"/>
    <p:sldId id="258" r:id="rId6"/>
    <p:sldId id="259" r:id="rId7"/>
    <p:sldId id="260" r:id="rId8"/>
    <p:sldId id="261" r:id="rId9"/>
    <p:sldId id="262" r:id="rId10"/>
    <p:sldId id="263"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02"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ru-RU" smtClean="0"/>
              <a:t>Образец заголовка</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0C8D20F-D103-4887-BDD6-62878A8AE8D7}" type="datetimeFigureOut">
              <a:rPr lang="ru-RU" smtClean="0"/>
              <a:t>13.10.2012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043E0B-820D-4BF4-ABBF-7ADDD3FCCE7B}" type="slidenum">
              <a:rPr lang="ru-RU" smtClean="0"/>
              <a:t>‹#›</a:t>
            </a:fld>
            <a:endParaRPr lang="ru-RU"/>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0C8D20F-D103-4887-BDD6-62878A8AE8D7}" type="datetimeFigureOut">
              <a:rPr lang="ru-RU" smtClean="0"/>
              <a:t>13.10.2012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043E0B-820D-4BF4-ABBF-7ADDD3FCCE7B}"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0C8D20F-D103-4887-BDD6-62878A8AE8D7}" type="datetimeFigureOut">
              <a:rPr lang="ru-RU" smtClean="0"/>
              <a:t>13.10.2012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043E0B-820D-4BF4-ABBF-7ADDD3FCCE7B}"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0C8D20F-D103-4887-BDD6-62878A8AE8D7}" type="datetimeFigureOut">
              <a:rPr lang="ru-RU" smtClean="0"/>
              <a:t>13.10.2012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043E0B-820D-4BF4-ABBF-7ADDD3FCCE7B}"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0C8D20F-D103-4887-BDD6-62878A8AE8D7}" type="datetimeFigureOut">
              <a:rPr lang="ru-RU" smtClean="0"/>
              <a:t>13.10.2012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2043E0B-820D-4BF4-ABBF-7ADDD3FCCE7B}" type="slidenum">
              <a:rPr lang="ru-RU" smtClean="0"/>
              <a:t>‹#›</a:t>
            </a:fld>
            <a:endParaRPr lang="ru-RU"/>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4"/>
          <p:cNvSpPr>
            <a:spLocks noGrp="1"/>
          </p:cNvSpPr>
          <p:nvPr>
            <p:ph type="dt" sz="half" idx="10"/>
          </p:nvPr>
        </p:nvSpPr>
        <p:spPr/>
        <p:txBody>
          <a:bodyPr/>
          <a:lstStyle/>
          <a:p>
            <a:fld id="{80C8D20F-D103-4887-BDD6-62878A8AE8D7}" type="datetimeFigureOut">
              <a:rPr lang="ru-RU" smtClean="0"/>
              <a:t>13.10.2012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043E0B-820D-4BF4-ABBF-7ADDD3FCCE7B}"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80C8D20F-D103-4887-BDD6-62878A8AE8D7}" type="datetimeFigureOut">
              <a:rPr lang="ru-RU" smtClean="0"/>
              <a:t>13.10.2012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2043E0B-820D-4BF4-ABBF-7ADDD3FCCE7B}" type="slidenum">
              <a:rPr lang="ru-RU" smtClean="0"/>
              <a:t>‹#›</a:t>
            </a:fld>
            <a:endParaRPr lang="ru-RU"/>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80C8D20F-D103-4887-BDD6-62878A8AE8D7}" type="datetimeFigureOut">
              <a:rPr lang="ru-RU" smtClean="0"/>
              <a:t>13.10.2012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2043E0B-820D-4BF4-ABBF-7ADDD3FCCE7B}"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C8D20F-D103-4887-BDD6-62878A8AE8D7}" type="datetimeFigureOut">
              <a:rPr lang="ru-RU" smtClean="0"/>
              <a:t>13.10.2012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2043E0B-820D-4BF4-ABBF-7ADDD3FCCE7B}"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ru-RU" smtClean="0"/>
              <a:t>Образец заголовка</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0C8D20F-D103-4887-BDD6-62878A8AE8D7}" type="datetimeFigureOut">
              <a:rPr lang="ru-RU" smtClean="0"/>
              <a:t>13.10.2012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043E0B-820D-4BF4-ABBF-7ADDD3FCCE7B}" type="slidenum">
              <a:rPr lang="ru-RU" smtClean="0"/>
              <a:t>‹#›</a:t>
            </a:fld>
            <a:endParaRPr lang="ru-RU"/>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ru-RU" smtClean="0"/>
              <a:t>Образец заголовка</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0C8D20F-D103-4887-BDD6-62878A8AE8D7}" type="datetimeFigureOut">
              <a:rPr lang="ru-RU" smtClean="0"/>
              <a:t>13.10.2012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2043E0B-820D-4BF4-ABBF-7ADDD3FCCE7B}"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80C8D20F-D103-4887-BDD6-62878A8AE8D7}" type="datetimeFigureOut">
              <a:rPr lang="ru-RU" smtClean="0"/>
              <a:t>13.10.2012</a:t>
            </a:fld>
            <a:endParaRPr lang="ru-RU"/>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ru-RU"/>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2043E0B-820D-4BF4-ABBF-7ADDD3FCCE7B}" type="slidenum">
              <a:rPr lang="ru-RU" smtClean="0"/>
              <a:t>‹#›</a:t>
            </a:fld>
            <a:endParaRPr lang="ru-RU"/>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hyperlink" Target="http://letopisi.ru/index.php/%D0%9A%D0%BE%D1%81%D1%82%D1%80%D0%BE%D0%BC%D1%83" TargetMode="External"/><Relationship Id="rId3" Type="http://schemas.openxmlformats.org/officeDocument/2006/relationships/hyperlink" Target="http://letopisi.ru/index.php/%D0%AF%D1%80%D0%BE%D1%81%D0%BB%D0%B0%D0%B2%D0%BB%D1%8C" TargetMode="External"/><Relationship Id="rId7" Type="http://schemas.openxmlformats.org/officeDocument/2006/relationships/hyperlink" Target="http://ru.wikipedia.org/wiki/%CA%E8%ED%E5%F8%EC%E0" TargetMode="External"/><Relationship Id="rId12" Type="http://schemas.openxmlformats.org/officeDocument/2006/relationships/image" Target="../media/image3.png"/><Relationship Id="rId2" Type="http://schemas.openxmlformats.org/officeDocument/2006/relationships/hyperlink" Target="http://letopisi.ru/index.php/%D0%9D%D0%B8%D0%B6%D0%B5%D0%B3%D0%BE%D1%80%D0%BE%D0%B4%D1%81%D0%BA%D0%BE%D0%B5_%D0%BE%D0%BF%D0%BE%D0%BB%D1%87%D0%B5%D0%BD%D0%B8%D0%B5_1612_%D0%B3%D0%BE%D0%B4%D0%B0_%D0%BF%D0%BE%D0%B4_%D1%80%D1%83%D0%BA%D0%BE%D0%B2%D0%BE%D0%B4%D1%81%D1%82%D0%B2%D0%BE%D0%BC_%D0%9C%D0%B8%D0%BD%D0%B8%D0%BD%D0%B0_%D0%B8_%D0%9F%D0%BE%D0%B6%D0%B0%D1%80%D1%81%D0%BA%D0%BE%D0%B3%D0%BE" TargetMode="External"/><Relationship Id="rId1" Type="http://schemas.openxmlformats.org/officeDocument/2006/relationships/slideLayout" Target="../slideLayouts/slideLayout3.xml"/><Relationship Id="rId6" Type="http://schemas.openxmlformats.org/officeDocument/2006/relationships/hyperlink" Target="http://ru.wikipedia.org/wiki/%D0%A0%D0%B5%D1%88%D0%BC%D0%B0" TargetMode="External"/><Relationship Id="rId11" Type="http://schemas.openxmlformats.org/officeDocument/2006/relationships/hyperlink" Target="http://ru.wikipedia.org/wiki/%D2%F0%EE%E8%F6%E5-%D1%E5%F0%E3%E8%E5%E2%E0_%EB%E0%E2%F0%E0" TargetMode="External"/><Relationship Id="rId5" Type="http://schemas.openxmlformats.org/officeDocument/2006/relationships/hyperlink" Target="http://ru.wikipedia.org/wiki/%DE%F0%FC%E5%E2%E5%F6" TargetMode="External"/><Relationship Id="rId10" Type="http://schemas.openxmlformats.org/officeDocument/2006/relationships/hyperlink" Target="http://letopisi.ru/index.php/%D0%9C%D0%B8%D0%BD%D0%B8%D0%BD,_%D0%9A%D1%83%D0%B7%D1%8C%D0%BC%D0%B0" TargetMode="External"/><Relationship Id="rId4" Type="http://schemas.openxmlformats.org/officeDocument/2006/relationships/hyperlink" Target="http://letopisi.ru/index.php/%D0%91%D0%B0%D0%BB%D0%B0%D1%85%D0%BD%D0%B0" TargetMode="External"/><Relationship Id="rId9" Type="http://schemas.openxmlformats.org/officeDocument/2006/relationships/hyperlink" Target="http://letopisi.ru/index.php/%D0%9F%D0%BE%D0%B6%D0%B0%D1%80%D1%81%D0%BA%D0%B8%D0%B9,_%D0%94%D0%BC%D0%B8%D1%82%D1%80%D0%B8%D0%B9_%D0%9C%D0%B8%D1%85%D0%B0%D0%B9%D0%BB%D0%BE%D0%B2%D0%B8%D1%87"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3284984"/>
            <a:ext cx="7550224" cy="1439416"/>
          </a:xfrm>
        </p:spPr>
        <p:txBody>
          <a:bodyPr/>
          <a:lstStyle/>
          <a:p>
            <a:r>
              <a:rPr lang="ru-RU" sz="6600" smtClean="0"/>
              <a:t>400-летие </a:t>
            </a:r>
            <a:r>
              <a:rPr lang="ru-RU" sz="6600" dirty="0" smtClean="0"/>
              <a:t>освобождения Москвы народным ополчением </a:t>
            </a:r>
            <a:endParaRPr lang="ru-RU" sz="6600" dirty="0"/>
          </a:p>
        </p:txBody>
      </p:sp>
      <p:sp>
        <p:nvSpPr>
          <p:cNvPr id="3" name="Подзаголовок 2"/>
          <p:cNvSpPr>
            <a:spLocks noGrp="1"/>
          </p:cNvSpPr>
          <p:nvPr>
            <p:ph type="subTitle" idx="1"/>
          </p:nvPr>
        </p:nvSpPr>
        <p:spPr/>
        <p:txBody>
          <a:bodyPr>
            <a:normAutofit fontScale="92500" lnSpcReduction="20000"/>
          </a:bodyPr>
          <a:lstStyle/>
          <a:p>
            <a:endParaRPr lang="ru-RU" dirty="0" smtClean="0"/>
          </a:p>
          <a:p>
            <a:r>
              <a:rPr lang="ru-RU" sz="1900" dirty="0" smtClean="0"/>
              <a:t>Подготовила: учитель истории МБОУ «</a:t>
            </a:r>
            <a:r>
              <a:rPr lang="ru-RU" sz="1900" dirty="0" err="1" smtClean="0"/>
              <a:t>Хотмыжская</a:t>
            </a:r>
            <a:r>
              <a:rPr lang="ru-RU" sz="1900" dirty="0" smtClean="0"/>
              <a:t> </a:t>
            </a:r>
            <a:r>
              <a:rPr lang="ru-RU" sz="1900" dirty="0" err="1" smtClean="0"/>
              <a:t>сош</a:t>
            </a:r>
            <a:r>
              <a:rPr lang="ru-RU" sz="1900" dirty="0" smtClean="0"/>
              <a:t>»</a:t>
            </a:r>
          </a:p>
          <a:p>
            <a:r>
              <a:rPr lang="ru-RU" sz="1900" dirty="0" err="1" smtClean="0"/>
              <a:t>Бурменская</a:t>
            </a:r>
            <a:r>
              <a:rPr lang="ru-RU" sz="1900" dirty="0" smtClean="0"/>
              <a:t> Ольга Владимировна</a:t>
            </a:r>
            <a:endParaRPr lang="ru-RU" sz="1900" dirty="0"/>
          </a:p>
        </p:txBody>
      </p:sp>
    </p:spTree>
    <p:extLst>
      <p:ext uri="{BB962C8B-B14F-4D97-AF65-F5344CB8AC3E}">
        <p14:creationId xmlns:p14="http://schemas.microsoft.com/office/powerpoint/2010/main" val="29435018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p:txBody>
          <a:bodyPr>
            <a:normAutofit fontScale="55000" lnSpcReduction="20000"/>
          </a:bodyPr>
          <a:lstStyle/>
          <a:p>
            <a:r>
              <a:rPr lang="ru-RU" dirty="0"/>
              <a:t> В 1613 году на заседание Земского Собора на царство был избран Михаил Романов. Вот с него и пошла славная трехсот летняя история  Дома Романовых. Воцарение Романовых стало одним из главных событий Российской истории 17 века.</a:t>
            </a:r>
          </a:p>
        </p:txBody>
      </p:sp>
      <p:pic>
        <p:nvPicPr>
          <p:cNvPr id="7170" name="Picture 2" descr="C:\Users\BART\Desktop\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60648"/>
            <a:ext cx="5743575"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9684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83568" y="4941168"/>
            <a:ext cx="6858000" cy="914400"/>
          </a:xfrm>
        </p:spPr>
        <p:txBody>
          <a:bodyPr>
            <a:normAutofit fontScale="77500" lnSpcReduction="20000"/>
          </a:bodyPr>
          <a:lstStyle/>
          <a:p>
            <a:r>
              <a:rPr lang="ru-RU" dirty="0"/>
              <a:t>Памятник "Гражданину Минину и князю Пожарскому" работы скульптора Ивана </a:t>
            </a:r>
            <a:r>
              <a:rPr lang="ru-RU" dirty="0" err="1"/>
              <a:t>Мартоса</a:t>
            </a:r>
            <a:r>
              <a:rPr lang="ru-RU" dirty="0"/>
              <a:t> - первый в истории России памятник народным </a:t>
            </a:r>
            <a:r>
              <a:rPr lang="ru-RU" dirty="0" smtClean="0"/>
              <a:t>героям.</a:t>
            </a:r>
            <a:endParaRPr lang="ru-RU" dirty="0"/>
          </a:p>
        </p:txBody>
      </p:sp>
      <p:pic>
        <p:nvPicPr>
          <p:cNvPr id="10243" name="Picture 3" descr="C:\Users\BART\Desktop\9c40e18239256e3235619c703cb4af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32655"/>
            <a:ext cx="6779907" cy="40679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4371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07821" y="4869160"/>
            <a:ext cx="4998640" cy="1600200"/>
          </a:xfrm>
        </p:spPr>
        <p:txBody>
          <a:bodyPr>
            <a:normAutofit fontScale="90000"/>
          </a:bodyPr>
          <a:lstStyle/>
          <a:p>
            <a:r>
              <a:rPr lang="ru-RU" sz="4000" dirty="0"/>
              <a:t>Кто русский по сердцу, тот бодро, и смело,</a:t>
            </a:r>
            <a:br>
              <a:rPr lang="ru-RU" sz="4000" dirty="0"/>
            </a:br>
            <a:r>
              <a:rPr lang="ru-RU" sz="4000" dirty="0"/>
              <a:t>И радостно гибнет за правое дело!</a:t>
            </a:r>
            <a:br>
              <a:rPr lang="ru-RU" sz="4000" dirty="0"/>
            </a:br>
            <a:r>
              <a:rPr lang="ru-RU" sz="4000" dirty="0"/>
              <a:t>Ни казни, ни смерти и я не боюсь:</a:t>
            </a:r>
            <a:br>
              <a:rPr lang="ru-RU" sz="4000" dirty="0"/>
            </a:br>
            <a:r>
              <a:rPr lang="ru-RU" sz="4000" dirty="0"/>
              <a:t>Не дрогнув, умру за царя и за Русь!</a:t>
            </a:r>
            <a:br>
              <a:rPr lang="ru-RU" sz="4000" dirty="0"/>
            </a:br>
            <a:r>
              <a:rPr lang="ru-RU" sz="4000" dirty="0"/>
              <a:t>К. Ф. Рылеев</a:t>
            </a:r>
            <a:r>
              <a:rPr lang="ru-RU" dirty="0"/>
              <a:t/>
            </a:r>
            <a:br>
              <a:rPr lang="ru-RU" dirty="0"/>
            </a:br>
            <a:endParaRPr lang="ru-RU" dirty="0"/>
          </a:p>
        </p:txBody>
      </p:sp>
      <p:pic>
        <p:nvPicPr>
          <p:cNvPr id="1026" name="Picture 2" descr="C:\Users\BART\Desktop\1309075306_0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6461" y="1556792"/>
            <a:ext cx="3237469" cy="35158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6703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44624"/>
            <a:ext cx="7543800" cy="1676400"/>
          </a:xfrm>
        </p:spPr>
        <p:txBody>
          <a:bodyPr>
            <a:normAutofit fontScale="90000"/>
          </a:bodyPr>
          <a:lstStyle/>
          <a:p>
            <a:r>
              <a:rPr lang="ru-RU" sz="3600" b="1" dirty="0"/>
              <a:t>"Тяжкий путь от бремени до славы!"</a:t>
            </a:r>
            <a:r>
              <a:rPr lang="ru-RU" b="1" dirty="0"/>
              <a:t/>
            </a:r>
            <a:br>
              <a:rPr lang="ru-RU" b="1" dirty="0"/>
            </a:br>
            <a:endParaRPr lang="ru-RU" dirty="0"/>
          </a:p>
        </p:txBody>
      </p:sp>
      <p:sp>
        <p:nvSpPr>
          <p:cNvPr id="3" name="Текст 2"/>
          <p:cNvSpPr>
            <a:spLocks noGrp="1"/>
          </p:cNvSpPr>
          <p:nvPr>
            <p:ph type="body" idx="1"/>
          </p:nvPr>
        </p:nvSpPr>
        <p:spPr>
          <a:xfrm>
            <a:off x="683568" y="4539208"/>
            <a:ext cx="7962900" cy="1626095"/>
          </a:xfrm>
        </p:spPr>
        <p:txBody>
          <a:bodyPr>
            <a:normAutofit fontScale="40000" lnSpcReduction="20000"/>
          </a:bodyPr>
          <a:lstStyle/>
          <a:p>
            <a:r>
              <a:rPr lang="ru-RU" u="sng" dirty="0">
                <a:hlinkClick r:id="rId2" tooltip="Нижегородское ополчение 1612 года под руководством Минина и Пожарского"/>
              </a:rPr>
              <a:t>Нижегородское ополчение</a:t>
            </a:r>
            <a:r>
              <a:rPr lang="ru-RU" dirty="0"/>
              <a:t> около 3 тысяч человек, вышло из Ивановской башни Нижегородского кремля. Шли на </a:t>
            </a:r>
            <a:r>
              <a:rPr lang="ru-RU" dirty="0">
                <a:hlinkClick r:id="rId3" tooltip="Ярославль"/>
              </a:rPr>
              <a:t>Ярославль</a:t>
            </a:r>
            <a:r>
              <a:rPr lang="ru-RU" dirty="0"/>
              <a:t> правым высоким берегом Волги</a:t>
            </a:r>
            <a:r>
              <a:rPr lang="ru-RU" dirty="0" smtClean="0"/>
              <a:t>. В</a:t>
            </a:r>
            <a:r>
              <a:rPr lang="ru-RU" dirty="0"/>
              <a:t> </a:t>
            </a:r>
            <a:r>
              <a:rPr lang="ru-RU" dirty="0">
                <a:hlinkClick r:id="rId4" tooltip="Балахна"/>
              </a:rPr>
              <a:t>Балахне</a:t>
            </a:r>
            <a:r>
              <a:rPr lang="ru-RU" dirty="0"/>
              <a:t> была первая остановка</a:t>
            </a:r>
            <a:r>
              <a:rPr lang="ru-RU" dirty="0" smtClean="0"/>
              <a:t>. Затем </a:t>
            </a:r>
            <a:r>
              <a:rPr lang="ru-RU" dirty="0"/>
              <a:t>в </a:t>
            </a:r>
            <a:r>
              <a:rPr lang="ru-RU" dirty="0">
                <a:hlinkClick r:id="rId5"/>
              </a:rPr>
              <a:t>Юрьевец</a:t>
            </a:r>
            <a:r>
              <a:rPr lang="ru-RU" dirty="0"/>
              <a:t>, а оттуда через </a:t>
            </a:r>
            <a:r>
              <a:rPr lang="ru-RU" dirty="0">
                <a:hlinkClick r:id="rId6"/>
              </a:rPr>
              <a:t>Решму</a:t>
            </a:r>
            <a:r>
              <a:rPr lang="ru-RU" dirty="0"/>
              <a:t> и </a:t>
            </a:r>
            <a:r>
              <a:rPr lang="ru-RU" dirty="0">
                <a:hlinkClick r:id="rId7"/>
              </a:rPr>
              <a:t>Кинешму</a:t>
            </a:r>
            <a:r>
              <a:rPr lang="ru-RU" dirty="0"/>
              <a:t> в </a:t>
            </a:r>
            <a:r>
              <a:rPr lang="ru-RU" dirty="0">
                <a:hlinkClick r:id="rId8" tooltip="Кострому"/>
              </a:rPr>
              <a:t>Кострому</a:t>
            </a:r>
            <a:r>
              <a:rPr lang="ru-RU" dirty="0"/>
              <a:t>. Но костромской воевода Иван Шереметьев, служивший полякам, не пускал ополчение к городу и намеревался вступить с ним в бой. Костромичи оказали сопротивление воеводе-изменнику, хотели убить его. Но обстоятельства сложились так, что ополчение вошло в Кострому. Из Костромы Пожарский повел ополчение в Ярославль. Там ополченческое войско находилось 3,5 месяца. </a:t>
            </a:r>
            <a:r>
              <a:rPr lang="ru-RU" dirty="0">
                <a:hlinkClick r:id="rId9" tooltip="Пожарский, Дмитрий Михайлович"/>
              </a:rPr>
              <a:t>Пожарский</a:t>
            </a:r>
            <a:r>
              <a:rPr lang="ru-RU" dirty="0"/>
              <a:t> вместе с </a:t>
            </a:r>
            <a:r>
              <a:rPr lang="ru-RU" dirty="0">
                <a:hlinkClick r:id="rId10" tooltip="Минин, Кузьма"/>
              </a:rPr>
              <a:t>Мининым</a:t>
            </a:r>
            <a:r>
              <a:rPr lang="ru-RU" dirty="0"/>
              <a:t> готовил ратников к решительному бою. Было создано правительство, которому подчинялись все земли не присягнувшие полякам. За усердную службу давались поместья, создавались города-крепости. Можно сказать, что Пожарский вёл деятельность верховного правителя России. Ополчение ушло из Ярославля в Переславль-Залесский. 27 июля, Пожарский с ратниками был в </a:t>
            </a:r>
            <a:r>
              <a:rPr lang="ru-RU" dirty="0" err="1">
                <a:hlinkClick r:id="rId11"/>
              </a:rPr>
              <a:t>Троицко</a:t>
            </a:r>
            <a:r>
              <a:rPr lang="ru-RU" dirty="0">
                <a:hlinkClick r:id="rId11"/>
              </a:rPr>
              <a:t> Сергиевской лавре</a:t>
            </a:r>
            <a:r>
              <a:rPr lang="ru-RU" dirty="0"/>
              <a:t>. Там Пожарский и его войско получило благословение от настоятеля этой обители Дионисия. Вскоре Нижегородское ополчение двинулось на Москву. Все защитники верили, что с ними Бог, и смело подступили к стенам столицы.</a:t>
            </a:r>
          </a:p>
        </p:txBody>
      </p:sp>
      <p:pic>
        <p:nvPicPr>
          <p:cNvPr id="8194" name="Picture 2" descr="C:\Users\BART\Desktop\Нижегородское_ополчение_в_проекте_По_следам_Нижегородского_ополчения_команда_Отечество.pn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83568" y="1196752"/>
            <a:ext cx="7962900"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2836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827584" y="4365104"/>
            <a:ext cx="6858000" cy="914400"/>
          </a:xfrm>
        </p:spPr>
        <p:txBody>
          <a:bodyPr>
            <a:normAutofit/>
          </a:bodyPr>
          <a:lstStyle/>
          <a:p>
            <a:r>
              <a:rPr lang="ru-RU" sz="1600" dirty="0"/>
              <a:t>Преподобный </a:t>
            </a:r>
            <a:r>
              <a:rPr lang="ru-RU" sz="1600" dirty="0" err="1"/>
              <a:t>Иринарх</a:t>
            </a:r>
            <a:r>
              <a:rPr lang="ru-RU" sz="1600" dirty="0"/>
              <a:t> благословляет князя Дмитрия Пожарского на освобождение Москвы. Картина XIX века. </a:t>
            </a:r>
          </a:p>
        </p:txBody>
      </p:sp>
      <p:pic>
        <p:nvPicPr>
          <p:cNvPr id="9218" name="Picture 2" descr="C:\Users\BART\Desktop\irinarh_640x61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188640"/>
            <a:ext cx="4016167" cy="3846736"/>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BART\Desktop\view_pi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632" y="548680"/>
            <a:ext cx="1666875" cy="1971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6767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1"/>
          </p:nvPr>
        </p:nvSpPr>
        <p:spPr>
          <a:xfrm>
            <a:off x="899592" y="2492896"/>
            <a:ext cx="7704856" cy="2952328"/>
          </a:xfrm>
        </p:spPr>
        <p:txBody>
          <a:bodyPr>
            <a:normAutofit fontScale="25000" lnSpcReduction="20000"/>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r>
              <a:rPr lang="ru-RU" sz="4800" b="1" dirty="0" smtClean="0"/>
              <a:t>Организация </a:t>
            </a:r>
            <a:r>
              <a:rPr lang="ru-RU" sz="4800" b="1" dirty="0"/>
              <a:t>первого народного ополчения</a:t>
            </a:r>
          </a:p>
          <a:p>
            <a:r>
              <a:rPr lang="ru-RU" sz="3400" dirty="0"/>
              <a:t>В начале января 1611 года патриарх </a:t>
            </a:r>
            <a:r>
              <a:rPr lang="ru-RU" sz="3400" dirty="0" err="1"/>
              <a:t>Гермоген</a:t>
            </a:r>
            <a:r>
              <a:rPr lang="ru-RU" sz="3400" dirty="0"/>
              <a:t> начал рассылать по русским городам грамоты, содержащие следующий призыв:</a:t>
            </a:r>
          </a:p>
          <a:p>
            <a:r>
              <a:rPr lang="ru-RU" sz="3400" dirty="0"/>
              <a:t>Вы видите, как ваше отечество расхищается, как ругаются над святыми иконами и храмами, как проливают кровь невинную… Бедствий, подобных нашим бедствиям, нигде не было, ни в каких книгах не найдёте вы подобного</a:t>
            </a:r>
          </a:p>
          <a:p>
            <a:r>
              <a:rPr lang="ru-RU" sz="3400" dirty="0"/>
              <a:t>Горячий отклик грамота патриарха нашла в Рязани, где воевода Прокопий Ляпунов первым из будущих вождей народного ополчения начал собирать патриотов русской земли для похода и освобождения Москвы от интервентов и уже от себя рассылал грамоты, призывая к борьбе против поляков.</a:t>
            </a:r>
          </a:p>
          <a:p>
            <a:r>
              <a:rPr lang="ru-RU" sz="3400" dirty="0"/>
              <a:t>Поляки, узнав об этом, призвали на помощь для разорения рязанских городов малороссийских казаков, которые заняли ряд городов, в том числе </a:t>
            </a:r>
            <a:r>
              <a:rPr lang="ru-RU" sz="3400" dirty="0" err="1"/>
              <a:t>Пронск</a:t>
            </a:r>
            <a:r>
              <a:rPr lang="ru-RU" sz="3400" dirty="0"/>
              <a:t>. Ляпунов отбил у них город, но и сам попал в осаду. На помощь Ляпунову пришёл </a:t>
            </a:r>
            <a:r>
              <a:rPr lang="ru-RU" sz="3400" dirty="0" err="1"/>
              <a:t>зарайский</a:t>
            </a:r>
            <a:r>
              <a:rPr lang="ru-RU" sz="3400" dirty="0"/>
              <a:t> воевода </a:t>
            </a:r>
            <a:r>
              <a:rPr lang="ru-RU" sz="3400" dirty="0" err="1"/>
              <a:t>князьД</a:t>
            </a:r>
            <a:r>
              <a:rPr lang="ru-RU" sz="3400" dirty="0"/>
              <a:t>. М. Пожарский. Освободив Ляпунова, Пожарский вернулся в Зарайск. Но казаки, ушедшие из под </a:t>
            </a:r>
            <a:r>
              <a:rPr lang="ru-RU" sz="3400" dirty="0" err="1"/>
              <a:t>Пронска</a:t>
            </a:r>
            <a:r>
              <a:rPr lang="ru-RU" sz="3400" dirty="0"/>
              <a:t>, захватили ночью </a:t>
            </a:r>
            <a:r>
              <a:rPr lang="ru-RU" sz="3400" dirty="0" err="1"/>
              <a:t>зарайские</a:t>
            </a:r>
            <a:r>
              <a:rPr lang="ru-RU" sz="3400" dirty="0"/>
              <a:t> укрепления (острог) вокруг кремля, где находился Пожарский. Пожарскому удалось выбить их оттуда, уцелевшие бежали.</a:t>
            </a:r>
          </a:p>
          <a:p>
            <a:r>
              <a:rPr lang="ru-RU" sz="3400" dirty="0"/>
              <a:t>Ополчение Ляпунова было существенно усиленно бывшими сторонниками "Тушинского вора", которые, впрочем, впоследствии и погубили его начинание. В их числе были князь Д. Т. Трубецкой, Масальский, князья </a:t>
            </a:r>
            <a:r>
              <a:rPr lang="ru-RU" sz="3400" dirty="0" err="1"/>
              <a:t>Пронский</a:t>
            </a:r>
            <a:r>
              <a:rPr lang="ru-RU" sz="3400" dirty="0"/>
              <a:t> и Козловский, Мансуров, </a:t>
            </a:r>
            <a:r>
              <a:rPr lang="ru-RU" sz="3400" dirty="0" err="1"/>
              <a:t>Нащокин</a:t>
            </a:r>
            <a:r>
              <a:rPr lang="ru-RU" sz="3400" dirty="0"/>
              <a:t>, Волконский, Волынский, Измайлов, Вельяминов. Перешла на сторону ополченцев и казацкая вольница во главе с атаманами </a:t>
            </a:r>
            <a:r>
              <a:rPr lang="ru-RU" sz="3400" dirty="0" err="1"/>
              <a:t>Заруцким</a:t>
            </a:r>
            <a:r>
              <a:rPr lang="ru-RU" sz="3400" dirty="0"/>
              <a:t> и </a:t>
            </a:r>
            <a:r>
              <a:rPr lang="ru-RU" sz="3400" dirty="0" err="1"/>
              <a:t>Просовецким</a:t>
            </a:r>
            <a:r>
              <a:rPr lang="ru-RU" sz="3400" dirty="0"/>
              <a:t>.</a:t>
            </a:r>
          </a:p>
          <a:p>
            <a:r>
              <a:rPr lang="ru-RU" sz="3400" dirty="0"/>
              <a:t>В январе 1611 года нижегородцы, утвердившись крестным целованием (клятвой) с </a:t>
            </a:r>
            <a:r>
              <a:rPr lang="ru-RU" sz="3400" dirty="0" err="1"/>
              <a:t>балахонцами</a:t>
            </a:r>
            <a:r>
              <a:rPr lang="ru-RU" sz="3400" dirty="0"/>
              <a:t> (жителями города Балахны), разослали призывные грамоты в города Рязань, Кострому, Вологду, Галич и другие, прося прислать в Нижний Новгород ратников, чтобы «стати за…веру и за Московское государство </a:t>
            </a:r>
            <a:r>
              <a:rPr lang="ru-RU" sz="3400" dirty="0" err="1"/>
              <a:t>заодин</a:t>
            </a:r>
            <a:r>
              <a:rPr lang="ru-RU" sz="3400" dirty="0"/>
              <a:t>». Воззвания нижегородцев имели успех. Откликнулось много поволжских и сибирских городов.</a:t>
            </a:r>
          </a:p>
          <a:p>
            <a:r>
              <a:rPr lang="ru-RU" sz="3400" dirty="0"/>
              <a:t>Рязанский воевода Прокопий Ляпунов, в свою очередь, направил в Нижний Новгород своих представителей для согласования сроков похода на Москву и просил нижегородцев взять с собой побольше боевых припасов, в частности пороха и свинца.</a:t>
            </a:r>
          </a:p>
          <a:p>
            <a:endParaRPr lang="ru-RU" dirty="0"/>
          </a:p>
        </p:txBody>
      </p:sp>
      <p:pic>
        <p:nvPicPr>
          <p:cNvPr id="2051" name="Picture 3" descr="C:\Users\BART\Desktop\249264_origi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1884" y="188640"/>
            <a:ext cx="28956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BART\Desktop\ляпунов прокопий.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88640"/>
            <a:ext cx="2656880" cy="35425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29993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683568" y="3789040"/>
            <a:ext cx="6858000" cy="914400"/>
          </a:xfrm>
        </p:spPr>
        <p:txBody>
          <a:bodyPr>
            <a:normAutofit fontScale="25000" lnSpcReduction="20000"/>
          </a:bodyPr>
          <a:lstStyle/>
          <a:p>
            <a:r>
              <a:rPr lang="ru-RU" sz="5600" b="1" dirty="0"/>
              <a:t>Разлад в ополчении</a:t>
            </a:r>
          </a:p>
          <a:p>
            <a:r>
              <a:rPr lang="ru-RU" sz="4400" dirty="0"/>
              <a:t>Остановившись под Москвой народное ополчение не стало начинать активных боевых действий против оказавшихся в осаде поляков, а занялось восстановлением структур власти. На основе штаба армии был основан Земский собор, состоявший из "вассальных татарских ханов (царевичей), бояр и окольничих, дворцовых чиновников, дьяков, князей и мурз (татарских князей), дворян и боярских детей, казацких атаманов, делегатов от рядовых казаков и всех служилых людей[1].</a:t>
            </a:r>
          </a:p>
          <a:p>
            <a:r>
              <a:rPr lang="ru-RU" sz="4400" dirty="0"/>
              <a:t>В ополчении тотчас обозначился антагонизм между казаками и дворянами: первые стремились к сохранению своей вольности, вторые — к укреплению крепостнических порядков и государственной дисциплины. Это осложнялось личным соперничеством между двумя яркими фигурами во главе ополчения — Иваном </a:t>
            </a:r>
            <a:r>
              <a:rPr lang="ru-RU" sz="4400" dirty="0" err="1"/>
              <a:t>Заруцким</a:t>
            </a:r>
            <a:r>
              <a:rPr lang="ru-RU" sz="4400" dirty="0"/>
              <a:t> и Прокофием Ляпуновым. Этим умело воспользовались поляки. Они отправили казачеству сфабрикованные грамоты, где было написано, якобы Ляпунов пытается уничтожить казачество. Ляпунов был вызван в казачий круг и там зарублен 22 июня 1611 г. После этого большинство дворян покинуло лагерь; казаки под командованием </a:t>
            </a:r>
            <a:r>
              <a:rPr lang="ru-RU" sz="4400" dirty="0" err="1"/>
              <a:t>Заруцкого</a:t>
            </a:r>
            <a:r>
              <a:rPr lang="ru-RU" sz="4400" dirty="0"/>
              <a:t> и князя Трубецкого оставались вплоть до подхода Второго ополчения князя Пожарского.</a:t>
            </a:r>
          </a:p>
          <a:p>
            <a:endParaRPr lang="ru-RU" dirty="0"/>
          </a:p>
        </p:txBody>
      </p:sp>
      <p:pic>
        <p:nvPicPr>
          <p:cNvPr id="3074" name="Picture 2" descr="C:\Users\BART\Desktop\sm014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620688"/>
            <a:ext cx="5033818" cy="28944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69002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857225" y="5373216"/>
            <a:ext cx="6858000" cy="914400"/>
          </a:xfrm>
        </p:spPr>
        <p:txBody>
          <a:bodyPr>
            <a:normAutofit/>
          </a:bodyPr>
          <a:lstStyle/>
          <a:p>
            <a:r>
              <a:rPr lang="ru-RU" sz="1600" dirty="0"/>
              <a:t>Воззвание Минина к нижегородцам в 1611 году. М. И. Песков (1834—1864)</a:t>
            </a:r>
          </a:p>
        </p:txBody>
      </p:sp>
      <p:pic>
        <p:nvPicPr>
          <p:cNvPr id="4098" name="Picture 2" descr="C:\Users\BART\Desktop\400px-Воззвание_Минина_к_нижегородцам_в_1611_году.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2140" y="476672"/>
            <a:ext cx="6188171" cy="47648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56648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755576" y="3429000"/>
            <a:ext cx="6864424" cy="2438400"/>
          </a:xfrm>
        </p:spPr>
        <p:txBody>
          <a:bodyPr>
            <a:normAutofit fontScale="40000" lnSpcReduction="20000"/>
          </a:bodyPr>
          <a:lstStyle/>
          <a:p>
            <a:r>
              <a:rPr lang="ru-RU" dirty="0"/>
              <a:t>Осенью 1611 года, после неудачи первого ополчения,  нижегородский староста, купец Кузьма Минин начинает собирать средства для создания второго народного ополчения. Не раз Кузьма Минин выступал перед нижегородцами с призывом подняться на борьбу с иноземными захватчиками, за освобождение государства русского, за веру православную, не жалеть жизни своей, а на содержание ратного люда  отдать всё злато и серебро. Услышали в Нижнем Новгороде призывы своего старосты, люди поспешно стали собирать деньги на создания второго ополчения. Размер налога на эти цели составил пятую часть всего имущества каждого горожанина.</a:t>
            </a:r>
          </a:p>
          <a:p>
            <a:r>
              <a:rPr lang="ru-RU" dirty="0"/>
              <a:t>     Кузьма Минин занимался организаторской деятельностью во втором ополчении, собирал деньги на его содержание. Военными же делами второго ополчения занимался опытный воевода, князь Дмитрий Пожарский. Ко времени начала освободительного похода второго ополчения, в феврале 1612 года  многие русские города и земли заявили о поддержки движения Минина и Пожарского. Люди Дорогобужа, Вязьмы, Коломны, </a:t>
            </a:r>
            <a:r>
              <a:rPr lang="ru-RU" dirty="0" err="1"/>
              <a:t>Арамзаса</a:t>
            </a:r>
            <a:r>
              <a:rPr lang="ru-RU" dirty="0"/>
              <a:t>, Казани и других городов, охотно вступали под начала Кузьмы Минина и Дмитрия Пожарского.</a:t>
            </a:r>
          </a:p>
          <a:p>
            <a:r>
              <a:rPr lang="ru-RU" dirty="0"/>
              <a:t>Весной 1612 года второе ополчение под руководством Дмитрия Пожарского двинулось в Ярославль. В Ярославле было создано временное правительство России – «совет </a:t>
            </a:r>
            <a:r>
              <a:rPr lang="ru-RU" dirty="0" err="1"/>
              <a:t>всеяй</a:t>
            </a:r>
            <a:r>
              <a:rPr lang="ru-RU" dirty="0"/>
              <a:t> земли». Ополченцы пробыли в Ярославле четыре месяца.</a:t>
            </a:r>
          </a:p>
          <a:p>
            <a:endParaRPr lang="ru-RU" dirty="0"/>
          </a:p>
        </p:txBody>
      </p:sp>
      <p:pic>
        <p:nvPicPr>
          <p:cNvPr id="5122" name="Picture 2" descr="C:\Users\BART\Desktop\1262194244_imgb.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32656"/>
            <a:ext cx="4745188" cy="30052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10856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899592" y="4581128"/>
            <a:ext cx="6864424" cy="1710256"/>
          </a:xfrm>
        </p:spPr>
        <p:txBody>
          <a:bodyPr>
            <a:normAutofit fontScale="40000" lnSpcReduction="20000"/>
          </a:bodyPr>
          <a:lstStyle/>
          <a:p>
            <a:r>
              <a:rPr lang="ru-RU" dirty="0"/>
              <a:t>Летом 1612 года в Москве и на подступах к ней разыгрались кровопролитные события. Поляки прислали в Москву подкрепление, в лице целого воинского корпуса под командование Ходкевича. Хорошо, что казаки Трубецкого после разгрома первого ополчения оставались не далеко от Москвы. Казацкие сотни не раз спасали положение армии Кузьмы Минина и Дмитрия Пожарского. Ополченцам удалось в ходе ожесточенных боев отвести от Москвы отряды Ходкевича. Боевые порядки наступающих поляков были опрокинуты, и они обернулись в бегство, бросив при этом артиллерию и весь запас провианта. Бегство Ходкевича во много предопределило судьбу польского гарнизона в Кремле. 26 октября 1612 года поляки капитулировали. Войско Дмитрия Пожарского и Кузьмы Минина  соединилось с отрядами казаков Трубецкого в районе Лобного места, и вместе через Спасские ворота вошло в Кремль. Москвичи праздновали победу. Смута кончилась.</a:t>
            </a:r>
          </a:p>
        </p:txBody>
      </p:sp>
      <p:pic>
        <p:nvPicPr>
          <p:cNvPr id="6146" name="Picture 2" descr="C:\Users\BART\Desktop\4november_2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3" y="404664"/>
            <a:ext cx="5800045" cy="38528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3889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56</TotalTime>
  <Words>1016</Words>
  <Application>Microsoft Office PowerPoint</Application>
  <PresentationFormat>Экран (4:3)</PresentationFormat>
  <Paragraphs>38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NewsPrint</vt:lpstr>
      <vt:lpstr>400-летие освобождения Москвы народным ополчением </vt:lpstr>
      <vt:lpstr>Кто русский по сердцу, тот бодро, и смело, И радостно гибнет за правое дело! Ни казни, ни смерти и я не боюсь: Не дрогнув, умру за царя и за Русь! К. Ф. Рылеев </vt:lpstr>
      <vt:lpstr>"Тяжкий путь от бремени до славы!"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400-летию освобождения Москвы народным ополчением</dc:title>
  <dc:creator>BART</dc:creator>
  <cp:lastModifiedBy>BART</cp:lastModifiedBy>
  <cp:revision>8</cp:revision>
  <dcterms:created xsi:type="dcterms:W3CDTF">2012-10-06T18:02:36Z</dcterms:created>
  <dcterms:modified xsi:type="dcterms:W3CDTF">2012-10-13T17:32:53Z</dcterms:modified>
</cp:coreProperties>
</file>