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08DB9BB-3B80-4165-A0D0-33FCEC329A9A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7D6A90D-B80A-4C25-BC8D-4DA407D5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9BB-3B80-4165-A0D0-33FCEC329A9A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A90D-B80A-4C25-BC8D-4DA407D5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9BB-3B80-4165-A0D0-33FCEC329A9A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A90D-B80A-4C25-BC8D-4DA407D5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9BB-3B80-4165-A0D0-33FCEC329A9A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A90D-B80A-4C25-BC8D-4DA407D5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9BB-3B80-4165-A0D0-33FCEC329A9A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A90D-B80A-4C25-BC8D-4DA407D5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9BB-3B80-4165-A0D0-33FCEC329A9A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A90D-B80A-4C25-BC8D-4DA407D5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08DB9BB-3B80-4165-A0D0-33FCEC329A9A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7D6A90D-B80A-4C25-BC8D-4DA407D596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08DB9BB-3B80-4165-A0D0-33FCEC329A9A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7D6A90D-B80A-4C25-BC8D-4DA407D5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9BB-3B80-4165-A0D0-33FCEC329A9A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A90D-B80A-4C25-BC8D-4DA407D5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9BB-3B80-4165-A0D0-33FCEC329A9A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A90D-B80A-4C25-BC8D-4DA407D5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DB9BB-3B80-4165-A0D0-33FCEC329A9A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6A90D-B80A-4C25-BC8D-4DA407D5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08DB9BB-3B80-4165-A0D0-33FCEC329A9A}" type="datetimeFigureOut">
              <a:rPr lang="ru-RU" smtClean="0"/>
              <a:pPr/>
              <a:t>17.10.2012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7D6A90D-B80A-4C25-BC8D-4DA407D596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509120"/>
            <a:ext cx="8486804" cy="1657358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Татар </a:t>
            </a:r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теле</a:t>
            </a:r>
            <a:r>
              <a:rPr lang="en-US" sz="5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tt-RU" sz="5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sz="5400" b="1" i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tt-RU" sz="5400" b="1" i="1" dirty="0" smtClean="0">
                <a:latin typeface="Times New Roman" pitchFamily="18" charset="0"/>
                <a:cs typeface="Times New Roman" pitchFamily="18" charset="0"/>
              </a:rPr>
              <a:t>Госпитальдә”</a:t>
            </a:r>
            <a:br>
              <a:rPr lang="tt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sz="5400" b="1" i="1" dirty="0" smtClean="0">
                <a:latin typeface="Times New Roman" pitchFamily="18" charset="0"/>
                <a:cs typeface="Times New Roman" pitchFamily="18" charset="0"/>
              </a:rPr>
              <a:t> әсәреннән өзек</a:t>
            </a:r>
            <a:br>
              <a:rPr lang="tt-RU" sz="5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tt-RU" sz="54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tt-RU" sz="5400" b="1" i="1" dirty="0">
                <a:latin typeface="Times New Roman" pitchFamily="18" charset="0"/>
                <a:cs typeface="Times New Roman" pitchFamily="18" charset="0"/>
              </a:rPr>
            </a:br>
            <a:r>
              <a:rPr lang="tt-RU" sz="5400" b="1" i="1" dirty="0" smtClean="0">
                <a:latin typeface="Book Antiqua" pitchFamily="18" charset="0"/>
              </a:rPr>
              <a:t/>
            </a:r>
            <a:br>
              <a:rPr lang="tt-RU" sz="5400" b="1" i="1" dirty="0" smtClean="0">
                <a:latin typeface="Book Antiqua" pitchFamily="18" charset="0"/>
              </a:rPr>
            </a:br>
            <a:r>
              <a:rPr lang="tt-RU" sz="2400" b="1" i="1" dirty="0" smtClean="0">
                <a:latin typeface="Times New Roman" pitchFamily="18" charset="0"/>
                <a:cs typeface="Times New Roman" pitchFamily="18" charset="0"/>
              </a:rPr>
              <a:t>Укытучы Попова Г.Г.</a:t>
            </a:r>
            <a:r>
              <a:rPr lang="en-US" sz="5400" b="1" i="1" dirty="0" smtClean="0">
                <a:latin typeface="Book Antiqua" pitchFamily="18" charset="0"/>
              </a:rPr>
              <a:t/>
            </a:r>
            <a:br>
              <a:rPr lang="en-US" sz="5400" b="1" i="1" dirty="0" smtClean="0">
                <a:latin typeface="Book Antiqua" pitchFamily="18" charset="0"/>
              </a:rPr>
            </a:br>
            <a:endParaRPr lang="ru-RU" sz="5400" b="1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132856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tt-RU" sz="8000" b="1" i="1" dirty="0" smtClean="0">
                <a:latin typeface="Book Antiqua" pitchFamily="18" charset="0"/>
              </a:rPr>
              <a:t>		</a:t>
            </a:r>
            <a:r>
              <a:rPr lang="tt-RU" sz="8000" b="1" i="1" dirty="0" smtClean="0">
                <a:solidFill>
                  <a:srgbClr val="C00000"/>
                </a:solidFill>
                <a:latin typeface="Book Antiqua" pitchFamily="18" charset="0"/>
              </a:rPr>
              <a:t>Рәхмәт!</a:t>
            </a:r>
            <a:endParaRPr lang="ru-RU" sz="8000" b="1" i="1" dirty="0">
              <a:solidFill>
                <a:srgbClr val="C000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tt-RU" b="1" i="1" dirty="0">
                <a:latin typeface="Times New Roman" pitchFamily="18" charset="0"/>
                <a:cs typeface="Times New Roman" pitchFamily="18" charset="0"/>
              </a:rPr>
              <a:t>Дәрес 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tt-RU" b="1" i="1" dirty="0" smtClean="0">
                <a:latin typeface="Times New Roman" pitchFamily="18" charset="0"/>
                <a:cs typeface="Times New Roman" pitchFamily="18" charset="0"/>
              </a:rPr>
              <a:t>лан</a:t>
            </a:r>
            <a:r>
              <a:rPr lang="tt-RU" sz="2800" b="1" i="1" dirty="0" smtClean="0"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tt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4400" b="1" i="1" dirty="0">
                <a:latin typeface="Book Antiqua" pitchFamily="18" charset="0"/>
              </a:rPr>
              <a:t>:</a:t>
            </a:r>
            <a:endParaRPr lang="ru-RU" sz="4400" b="1" i="1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t-RU" sz="2400" b="1" dirty="0" smtClean="0">
                <a:latin typeface="Times New Roman" pitchFamily="18" charset="0"/>
                <a:cs typeface="Times New Roman" pitchFamily="18" charset="0"/>
              </a:rPr>
              <a:t>№1 Хикәядән өзекне укыгыз.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tt-RU" sz="2400" b="1" dirty="0" smtClean="0">
                <a:latin typeface="Times New Roman" pitchFamily="18" charset="0"/>
                <a:cs typeface="Times New Roman" pitchFamily="18" charset="0"/>
              </a:rPr>
              <a:t>Госпитал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ьдә»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tt-RU" sz="2400" b="1" dirty="0" smtClean="0">
                <a:latin typeface="Times New Roman" pitchFamily="18" charset="0"/>
                <a:cs typeface="Times New Roman" pitchFamily="18" charset="0"/>
              </a:rPr>
              <a:t>№2 Хикәядән бирелгән эчтәлектәге җөмләләрне табып укыгыз. </a:t>
            </a:r>
          </a:p>
          <a:p>
            <a:r>
              <a:rPr lang="tt-RU" sz="2400" b="1" dirty="0" smtClean="0">
                <a:latin typeface="Times New Roman" pitchFamily="18" charset="0"/>
                <a:cs typeface="Times New Roman" pitchFamily="18" charset="0"/>
              </a:rPr>
              <a:t>№3 Җөмләләрне хикәя эчтәлеге тәртибендә урнаштырыгыз.</a:t>
            </a:r>
          </a:p>
          <a:p>
            <a:r>
              <a:rPr lang="tt-RU" sz="2400" b="1" dirty="0" smtClean="0">
                <a:latin typeface="Times New Roman" pitchFamily="18" charset="0"/>
                <a:cs typeface="Times New Roman" pitchFamily="18" charset="0"/>
              </a:rPr>
              <a:t>№4 Егетнең эчке халәтен аңлаткан җөмләләрне укыгыз. Икенче җөмләнең эчтәлеге нәрсә белән аерыла?</a:t>
            </a:r>
          </a:p>
          <a:p>
            <a:r>
              <a:rPr lang="tt-RU" sz="2400" b="1" dirty="0" smtClean="0">
                <a:latin typeface="Times New Roman" pitchFamily="18" charset="0"/>
                <a:cs typeface="Times New Roman" pitchFamily="18" charset="0"/>
              </a:rPr>
              <a:t>№7 Нокталар урынына төшеп калган репликаларны өстәгез.</a:t>
            </a:r>
          </a:p>
          <a:p>
            <a:r>
              <a:rPr lang="tt-RU" sz="2400" b="1" dirty="0" smtClean="0">
                <a:latin typeface="Times New Roman" pitchFamily="18" charset="0"/>
                <a:cs typeface="Times New Roman" pitchFamily="18" charset="0"/>
              </a:rPr>
              <a:t>№8 Җөмләләрне дәвам итегез.</a:t>
            </a:r>
          </a:p>
          <a:p>
            <a:endParaRPr lang="tt-RU" sz="2000" dirty="0" smtClean="0"/>
          </a:p>
          <a:p>
            <a:endParaRPr lang="ru-RU" sz="2000" dirty="0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tt-RU" b="1" i="1" dirty="0" smtClean="0"/>
              <a:t>“Госпитальдә.”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49424"/>
            <a:ext cx="9144000" cy="46085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tt-RU" sz="1600" dirty="0" smtClean="0"/>
              <a:t>      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Врачлар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яшь егет янында тукталдылар.Баш врач егетнең  пульсын үлчәде.Кабат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ул:  “Мин Сезгә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ике шатлыклы хәбәр әйтәм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: берсе-озакламыйча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тереләсез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. Икенчесе-Сезнең янга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әниегез килгән,”-диде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. Егет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шатланып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:”әниемме?!мКайда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ул?”-дип сорады.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      Ә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нисе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кергәч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тә, елап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җибәрде. Егетнең дә күзенә яшь килде.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          Берничә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минуттан алар тынычландылар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, сөйләшә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башладылар. Әнисе капчыктан алмалар алып,улына,яралыларга өләште.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           Ана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яралыларга җылы сүз әйтте,урыннарын төзәтте. Бүлмә ана мәхәббәте белән тулды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.  Әнисе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капчыктан йомшак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,  йон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оекбаш чыгарды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:  “Үзем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бәйләдем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, яле, кидерим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,”-диде.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       Саттаров, куркып: “Әни, аякларымны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ачарга ярамый!”-дип кычкырып җибәрде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. Ана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кинәт туктады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: “Яраланмаганындамы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?”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 Егет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җавап бирмәде.”Улым,мин барысын да беләм.Фронтта барырлык күрсәткәнеңне дә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, сул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аягыңның тездән киселгәнен дә беләм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. Кайгырдым. Сине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күргәч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, шатлыгым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гына калды.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             Ул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одеялның бер читен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ачып,сыңар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оекбашны улының сәламәт аягына кидерле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. Кабат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киселгән аякка озак кына карап торды. Икенче оекбашны тотып:”Бусын,бәлки,сестра кигезер?-диде.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          Ана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улының аякларын сакланып кына одеал белән томалап төреп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, яңадан </a:t>
            </a:r>
            <a:r>
              <a:rPr lang="tt-RU" sz="1600" dirty="0" smtClean="0">
                <a:latin typeface="Times New Roman" pitchFamily="18" charset="0"/>
                <a:cs typeface="Times New Roman" pitchFamily="18" charset="0"/>
              </a:rPr>
              <a:t>урынына утырды.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C</a:t>
            </a:r>
            <a:r>
              <a:rPr lang="tt-RU" b="1" dirty="0" smtClean="0">
                <a:solidFill>
                  <a:schemeClr val="accent3">
                    <a:lumMod val="75000"/>
                  </a:schemeClr>
                </a:solidFill>
              </a:rPr>
              <a:t>үзләр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tt-RU" dirty="0" smtClean="0">
                <a:solidFill>
                  <a:schemeClr val="accent3"/>
                </a:solidFill>
              </a:rPr>
              <a:t>агарынган-</a:t>
            </a:r>
            <a:r>
              <a:rPr lang="ru-RU" dirty="0" smtClean="0">
                <a:solidFill>
                  <a:schemeClr val="accent3"/>
                </a:solidFill>
              </a:rPr>
              <a:t>побледневший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>
                <a:solidFill>
                  <a:schemeClr val="accent3"/>
                </a:solidFill>
              </a:rPr>
              <a:t>х</a:t>
            </a:r>
            <a:r>
              <a:rPr lang="tt-RU" dirty="0" smtClean="0">
                <a:solidFill>
                  <a:schemeClr val="accent3"/>
                </a:solidFill>
              </a:rPr>
              <a:t>әрәкәтчән-подви</a:t>
            </a:r>
            <a:r>
              <a:rPr lang="ru-RU" dirty="0" err="1" smtClean="0">
                <a:solidFill>
                  <a:schemeClr val="accent3"/>
                </a:solidFill>
              </a:rPr>
              <a:t>жный</a:t>
            </a:r>
            <a:endParaRPr lang="ru-RU" dirty="0" smtClean="0">
              <a:solidFill>
                <a:schemeClr val="accent3"/>
              </a:solidFill>
            </a:endParaRPr>
          </a:p>
          <a:p>
            <a:pPr>
              <a:buFont typeface="Courier New" pitchFamily="49" charset="0"/>
              <a:buChar char="o"/>
            </a:pPr>
            <a:r>
              <a:rPr lang="ru-RU" dirty="0" err="1" smtClean="0">
                <a:solidFill>
                  <a:schemeClr val="accent3"/>
                </a:solidFill>
              </a:rPr>
              <a:t>каплады</a:t>
            </a:r>
            <a:r>
              <a:rPr lang="tt-RU" dirty="0" smtClean="0">
                <a:solidFill>
                  <a:schemeClr val="accent3"/>
                </a:solidFill>
              </a:rPr>
              <a:t>-укрыла</a:t>
            </a:r>
          </a:p>
          <a:p>
            <a:pPr>
              <a:buFont typeface="Courier New" pitchFamily="49" charset="0"/>
              <a:buChar char="o"/>
            </a:pPr>
            <a:r>
              <a:rPr lang="tt-RU" dirty="0" smtClean="0">
                <a:solidFill>
                  <a:schemeClr val="accent3"/>
                </a:solidFill>
              </a:rPr>
              <a:t>уңайлады-</a:t>
            </a:r>
            <a:r>
              <a:rPr lang="ru-RU" dirty="0" smtClean="0">
                <a:solidFill>
                  <a:schemeClr val="accent3"/>
                </a:solidFill>
              </a:rPr>
              <a:t>поправила</a:t>
            </a:r>
          </a:p>
          <a:p>
            <a:pPr>
              <a:buFont typeface="Courier New" pitchFamily="49" charset="0"/>
              <a:buChar char="o"/>
            </a:pPr>
            <a:r>
              <a:rPr lang="tt-RU" dirty="0" smtClean="0">
                <a:solidFill>
                  <a:schemeClr val="accent3"/>
                </a:solidFill>
              </a:rPr>
              <a:t>иңбаш-</a:t>
            </a:r>
            <a:r>
              <a:rPr lang="ru-RU" dirty="0" smtClean="0">
                <a:solidFill>
                  <a:schemeClr val="accent3"/>
                </a:solidFill>
              </a:rPr>
              <a:t>плечо</a:t>
            </a:r>
          </a:p>
          <a:p>
            <a:pPr>
              <a:buFont typeface="Courier New" pitchFamily="49" charset="0"/>
              <a:buChar char="o"/>
            </a:pPr>
            <a:r>
              <a:rPr lang="tt-RU" dirty="0" smtClean="0">
                <a:solidFill>
                  <a:schemeClr val="accent3"/>
                </a:solidFill>
              </a:rPr>
              <a:t>сыенды-</a:t>
            </a:r>
            <a:r>
              <a:rPr lang="ru-RU" dirty="0" smtClean="0">
                <a:solidFill>
                  <a:schemeClr val="accent3"/>
                </a:solidFill>
              </a:rPr>
              <a:t>прильнул</a:t>
            </a:r>
          </a:p>
          <a:p>
            <a:pPr>
              <a:buFont typeface="Courier New" pitchFamily="49" charset="0"/>
              <a:buChar char="o"/>
            </a:pPr>
            <a:r>
              <a:rPr lang="tt-RU" dirty="0" smtClean="0">
                <a:solidFill>
                  <a:schemeClr val="accent3"/>
                </a:solidFill>
              </a:rPr>
              <a:t>чыланган</a:t>
            </a:r>
            <a:r>
              <a:rPr lang="en-US" dirty="0" smtClean="0">
                <a:solidFill>
                  <a:schemeClr val="accent3"/>
                </a:solidFill>
              </a:rPr>
              <a:t>-</a:t>
            </a:r>
            <a:r>
              <a:rPr lang="ru-RU" dirty="0" smtClean="0">
                <a:solidFill>
                  <a:schemeClr val="accent3"/>
                </a:solidFill>
              </a:rPr>
              <a:t>намоченные</a:t>
            </a:r>
          </a:p>
          <a:p>
            <a:pPr>
              <a:buFont typeface="Courier New" pitchFamily="49" charset="0"/>
              <a:buChar char="o"/>
            </a:pPr>
            <a:r>
              <a:rPr lang="tt-RU" dirty="0" smtClean="0">
                <a:solidFill>
                  <a:schemeClr val="accent3"/>
                </a:solidFill>
              </a:rPr>
              <a:t>бәг</a:t>
            </a:r>
            <a:r>
              <a:rPr lang="ru-RU" dirty="0" err="1" smtClean="0">
                <a:solidFill>
                  <a:schemeClr val="accent3"/>
                </a:solidFill>
              </a:rPr>
              <a:t>ъ</a:t>
            </a:r>
            <a:r>
              <a:rPr lang="tt-RU" dirty="0" smtClean="0">
                <a:solidFill>
                  <a:schemeClr val="accent3"/>
                </a:solidFill>
              </a:rPr>
              <a:t>рем-</a:t>
            </a:r>
            <a:r>
              <a:rPr lang="ru-RU" dirty="0" smtClean="0">
                <a:solidFill>
                  <a:schemeClr val="accent3"/>
                </a:solidFill>
              </a:rPr>
              <a:t>мой милый</a:t>
            </a:r>
            <a:endParaRPr lang="ru-R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642918"/>
            <a:ext cx="8472518" cy="1566882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tt-RU" sz="3600" b="1" dirty="0" smtClean="0"/>
              <a:t>Икенче </a:t>
            </a:r>
            <a:r>
              <a:rPr lang="tt-RU" sz="3600" b="1" dirty="0" smtClean="0"/>
              <a:t>к</a:t>
            </a:r>
            <a:r>
              <a:rPr lang="tt-RU" sz="3600" b="1" dirty="0"/>
              <a:t>ү</a:t>
            </a:r>
            <a:r>
              <a:rPr lang="tt-RU" sz="3600" b="1" dirty="0" smtClean="0"/>
              <a:t>негү</a:t>
            </a:r>
            <a:r>
              <a:rPr lang="tt-RU" sz="3600" b="1" dirty="0" smtClean="0"/>
              <a:t>.</a:t>
            </a:r>
            <a:r>
              <a:rPr lang="tt-RU" sz="2400" dirty="0" smtClean="0"/>
              <a:t/>
            </a:r>
            <a:br>
              <a:rPr lang="tt-RU" sz="2400" dirty="0" smtClean="0"/>
            </a:br>
            <a:r>
              <a:rPr lang="tt-RU" sz="2400" dirty="0" smtClean="0"/>
              <a:t> </a:t>
            </a:r>
            <a:r>
              <a:rPr lang="tt-RU" sz="2400" u="sng" dirty="0" smtClean="0"/>
              <a:t>Хикәядән бирелгән эчтәлектәге җөмләләрне табып укыгыз. </a:t>
            </a:r>
            <a:r>
              <a:rPr lang="tt-RU" sz="2400" dirty="0" smtClean="0"/>
              <a:t/>
            </a:r>
            <a:br>
              <a:rPr lang="tt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tt-RU" sz="2400" dirty="0" smtClean="0"/>
              <a:t>1)Егетнең тышкы кыяфәте.</a:t>
            </a:r>
          </a:p>
          <a:p>
            <a:pPr>
              <a:buNone/>
            </a:pPr>
            <a:r>
              <a:rPr lang="tt-RU" sz="2400" dirty="0" smtClean="0"/>
              <a:t>2)Врачның егетне каравы.</a:t>
            </a:r>
          </a:p>
          <a:p>
            <a:pPr>
              <a:buNone/>
            </a:pPr>
            <a:r>
              <a:rPr lang="tt-RU" sz="2400" dirty="0" smtClean="0"/>
              <a:t>3)Врач әйткән шатлыклы хәбәргә егетнең сөенүе.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443914" cy="135732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tt-RU" sz="3600" b="1" dirty="0" smtClean="0"/>
              <a:t>Өченче </a:t>
            </a:r>
            <a:r>
              <a:rPr lang="tt-RU" sz="3600" b="1" dirty="0" smtClean="0"/>
              <a:t>күнегү</a:t>
            </a:r>
            <a:r>
              <a:rPr lang="tt-RU" sz="3600" b="1" dirty="0" smtClean="0"/>
              <a:t>.</a:t>
            </a:r>
            <a:r>
              <a:rPr lang="tt-RU" sz="2400" dirty="0" smtClean="0"/>
              <a:t/>
            </a:r>
            <a:br>
              <a:rPr lang="tt-RU" sz="2400" dirty="0" smtClean="0"/>
            </a:br>
            <a:r>
              <a:rPr lang="tt-RU" sz="2400" u="sng" dirty="0" smtClean="0"/>
              <a:t> Җөмләләрне хикәя эчтәлеге тәртибендә урнаштырыгыз. </a:t>
            </a:r>
            <a:r>
              <a:rPr lang="tt-RU" sz="2400" dirty="0" smtClean="0"/>
              <a:t/>
            </a:r>
            <a:br>
              <a:rPr lang="tt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28802"/>
            <a:ext cx="8106124" cy="422596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tt-RU" sz="2400" dirty="0" smtClean="0"/>
              <a:t>      Врач </a:t>
            </a:r>
            <a:r>
              <a:rPr lang="tt-RU" sz="2400" dirty="0" smtClean="0"/>
              <a:t>стетоскоп белән егетнең үпкәсен тыңлады. Врач егетнең пул</a:t>
            </a:r>
            <a:r>
              <a:rPr lang="ru-RU" sz="2400" dirty="0" err="1" smtClean="0"/>
              <a:t>ь</a:t>
            </a:r>
            <a:r>
              <a:rPr lang="tt-RU" sz="2400" dirty="0" smtClean="0"/>
              <a:t>сын тыңлады. Егет стена буендагы караватта ята иде. Врач егетнең хәленнән канәгат</a:t>
            </a:r>
            <a:r>
              <a:rPr lang="ru-RU" sz="2400" dirty="0" err="1" smtClean="0"/>
              <a:t>ь</a:t>
            </a:r>
            <a:r>
              <a:rPr lang="tt-RU" sz="2400" dirty="0" smtClean="0"/>
              <a:t>. Егет агарынган йөзле, ләкин җанлы, хәрәкәтчән күзле иде.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329642" cy="1566882"/>
          </a:xfrm>
        </p:spPr>
        <p:style>
          <a:lnRef idx="0">
            <a:schemeClr val="accent3"/>
          </a:lnRef>
          <a:fillRef idx="1002">
            <a:schemeClr val="dk2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tt-RU" sz="3600" b="1" dirty="0" smtClean="0"/>
              <a:t>Дүртенче </a:t>
            </a:r>
            <a:r>
              <a:rPr lang="tt-RU" sz="3600" b="1" dirty="0" smtClean="0"/>
              <a:t>күнегү</a:t>
            </a:r>
            <a:r>
              <a:rPr lang="tt-RU" sz="3600" b="1" dirty="0" smtClean="0"/>
              <a:t>.</a:t>
            </a:r>
            <a:r>
              <a:rPr lang="tt-RU" sz="2400" dirty="0" smtClean="0"/>
              <a:t/>
            </a:r>
            <a:br>
              <a:rPr lang="tt-RU" sz="2400" dirty="0" smtClean="0"/>
            </a:br>
            <a:r>
              <a:rPr lang="tt-RU" sz="2400" dirty="0" smtClean="0"/>
              <a:t> </a:t>
            </a:r>
            <a:r>
              <a:rPr lang="tt-RU" sz="2400" u="sng" dirty="0" smtClean="0"/>
              <a:t>Егетнең эчке халәтен аңлаткан җөмләләрне укыгыз. Икенче җөмләнең эчтәлеге нәрсә белән аерыла? </a:t>
            </a:r>
            <a:r>
              <a:rPr lang="tt-RU" sz="2400" dirty="0" smtClean="0"/>
              <a:t/>
            </a:r>
            <a:br>
              <a:rPr lang="tt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-</a:t>
            </a:r>
            <a:r>
              <a:rPr lang="tt-RU" sz="3200" dirty="0" smtClean="0"/>
              <a:t>Егет,бөтен </a:t>
            </a:r>
            <a:r>
              <a:rPr lang="tt-RU" sz="3200" dirty="0" smtClean="0"/>
              <a:t>йөзе </a:t>
            </a:r>
            <a:r>
              <a:rPr lang="tt-RU" sz="3200" dirty="0" smtClean="0"/>
              <a:t>белән елмаеп</a:t>
            </a:r>
            <a:r>
              <a:rPr lang="tt-RU" sz="3200" dirty="0" smtClean="0"/>
              <a:t>, караватына </a:t>
            </a:r>
            <a:r>
              <a:rPr lang="tt-RU" sz="3200" dirty="0" smtClean="0"/>
              <a:t>торып утырды</a:t>
            </a:r>
            <a:r>
              <a:rPr lang="tt-RU" sz="3200" dirty="0" smtClean="0"/>
              <a:t>, аякларын </a:t>
            </a:r>
            <a:r>
              <a:rPr lang="tt-RU" sz="3200" dirty="0" smtClean="0"/>
              <a:t>одеялы белән каплады</a:t>
            </a:r>
            <a:r>
              <a:rPr lang="ru-RU" sz="3200" dirty="0" smtClean="0"/>
              <a:t>.</a:t>
            </a:r>
          </a:p>
          <a:p>
            <a:pPr>
              <a:buNone/>
            </a:pPr>
            <a:r>
              <a:rPr lang="tt-RU" sz="3200" dirty="0" smtClean="0"/>
              <a:t>-Егет</a:t>
            </a:r>
            <a:r>
              <a:rPr lang="tt-RU" sz="3200" dirty="0" smtClean="0"/>
              <a:t>, яш</a:t>
            </a:r>
            <a:r>
              <a:rPr lang="ru-RU" sz="3200" dirty="0" err="1" smtClean="0"/>
              <a:t>ь</a:t>
            </a:r>
            <a:r>
              <a:rPr lang="tt-RU" sz="3200" dirty="0" smtClean="0"/>
              <a:t> баладай шатланып</a:t>
            </a:r>
            <a:r>
              <a:rPr lang="tt-RU" sz="3200" dirty="0" smtClean="0"/>
              <a:t>, бөтен </a:t>
            </a:r>
            <a:r>
              <a:rPr lang="tt-RU" sz="3200" dirty="0" smtClean="0"/>
              <a:t>йөзе белән елмаеп</a:t>
            </a:r>
            <a:r>
              <a:rPr lang="tt-RU" sz="3200" dirty="0" smtClean="0"/>
              <a:t>, караватына </a:t>
            </a:r>
            <a:r>
              <a:rPr lang="tt-RU" sz="3200" dirty="0" smtClean="0"/>
              <a:t>торып утырды</a:t>
            </a:r>
            <a:r>
              <a:rPr lang="tt-RU" sz="3200" dirty="0" smtClean="0"/>
              <a:t>, аякларын одеялы </a:t>
            </a:r>
            <a:r>
              <a:rPr lang="tt-RU" sz="3200" dirty="0" smtClean="0"/>
              <a:t>белән каплады.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r>
              <a:rPr lang="tt-RU" sz="3600" b="1" dirty="0" smtClean="0">
                <a:solidFill>
                  <a:schemeClr val="accent1"/>
                </a:solidFill>
              </a:rPr>
              <a:t>Җиденче </a:t>
            </a:r>
            <a:r>
              <a:rPr lang="tt-RU" sz="3600" b="1" dirty="0" smtClean="0">
                <a:solidFill>
                  <a:schemeClr val="accent1"/>
                </a:solidFill>
              </a:rPr>
              <a:t>күнегү</a:t>
            </a:r>
            <a:r>
              <a:rPr lang="tt-RU" sz="3600" b="1" dirty="0" smtClean="0">
                <a:solidFill>
                  <a:schemeClr val="accent1"/>
                </a:solidFill>
              </a:rPr>
              <a:t>.</a:t>
            </a:r>
            <a:r>
              <a:rPr lang="tt-RU" sz="2400" dirty="0" smtClean="0"/>
              <a:t/>
            </a:r>
            <a:br>
              <a:rPr lang="tt-RU" sz="2400" dirty="0" smtClean="0"/>
            </a:br>
            <a:r>
              <a:rPr lang="tt-RU" sz="2400" dirty="0" smtClean="0"/>
              <a:t> </a:t>
            </a:r>
            <a:r>
              <a:rPr lang="tt-RU" sz="2400" u="sng" dirty="0" smtClean="0">
                <a:solidFill>
                  <a:schemeClr val="accent1"/>
                </a:solidFill>
              </a:rPr>
              <a:t>Нокталар урынына төшеп калган репликаларны өстәгез.</a:t>
            </a:r>
            <a:endParaRPr lang="ru-RU" sz="2400" u="sng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3116"/>
            <a:ext cx="8229600" cy="4525963"/>
          </a:xfrm>
        </p:spPr>
        <p:style>
          <a:lnRef idx="3">
            <a:schemeClr val="lt1"/>
          </a:lnRef>
          <a:fillRef idx="1002">
            <a:schemeClr val="dk2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tt-RU" sz="2800" dirty="0" smtClean="0"/>
              <a:t>-Доктор, сез миңа нәрсә әйтәсез?</a:t>
            </a:r>
          </a:p>
          <a:p>
            <a:pPr>
              <a:buNone/>
            </a:pPr>
            <a:r>
              <a:rPr lang="tt-RU" sz="2800" dirty="0" smtClean="0"/>
              <a:t>-...</a:t>
            </a:r>
          </a:p>
          <a:p>
            <a:pPr>
              <a:buNone/>
            </a:pPr>
            <a:r>
              <a:rPr lang="tt-RU" sz="2800" dirty="0" smtClean="0"/>
              <a:t>-Нинди шатлыклы хәбәр әйтәсез?</a:t>
            </a:r>
          </a:p>
          <a:p>
            <a:pPr>
              <a:buNone/>
            </a:pPr>
            <a:r>
              <a:rPr lang="tt-RU" sz="2800" dirty="0" smtClean="0"/>
              <a:t>-...</a:t>
            </a:r>
          </a:p>
          <a:p>
            <a:pPr>
              <a:buNone/>
            </a:pPr>
            <a:r>
              <a:rPr lang="tt-RU" sz="2800" dirty="0" smtClean="0"/>
              <a:t>-Кайда минем әнием?</a:t>
            </a:r>
          </a:p>
          <a:p>
            <a:pPr>
              <a:buNone/>
            </a:pPr>
            <a:r>
              <a:rPr lang="tt-RU" sz="2800" dirty="0" smtClean="0"/>
              <a:t>-...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58204" cy="1209692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tt-RU" sz="3600" b="1" dirty="0" smtClean="0"/>
              <a:t>Сигезенче </a:t>
            </a:r>
            <a:r>
              <a:rPr lang="tt-RU" sz="3600" b="1" dirty="0" smtClean="0"/>
              <a:t>күнегү</a:t>
            </a:r>
            <a:r>
              <a:rPr lang="tt-RU" sz="3600" b="1" dirty="0" smtClean="0"/>
              <a:t>.</a:t>
            </a:r>
            <a:r>
              <a:rPr lang="tt-RU" sz="2400" dirty="0" smtClean="0"/>
              <a:t/>
            </a:r>
            <a:br>
              <a:rPr lang="tt-RU" sz="2400" dirty="0" smtClean="0"/>
            </a:br>
            <a:r>
              <a:rPr lang="tt-RU" sz="2400" dirty="0" smtClean="0"/>
              <a:t> </a:t>
            </a:r>
            <a:r>
              <a:rPr lang="tt-RU" sz="2400" u="sng" dirty="0" smtClean="0"/>
              <a:t>Җөмләләрне дәвам итегез. </a:t>
            </a:r>
            <a:r>
              <a:rPr lang="tt-RU" sz="2400" dirty="0" smtClean="0"/>
              <a:t/>
            </a:r>
            <a:br>
              <a:rPr lang="tt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tt-RU" sz="2400" dirty="0" smtClean="0"/>
              <a:t>Сезгә ике шатлыклы ... .</a:t>
            </a:r>
          </a:p>
          <a:p>
            <a:pPr marL="514350" indent="-514350">
              <a:buAutoNum type="arabicParenR"/>
            </a:pPr>
            <a:r>
              <a:rPr lang="tt-RU" sz="2400" dirty="0" smtClean="0"/>
              <a:t>Сез озакламый ... .</a:t>
            </a:r>
          </a:p>
          <a:p>
            <a:pPr marL="514350" indent="-514350">
              <a:buAutoNum type="arabicParenR"/>
            </a:pPr>
            <a:r>
              <a:rPr lang="tt-RU" sz="2400" dirty="0" smtClean="0"/>
              <a:t>Берничә минуттан ... .</a:t>
            </a:r>
          </a:p>
          <a:p>
            <a:pPr marL="514350" indent="-514350">
              <a:buAutoNum type="arabicParenR"/>
            </a:pPr>
            <a:r>
              <a:rPr lang="tt-RU" sz="2400" dirty="0" smtClean="0"/>
              <a:t>Егет караватына ... .</a:t>
            </a:r>
          </a:p>
          <a:p>
            <a:pPr marL="514350" indent="-514350">
              <a:buAutoNum type="arabicParenR"/>
            </a:pPr>
            <a:r>
              <a:rPr lang="tt-RU" sz="2400" dirty="0" smtClean="0"/>
              <a:t>Ул аякларын ... .</a:t>
            </a:r>
          </a:p>
          <a:p>
            <a:pPr marL="514350" indent="-514350">
              <a:buAutoNum type="arabicParenR"/>
            </a:pPr>
            <a:r>
              <a:rPr lang="tt-RU" sz="2400" dirty="0" smtClean="0"/>
              <a:t>Карчык улын күзләре ... .</a:t>
            </a:r>
          </a:p>
          <a:p>
            <a:pPr marL="514350" indent="-514350">
              <a:buAutoNum type="arabicParenR"/>
            </a:pPr>
            <a:r>
              <a:rPr lang="tt-RU" sz="2400" dirty="0" smtClean="0"/>
              <a:t>Ана баласын ... .</a:t>
            </a:r>
          </a:p>
          <a:p>
            <a:pPr marL="514350" indent="-514350">
              <a:buNone/>
            </a:pPr>
            <a:endParaRPr lang="ru-RU" sz="2400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148</TotalTime>
  <Words>445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Татар теле. “Госпитальдә”  әсәреннән өзек   Укытучы Попова Г.Г. </vt:lpstr>
      <vt:lpstr>Дәрес ПланЫ :</vt:lpstr>
      <vt:lpstr>“Госпитальдә.”</vt:lpstr>
      <vt:lpstr>Cүзләр</vt:lpstr>
      <vt:lpstr>Икенче күнегү.  Хикәядән бирелгән эчтәлектәге җөмләләрне табып укыгыз.  </vt:lpstr>
      <vt:lpstr>Өченче күнегү.  Җөмләләрне хикәя эчтәлеге тәртибендә урнаштырыгыз.  </vt:lpstr>
      <vt:lpstr>Дүртенче күнегү.  Егетнең эчке халәтен аңлаткан җөмләләрне укыгыз. Икенче җөмләнең эчтәлеге нәрсә белән аерыла?  </vt:lpstr>
      <vt:lpstr>Җиденче күнегү.  Нокталар урынына төшеп калган репликаларны өстәгез.</vt:lpstr>
      <vt:lpstr>Сигезенче күнегү.  Җөмләләрне дәвам итегез.  </vt:lpstr>
      <vt:lpstr>  Рәхмәт!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17</cp:revision>
  <dcterms:created xsi:type="dcterms:W3CDTF">2012-02-02T13:26:43Z</dcterms:created>
  <dcterms:modified xsi:type="dcterms:W3CDTF">2012-10-17T16:50:40Z</dcterms:modified>
</cp:coreProperties>
</file>