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5" r:id="rId1"/>
  </p:sldMasterIdLst>
  <p:sldIdLst>
    <p:sldId id="271" r:id="rId2"/>
    <p:sldId id="272" r:id="rId3"/>
    <p:sldId id="317" r:id="rId4"/>
    <p:sldId id="274" r:id="rId5"/>
    <p:sldId id="318" r:id="rId6"/>
    <p:sldId id="319" r:id="rId7"/>
    <p:sldId id="320" r:id="rId8"/>
    <p:sldId id="336" r:id="rId9"/>
    <p:sldId id="275" r:id="rId10"/>
    <p:sldId id="324" r:id="rId11"/>
    <p:sldId id="323" r:id="rId12"/>
    <p:sldId id="322" r:id="rId13"/>
    <p:sldId id="329" r:id="rId14"/>
    <p:sldId id="337" r:id="rId15"/>
    <p:sldId id="321" r:id="rId16"/>
    <p:sldId id="328" r:id="rId17"/>
    <p:sldId id="327" r:id="rId18"/>
    <p:sldId id="326" r:id="rId19"/>
    <p:sldId id="325" r:id="rId20"/>
    <p:sldId id="338" r:id="rId21"/>
    <p:sldId id="330" r:id="rId22"/>
    <p:sldId id="335" r:id="rId23"/>
    <p:sldId id="334" r:id="rId24"/>
    <p:sldId id="333" r:id="rId25"/>
    <p:sldId id="332" r:id="rId26"/>
    <p:sldId id="331" r:id="rId27"/>
    <p:sldId id="277" r:id="rId28"/>
    <p:sldId id="339" r:id="rId29"/>
    <p:sldId id="343" r:id="rId30"/>
    <p:sldId id="340" r:id="rId31"/>
    <p:sldId id="342" r:id="rId32"/>
    <p:sldId id="341" r:id="rId33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8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8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8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8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8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8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8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8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8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  <p:showPr useTimings="0">
    <p:present/>
    <p:sldAll/>
    <p:penClr>
      <a:srgbClr val="FF0000"/>
    </p:penClr>
  </p:showPr>
  <p:clrMru>
    <a:srgbClr val="FFFFFF"/>
    <a:srgbClr val="FFCC00"/>
    <a:srgbClr val="FF99FF"/>
    <a:srgbClr val="99CC00"/>
    <a:srgbClr val="AF8F3F"/>
    <a:srgbClr val="FF0000"/>
    <a:srgbClr val="000099"/>
    <a:srgbClr val="00FF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/>
    <p:restoredTop sz="90810" autoAdjust="0"/>
  </p:normalViewPr>
  <p:slideViewPr>
    <p:cSldViewPr>
      <p:cViewPr varScale="1">
        <p:scale>
          <a:sx n="65" d="100"/>
          <a:sy n="65" d="100"/>
        </p:scale>
        <p:origin x="-6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11BDA95-43A2-41C5-A6E7-FBF519B5B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D3B7F-835A-4C07-85EB-888F4A2C8E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6EFA7-9833-481E-ADED-0092FD3018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C341A-DE12-479F-94DB-C50CCD4EAA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062B8-743A-4392-BE0B-870AFDCC04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D24958A-6E34-4816-94C6-E969E31C4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3D18A-253A-4E86-B0FB-35558F6C61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C3616BCF-2BAA-4CB9-B9A4-D5B48BB94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C3D89-DEE3-4079-AD52-1B325DFD2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7926B5C-60EA-4568-97ED-08831472CF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14F90B4-5001-46F3-B5BA-71923B1EF7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DFD93-2B25-4E2D-A4E3-B603086BA9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1125C1C-28B9-448E-BCDA-E13D85653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  <p:sldLayoutId id="2147483891" r:id="rId12"/>
  </p:sldLayoutIdLst>
  <p:transition>
    <p:cover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9F7A7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9F7A70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9F7A70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9F7A70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9F7A70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9F7A70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9F7A70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9F7A70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9F7A70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B58B80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C3986D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A19574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5.xml"/><Relationship Id="rId18" Type="http://schemas.openxmlformats.org/officeDocument/2006/relationships/slide" Target="slide20.xml"/><Relationship Id="rId26" Type="http://schemas.openxmlformats.org/officeDocument/2006/relationships/slide" Target="slide30.xml"/><Relationship Id="rId3" Type="http://schemas.openxmlformats.org/officeDocument/2006/relationships/slide" Target="slide4.xml"/><Relationship Id="rId21" Type="http://schemas.openxmlformats.org/officeDocument/2006/relationships/slide" Target="slide24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17" Type="http://schemas.openxmlformats.org/officeDocument/2006/relationships/slide" Target="slide19.xml"/><Relationship Id="rId25" Type="http://schemas.openxmlformats.org/officeDocument/2006/relationships/slide" Target="slide28.xml"/><Relationship Id="rId2" Type="http://schemas.openxmlformats.org/officeDocument/2006/relationships/slide" Target="slide3.xml"/><Relationship Id="rId16" Type="http://schemas.openxmlformats.org/officeDocument/2006/relationships/slide" Target="slide18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7.xml"/><Relationship Id="rId11" Type="http://schemas.openxmlformats.org/officeDocument/2006/relationships/slide" Target="slide13.xml"/><Relationship Id="rId24" Type="http://schemas.openxmlformats.org/officeDocument/2006/relationships/slide" Target="slide27.xml"/><Relationship Id="rId5" Type="http://schemas.openxmlformats.org/officeDocument/2006/relationships/slide" Target="slide6.xml"/><Relationship Id="rId15" Type="http://schemas.openxmlformats.org/officeDocument/2006/relationships/slide" Target="slide17.xml"/><Relationship Id="rId23" Type="http://schemas.openxmlformats.org/officeDocument/2006/relationships/slide" Target="slide26.xml"/><Relationship Id="rId28" Type="http://schemas.openxmlformats.org/officeDocument/2006/relationships/slide" Target="slide32.xml"/><Relationship Id="rId10" Type="http://schemas.openxmlformats.org/officeDocument/2006/relationships/slide" Target="slide12.xml"/><Relationship Id="rId19" Type="http://schemas.openxmlformats.org/officeDocument/2006/relationships/slide" Target="slide21.xml"/><Relationship Id="rId4" Type="http://schemas.openxmlformats.org/officeDocument/2006/relationships/slide" Target="slide5.xml"/><Relationship Id="rId9" Type="http://schemas.openxmlformats.org/officeDocument/2006/relationships/slide" Target="slide11.xml"/><Relationship Id="rId14" Type="http://schemas.openxmlformats.org/officeDocument/2006/relationships/slide" Target="slide16.xml"/><Relationship Id="rId22" Type="http://schemas.openxmlformats.org/officeDocument/2006/relationships/slide" Target="slide25.xml"/><Relationship Id="rId27" Type="http://schemas.openxmlformats.org/officeDocument/2006/relationships/slide" Target="slide3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5"/>
          <p:cNvSpPr>
            <a:spLocks noChangeArrowheads="1" noChangeShapeType="1" noTextEdit="1"/>
          </p:cNvSpPr>
          <p:nvPr/>
        </p:nvSpPr>
        <p:spPr bwMode="auto">
          <a:xfrm>
            <a:off x="285750" y="2857500"/>
            <a:ext cx="5000625" cy="179546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3023"/>
              </a:avLst>
            </a:prstTxWarp>
            <a:scene3d>
              <a:camera prst="legacyPerspectiveFront">
                <a:rot lat="2051998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Аукцион знаний</a:t>
            </a:r>
          </a:p>
        </p:txBody>
      </p:sp>
      <p:sp>
        <p:nvSpPr>
          <p:cNvPr id="9220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642938" y="5572141"/>
            <a:ext cx="4786318" cy="785817"/>
          </a:xfrm>
        </p:spPr>
        <p:txBody>
          <a:bodyPr>
            <a:normAutofit/>
          </a:bodyPr>
          <a:lstStyle/>
          <a:p>
            <a:pPr marL="63500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FFFFFF"/>
                </a:solidFill>
              </a:rPr>
              <a:t>Бердникова О. И.</a:t>
            </a:r>
          </a:p>
          <a:p>
            <a:pPr marL="63500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FFFFFF"/>
                </a:solidFill>
              </a:rPr>
              <a:t> с.Перемское, 2012</a:t>
            </a:r>
          </a:p>
        </p:txBody>
      </p:sp>
      <p:sp>
        <p:nvSpPr>
          <p:cNvPr id="9219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692150"/>
            <a:ext cx="7772400" cy="13081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1"/>
                </a:solidFill>
              </a:rPr>
              <a:t>По следам </a:t>
            </a:r>
            <a:br>
              <a:rPr lang="ru-RU" sz="6000" b="1" dirty="0" smtClean="0">
                <a:solidFill>
                  <a:schemeClr val="tx1"/>
                </a:solidFill>
              </a:rPr>
            </a:br>
            <a:r>
              <a:rPr lang="ru-RU" sz="6000" b="1" dirty="0" smtClean="0">
                <a:solidFill>
                  <a:schemeClr val="tx1"/>
                </a:solidFill>
              </a:rPr>
              <a:t>П. П. Бажова</a:t>
            </a:r>
          </a:p>
        </p:txBody>
      </p:sp>
      <p:pic>
        <p:nvPicPr>
          <p:cNvPr id="14341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2143125"/>
            <a:ext cx="3214687" cy="440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71574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rgbClr val="9F7A70"/>
                </a:solidFill>
              </a:rPr>
              <a:t/>
            </a:r>
            <a:br>
              <a:rPr lang="ru-RU" dirty="0" smtClean="0">
                <a:solidFill>
                  <a:srgbClr val="9F7A70"/>
                </a:solidFill>
              </a:rPr>
            </a:br>
            <a:r>
              <a:rPr lang="ru-RU" dirty="0" smtClean="0">
                <a:solidFill>
                  <a:srgbClr val="9F7A70"/>
                </a:solidFill>
              </a:rPr>
              <a:t/>
            </a:r>
            <a:br>
              <a:rPr lang="ru-RU" dirty="0" smtClean="0">
                <a:solidFill>
                  <a:srgbClr val="9F7A70"/>
                </a:solidFill>
              </a:rPr>
            </a:br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В  дебрях коварных вопросов</a:t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1981200"/>
            <a:ext cx="8786812" cy="4114800"/>
          </a:xfrm>
          <a:solidFill>
            <a:schemeClr val="bg2"/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3600" b="1" dirty="0" smtClean="0"/>
              <a:t>В эту ночь  24 июня, по преданиям,  цветет папоротник и раскрываются клады.</a:t>
            </a:r>
          </a:p>
          <a:p>
            <a:pPr>
              <a:lnSpc>
                <a:spcPct val="80000"/>
              </a:lnSpc>
            </a:pPr>
            <a:r>
              <a:rPr lang="ru-RU" sz="3600" b="1" dirty="0" smtClean="0"/>
              <a:t> Как в народе называют эту ночь?</a:t>
            </a:r>
            <a:endParaRPr lang="ru-RU" sz="3600" dirty="0" smtClean="0"/>
          </a:p>
        </p:txBody>
      </p:sp>
      <p:sp>
        <p:nvSpPr>
          <p:cNvPr id="2253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5929313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00813" y="4857750"/>
            <a:ext cx="2214562" cy="15573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Ночь на Ивана Купалу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687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786322"/>
            <a:ext cx="22145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00136"/>
          </a:xfrm>
        </p:spPr>
        <p:txBody>
          <a:bodyPr/>
          <a:lstStyle/>
          <a:p>
            <a:pPr lvl="0"/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В  дебрях коварных вопросов</a:t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1981200"/>
            <a:ext cx="8786812" cy="4114800"/>
          </a:xfrm>
          <a:solidFill>
            <a:schemeClr val="bg2"/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4800" b="1" dirty="0" smtClean="0"/>
              <a:t> </a:t>
            </a:r>
            <a:r>
              <a:rPr lang="ru-RU" sz="3600" b="1" dirty="0" smtClean="0"/>
              <a:t>На какой цветок была похожа чаша  </a:t>
            </a:r>
            <a:r>
              <a:rPr lang="ru-RU" sz="3600" b="1" dirty="0" err="1" smtClean="0"/>
              <a:t>Данилушки</a:t>
            </a:r>
            <a:r>
              <a:rPr lang="ru-RU" sz="3600" b="1" dirty="0" smtClean="0"/>
              <a:t> ?</a:t>
            </a:r>
            <a:endParaRPr lang="ru-RU" sz="4800" dirty="0" smtClean="0"/>
          </a:p>
        </p:txBody>
      </p:sp>
      <p:sp>
        <p:nvSpPr>
          <p:cNvPr id="23556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5929313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00813" y="4857750"/>
            <a:ext cx="2214562" cy="15573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Дурман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687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714884"/>
            <a:ext cx="22145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00136"/>
          </a:xfrm>
        </p:spPr>
        <p:txBody>
          <a:bodyPr/>
          <a:lstStyle/>
          <a:p>
            <a:pPr lvl="0"/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В  дебрях коварных вопросов</a:t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1981200"/>
            <a:ext cx="8786812" cy="4114800"/>
          </a:xfrm>
          <a:solidFill>
            <a:schemeClr val="bg2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3600" b="1" dirty="0" smtClean="0"/>
              <a:t>Какие украшения вытачивал Митя в сказе «Хрупкая веточка»</a:t>
            </a:r>
            <a:endParaRPr lang="ru-RU" sz="3600" b="1" dirty="0"/>
          </a:p>
        </p:txBody>
      </p:sp>
      <p:sp>
        <p:nvSpPr>
          <p:cNvPr id="2458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5929313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00826" y="4857760"/>
            <a:ext cx="2214562" cy="15573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Ягоды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687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714884"/>
            <a:ext cx="22145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00136"/>
          </a:xfrm>
        </p:spPr>
        <p:txBody>
          <a:bodyPr/>
          <a:lstStyle/>
          <a:p>
            <a:pPr lvl="0"/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В  дебрях коварных вопросов</a:t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1981200"/>
            <a:ext cx="8786812" cy="4114800"/>
          </a:xfrm>
          <a:solidFill>
            <a:schemeClr val="bg2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3600" b="1" dirty="0" smtClean="0"/>
              <a:t>«Каменный цветок», «Горный мастер», «Хрупкая веточка» какие герои объединяют эти три сказа?</a:t>
            </a:r>
            <a:endParaRPr lang="ru-RU" sz="3600" b="1" dirty="0"/>
          </a:p>
        </p:txBody>
      </p:sp>
      <p:sp>
        <p:nvSpPr>
          <p:cNvPr id="2560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5929313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72198" y="4429132"/>
            <a:ext cx="2643177" cy="198595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Данила, Катерина, Хозяйка Медной горы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687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4429132"/>
            <a:ext cx="2571752" cy="2088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00136"/>
          </a:xfrm>
        </p:spPr>
        <p:txBody>
          <a:bodyPr/>
          <a:lstStyle/>
          <a:p>
            <a:pPr lvl="0"/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В  дебрях коварных вопросов</a:t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1981200"/>
            <a:ext cx="8786812" cy="4114800"/>
          </a:xfrm>
          <a:solidFill>
            <a:schemeClr val="bg2"/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3600" b="1" dirty="0" smtClean="0"/>
              <a:t>Где такое встречается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3600" b="1" dirty="0" smtClean="0"/>
              <a:t>«Деревья высоченные, …солнышка не видно, а светло…огневые пчелки над теми цветками сверкают, а звездочки </a:t>
            </a:r>
            <a:r>
              <a:rPr lang="ru-RU" sz="3600" b="1" dirty="0" err="1" smtClean="0"/>
              <a:t>тонёхонько</a:t>
            </a:r>
            <a:r>
              <a:rPr lang="ru-RU" sz="3600" b="1" dirty="0" smtClean="0"/>
              <a:t> позванивают…»</a:t>
            </a:r>
            <a:endParaRPr lang="ru-RU" sz="3600" b="1" dirty="0"/>
          </a:p>
        </p:txBody>
      </p:sp>
      <p:sp>
        <p:nvSpPr>
          <p:cNvPr id="2560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5929313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00813" y="4857750"/>
            <a:ext cx="2214562" cy="15573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У Хозяйки Медной горы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687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786322"/>
            <a:ext cx="22145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00136"/>
          </a:xfrm>
        </p:spPr>
        <p:txBody>
          <a:bodyPr/>
          <a:lstStyle/>
          <a:p>
            <a:pPr lvl="0"/>
            <a:r>
              <a:rPr kumimoji="1" lang="ru-RU" sz="3600" b="1" dirty="0" err="1" smtClean="0">
                <a:solidFill>
                  <a:schemeClr val="tx1"/>
                </a:solidFill>
                <a:latin typeface="Times New Roman" pitchFamily="18" charset="0"/>
              </a:rPr>
              <a:t>Огневушка-поскакушка</a:t>
            </a:r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1981200"/>
            <a:ext cx="8786812" cy="4114800"/>
          </a:xfrm>
          <a:solidFill>
            <a:srgbClr val="99CC00"/>
          </a:solidFill>
          <a:ln>
            <a:solidFill>
              <a:srgbClr val="FFCC00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3600" b="1" dirty="0" smtClean="0"/>
              <a:t>Как звали самого юного старателя?</a:t>
            </a:r>
            <a:endParaRPr lang="ru-RU" sz="3600" b="1" dirty="0"/>
          </a:p>
        </p:txBody>
      </p:sp>
      <p:sp>
        <p:nvSpPr>
          <p:cNvPr id="2662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5929313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57950" y="4857750"/>
            <a:ext cx="2357425" cy="15573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err="1" smtClean="0">
                <a:solidFill>
                  <a:schemeClr val="tx1"/>
                </a:solidFill>
              </a:rPr>
              <a:t>Федюнька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3687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429132"/>
            <a:ext cx="2500330" cy="2012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00136"/>
          </a:xfrm>
        </p:spPr>
        <p:txBody>
          <a:bodyPr/>
          <a:lstStyle/>
          <a:p>
            <a:pPr lvl="0"/>
            <a:r>
              <a:rPr kumimoji="1" lang="ru-RU" sz="3600" b="1" dirty="0" err="1" smtClean="0">
                <a:solidFill>
                  <a:schemeClr val="tx1"/>
                </a:solidFill>
                <a:latin typeface="Times New Roman" pitchFamily="18" charset="0"/>
              </a:rPr>
              <a:t>Огневушка-поскакушка</a:t>
            </a:r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1981200"/>
            <a:ext cx="8786812" cy="4114800"/>
          </a:xfrm>
          <a:solidFill>
            <a:srgbClr val="99CC00"/>
          </a:solidFill>
          <a:ln>
            <a:solidFill>
              <a:srgbClr val="FFCC00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4800" b="1" dirty="0" smtClean="0"/>
              <a:t> </a:t>
            </a:r>
            <a:r>
              <a:rPr lang="ru-RU" sz="3600" b="1" dirty="0" smtClean="0"/>
              <a:t>Какое прозвище дали </a:t>
            </a:r>
            <a:r>
              <a:rPr lang="ru-RU" sz="3600" b="1" dirty="0" err="1" smtClean="0"/>
              <a:t>Федюньке</a:t>
            </a:r>
            <a:r>
              <a:rPr lang="ru-RU" sz="3600" b="1" dirty="0" smtClean="0"/>
              <a:t> на заводе? </a:t>
            </a:r>
            <a:endParaRPr lang="ru-RU" sz="3600" b="1" dirty="0"/>
          </a:p>
        </p:txBody>
      </p:sp>
      <p:sp>
        <p:nvSpPr>
          <p:cNvPr id="2765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5929313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72198" y="4714884"/>
            <a:ext cx="2643177" cy="170020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err="1" smtClean="0">
                <a:solidFill>
                  <a:schemeClr val="tx1"/>
                </a:solidFill>
              </a:rPr>
              <a:t>Тюнька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</a:rPr>
              <a:t>Поскакушка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687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4500570"/>
            <a:ext cx="2643206" cy="2088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71574"/>
          </a:xfrm>
        </p:spPr>
        <p:txBody>
          <a:bodyPr/>
          <a:lstStyle/>
          <a:p>
            <a:pPr lvl="0"/>
            <a:r>
              <a:rPr kumimoji="1" lang="ru-RU" sz="3600" b="1" dirty="0" err="1" smtClean="0">
                <a:solidFill>
                  <a:schemeClr val="tx1"/>
                </a:solidFill>
                <a:latin typeface="Times New Roman" pitchFamily="18" charset="0"/>
              </a:rPr>
              <a:t>Огневушка-поскакушка</a:t>
            </a:r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1981200"/>
            <a:ext cx="8786812" cy="4114800"/>
          </a:xfrm>
          <a:solidFill>
            <a:srgbClr val="99CC00"/>
          </a:solidFill>
          <a:ln>
            <a:solidFill>
              <a:srgbClr val="FFCC00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3600" b="1" dirty="0" smtClean="0"/>
              <a:t>Какая птица мешала </a:t>
            </a:r>
            <a:r>
              <a:rPr lang="ru-RU" sz="3600" b="1" dirty="0" err="1" smtClean="0"/>
              <a:t>Федюньке</a:t>
            </a:r>
            <a:r>
              <a:rPr lang="ru-RU" sz="3600" b="1" dirty="0" smtClean="0"/>
              <a:t> рассмотреть</a:t>
            </a:r>
          </a:p>
          <a:p>
            <a:pPr algn="ctr">
              <a:buFontTx/>
              <a:buNone/>
            </a:pPr>
            <a:r>
              <a:rPr lang="ru-RU" sz="3600" b="1" dirty="0" smtClean="0"/>
              <a:t> </a:t>
            </a:r>
            <a:r>
              <a:rPr lang="ru-RU" sz="3600" b="1" dirty="0" err="1" smtClean="0"/>
              <a:t>Огневушку-поскакушку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28676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5929313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00813" y="4857750"/>
            <a:ext cx="2214562" cy="15573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Филин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3687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786322"/>
            <a:ext cx="22145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343012"/>
          </a:xfrm>
        </p:spPr>
        <p:txBody>
          <a:bodyPr/>
          <a:lstStyle/>
          <a:p>
            <a:pPr lvl="0"/>
            <a:r>
              <a:rPr kumimoji="1" lang="ru-RU" sz="3600" b="1" dirty="0" err="1" smtClean="0">
                <a:solidFill>
                  <a:schemeClr val="tx1"/>
                </a:solidFill>
                <a:latin typeface="Times New Roman" pitchFamily="18" charset="0"/>
              </a:rPr>
              <a:t>Огневушка-поскакушка</a:t>
            </a:r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1981200"/>
            <a:ext cx="8786812" cy="4114800"/>
          </a:xfrm>
          <a:solidFill>
            <a:srgbClr val="99CC00"/>
          </a:solidFill>
          <a:ln>
            <a:solidFill>
              <a:srgbClr val="FFCC00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3600" b="1" dirty="0" smtClean="0"/>
              <a:t>Какой инструмент старателей помог </a:t>
            </a:r>
            <a:r>
              <a:rPr lang="ru-RU" sz="3600" b="1" dirty="0" err="1" smtClean="0"/>
              <a:t>Федюньке</a:t>
            </a:r>
            <a:endParaRPr lang="ru-RU" sz="3600" b="1" dirty="0" smtClean="0"/>
          </a:p>
          <a:p>
            <a:pPr algn="ctr">
              <a:buFontTx/>
              <a:buNone/>
            </a:pPr>
            <a:r>
              <a:rPr lang="ru-RU" sz="3600" b="1" dirty="0" smtClean="0"/>
              <a:t>выбраться из заснеженного леса?</a:t>
            </a:r>
            <a:endParaRPr lang="ru-RU" sz="3600" b="1" dirty="0"/>
          </a:p>
        </p:txBody>
      </p:sp>
      <p:sp>
        <p:nvSpPr>
          <p:cNvPr id="2970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5929313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00813" y="4857750"/>
            <a:ext cx="2214562" cy="15573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Лопата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3687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714884"/>
            <a:ext cx="22145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00136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rgbClr val="9F7A70"/>
                </a:solidFill>
              </a:rPr>
              <a:t/>
            </a:r>
            <a:br>
              <a:rPr lang="ru-RU" dirty="0" smtClean="0">
                <a:solidFill>
                  <a:srgbClr val="9F7A70"/>
                </a:solidFill>
              </a:rPr>
            </a:br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kumimoji="1" lang="ru-RU" sz="3600" b="1" dirty="0" err="1" smtClean="0">
                <a:solidFill>
                  <a:schemeClr val="tx1"/>
                </a:solidFill>
                <a:latin typeface="Times New Roman" pitchFamily="18" charset="0"/>
              </a:rPr>
              <a:t>Огневушка-поскакушка</a:t>
            </a:r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1981200"/>
            <a:ext cx="8786812" cy="4114800"/>
          </a:xfrm>
          <a:solidFill>
            <a:srgbClr val="99CC00"/>
          </a:solidFill>
          <a:ln>
            <a:solidFill>
              <a:srgbClr val="FFCC00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3600" i="1" dirty="0" smtClean="0"/>
              <a:t>Кто пел песенку</a:t>
            </a:r>
          </a:p>
          <a:p>
            <a:pPr algn="ctr">
              <a:buFontTx/>
              <a:buNone/>
            </a:pPr>
            <a:r>
              <a:rPr lang="ru-RU" sz="3600" b="1" dirty="0" smtClean="0"/>
              <a:t>У меня тепло!</a:t>
            </a:r>
          </a:p>
          <a:p>
            <a:pPr algn="ctr">
              <a:buFontTx/>
              <a:buNone/>
            </a:pPr>
            <a:r>
              <a:rPr lang="ru-RU" sz="3600" b="1" dirty="0" smtClean="0"/>
              <a:t>У меня светло!</a:t>
            </a:r>
          </a:p>
          <a:p>
            <a:pPr algn="ctr">
              <a:buFontTx/>
              <a:buNone/>
            </a:pPr>
            <a:r>
              <a:rPr lang="ru-RU" sz="3600" b="1" dirty="0" smtClean="0"/>
              <a:t>Красно </a:t>
            </a:r>
            <a:r>
              <a:rPr lang="ru-RU" sz="3600" b="1" dirty="0" err="1" smtClean="0"/>
              <a:t>летичко</a:t>
            </a:r>
            <a:r>
              <a:rPr lang="ru-RU" sz="4800" b="1" dirty="0" smtClean="0"/>
              <a:t>!</a:t>
            </a:r>
            <a:endParaRPr lang="ru-RU" sz="4800" b="1" dirty="0"/>
          </a:p>
        </p:txBody>
      </p:sp>
      <p:sp>
        <p:nvSpPr>
          <p:cNvPr id="3072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5929313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929322" y="5000636"/>
            <a:ext cx="2786053" cy="15573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err="1" smtClean="0">
                <a:solidFill>
                  <a:schemeClr val="tx1"/>
                </a:solidFill>
              </a:rPr>
              <a:t>Огневушка-поскакушка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687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929198"/>
            <a:ext cx="328611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4290"/>
            <a:ext cx="8929718" cy="1285884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Аукцион знаний</a:t>
            </a:r>
            <a:r>
              <a:rPr lang="ru-RU" sz="3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/>
            </a:r>
            <a:br>
              <a:rPr lang="ru-RU" sz="3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</a:br>
            <a:endParaRPr lang="ru-RU" sz="3200" dirty="0" smtClean="0">
              <a:solidFill>
                <a:schemeClr val="accent3">
                  <a:shade val="75000"/>
                </a:schemeClr>
              </a:solidFill>
            </a:endParaRPr>
          </a:p>
        </p:txBody>
      </p:sp>
      <p:graphicFrame>
        <p:nvGraphicFramePr>
          <p:cNvPr id="32993" name="Group 225"/>
          <p:cNvGraphicFramePr>
            <a:graphicFrameLocks noGrp="1"/>
          </p:cNvGraphicFramePr>
          <p:nvPr>
            <p:ph type="tbl" idx="1"/>
          </p:nvPr>
        </p:nvGraphicFramePr>
        <p:xfrm>
          <a:off x="214313" y="2000250"/>
          <a:ext cx="8785225" cy="4390074"/>
        </p:xfrm>
        <a:graphic>
          <a:graphicData uri="http://schemas.openxmlformats.org/drawingml/2006/table">
            <a:tbl>
              <a:tblPr/>
              <a:tblGrid>
                <a:gridCol w="3784600"/>
                <a:gridCol w="833437"/>
                <a:gridCol w="833438"/>
                <a:gridCol w="833437"/>
                <a:gridCol w="833438"/>
                <a:gridCol w="833437"/>
                <a:gridCol w="833438"/>
              </a:tblGrid>
              <a:tr h="1046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.</a:t>
                      </a: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П. П.</a:t>
                      </a: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Бажов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" action="ppaction://hlinksldjump"/>
                        </a:rPr>
                        <a:t>10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3" action="ppaction://hlinksldjump"/>
                        </a:rPr>
                        <a:t>10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4" action="ppaction://hlinksldjump"/>
                        </a:rPr>
                        <a:t>20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5" action="ppaction://hlinksldjump"/>
                        </a:rPr>
                        <a:t>20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6" action="ppaction://hlinksldjump"/>
                        </a:rPr>
                        <a:t>30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7" action="ppaction://hlinksldjump"/>
                        </a:rPr>
                        <a:t>30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727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  дебрях коварных вопросов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7" action="ppaction://hlinksldjump"/>
                        </a:rPr>
                        <a:t>10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8" action="ppaction://hlinksldjump"/>
                        </a:rPr>
                        <a:t>10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9" action="ppaction://hlinksldjump"/>
                        </a:rPr>
                        <a:t>20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0" action="ppaction://hlinksldjump"/>
                        </a:rPr>
                        <a:t>20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1" action="ppaction://hlinksldjump"/>
                        </a:rPr>
                        <a:t>30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2" action="ppaction://hlinksldjump"/>
                        </a:rPr>
                        <a:t>30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727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Огневушка-поскакушка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3" action="ppaction://hlinksldjump"/>
                        </a:rPr>
                        <a:t>10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4" action="ppaction://hlinksldjump"/>
                        </a:rPr>
                        <a:t>10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5" action="ppaction://hlinksldjump"/>
                        </a:rPr>
                        <a:t>20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6" action="ppaction://hlinksldjump"/>
                        </a:rPr>
                        <a:t>20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7" action="ppaction://hlinksldjump"/>
                        </a:rPr>
                        <a:t>30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8" action="ppaction://hlinksldjump"/>
                        </a:rPr>
                        <a:t>30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Синюшкин</a:t>
                      </a: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колодец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9" action="ppaction://hlinksldjump"/>
                        </a:rPr>
                        <a:t>10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0" action="ppaction://hlinksldjump"/>
                        </a:rPr>
                        <a:t>10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1" action="ppaction://hlinksldjump"/>
                        </a:rPr>
                        <a:t>20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1" action="ppaction://hlinksldjump"/>
                        </a:rPr>
                        <a:t>20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2" action="ppaction://hlinksldjump"/>
                        </a:rPr>
                        <a:t>30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3" action="ppaction://hlinksldjump"/>
                        </a:rPr>
                        <a:t>30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Серебряное копытце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4" action="ppaction://hlinksldjump"/>
                        </a:rPr>
                        <a:t>10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5" action="ppaction://hlinksldjump"/>
                        </a:rPr>
                        <a:t>10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6" action="ppaction://hlinksldjump"/>
                        </a:rPr>
                        <a:t>20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6" action="ppaction://hlinksldjump"/>
                        </a:rPr>
                        <a:t>20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7" action="ppaction://hlinksldjump"/>
                        </a:rPr>
                        <a:t>30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8" action="ppaction://hlinksldjump"/>
                        </a:rPr>
                        <a:t>30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00136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rgbClr val="9F7A70"/>
                </a:solidFill>
              </a:rPr>
              <a:t/>
            </a:r>
            <a:br>
              <a:rPr lang="ru-RU" dirty="0" smtClean="0">
                <a:solidFill>
                  <a:srgbClr val="9F7A70"/>
                </a:solidFill>
              </a:rPr>
            </a:br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kumimoji="1" lang="ru-RU" sz="3600" b="1" dirty="0" err="1" smtClean="0">
                <a:solidFill>
                  <a:schemeClr val="tx1"/>
                </a:solidFill>
                <a:latin typeface="Times New Roman" pitchFamily="18" charset="0"/>
              </a:rPr>
              <a:t>Огневушка-поскакушка</a:t>
            </a:r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1981200"/>
            <a:ext cx="8786812" cy="4114800"/>
          </a:xfrm>
          <a:solidFill>
            <a:srgbClr val="99CC00"/>
          </a:solidFill>
          <a:ln>
            <a:solidFill>
              <a:srgbClr val="FFCC00"/>
            </a:solidFill>
          </a:ln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ru-RU" sz="4800" dirty="0" smtClean="0"/>
              <a:t> </a:t>
            </a:r>
            <a:r>
              <a:rPr lang="ru-RU" sz="3600" b="1" dirty="0" smtClean="0"/>
              <a:t>Что нужно искать в том месте, 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3600" b="1" dirty="0" smtClean="0"/>
              <a:t>где плясала </a:t>
            </a:r>
            <a:r>
              <a:rPr lang="ru-RU" sz="3600" b="1" dirty="0" err="1" smtClean="0"/>
              <a:t>огневушка-поскакушка</a:t>
            </a:r>
            <a:r>
              <a:rPr lang="ru-RU" sz="3600" b="1" dirty="0" smtClean="0"/>
              <a:t>?</a:t>
            </a:r>
          </a:p>
        </p:txBody>
      </p:sp>
      <p:sp>
        <p:nvSpPr>
          <p:cNvPr id="3072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5929313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00813" y="4857750"/>
            <a:ext cx="2214562" cy="15573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Золото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687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786322"/>
            <a:ext cx="22145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00136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rgbClr val="9F7A70"/>
                </a:solidFill>
              </a:rPr>
              <a:t/>
            </a:r>
            <a:br>
              <a:rPr lang="ru-RU" dirty="0" smtClean="0">
                <a:solidFill>
                  <a:srgbClr val="9F7A70"/>
                </a:solidFill>
              </a:rPr>
            </a:br>
            <a:r>
              <a:rPr lang="ru-RU" dirty="0" smtClean="0">
                <a:solidFill>
                  <a:srgbClr val="9F7A70"/>
                </a:solidFill>
              </a:rPr>
              <a:t/>
            </a:r>
            <a:br>
              <a:rPr lang="ru-RU" dirty="0" smtClean="0">
                <a:solidFill>
                  <a:srgbClr val="9F7A70"/>
                </a:solidFill>
              </a:rPr>
            </a:br>
            <a:r>
              <a:rPr kumimoji="1" lang="ru-RU" sz="3600" b="1" dirty="0" err="1" smtClean="0">
                <a:solidFill>
                  <a:schemeClr val="tx1"/>
                </a:solidFill>
                <a:latin typeface="Times New Roman" pitchFamily="18" charset="0"/>
              </a:rPr>
              <a:t>Синюшкин</a:t>
            </a:r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 колодец</a:t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1981200"/>
            <a:ext cx="8786812" cy="4114800"/>
          </a:xfrm>
          <a:solidFill>
            <a:srgbClr val="FF99FF"/>
          </a:solidFill>
          <a:ln>
            <a:solidFill>
              <a:srgbClr val="FFCC00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3600" b="1" dirty="0" smtClean="0"/>
              <a:t>Как Илья спасся</a:t>
            </a:r>
          </a:p>
          <a:p>
            <a:pPr>
              <a:lnSpc>
                <a:spcPct val="80000"/>
              </a:lnSpc>
              <a:buNone/>
            </a:pPr>
            <a:r>
              <a:rPr lang="ru-RU" sz="3600" b="1" dirty="0" smtClean="0"/>
              <a:t> от </a:t>
            </a:r>
            <a:r>
              <a:rPr lang="ru-RU" sz="3600" b="1" dirty="0" err="1" smtClean="0"/>
              <a:t>Синюшки</a:t>
            </a:r>
            <a:r>
              <a:rPr lang="ru-RU" sz="3600" b="1" dirty="0" smtClean="0"/>
              <a:t> в </a:t>
            </a:r>
          </a:p>
          <a:p>
            <a:pPr>
              <a:lnSpc>
                <a:spcPct val="80000"/>
              </a:lnSpc>
              <a:buNone/>
            </a:pPr>
            <a:r>
              <a:rPr lang="ru-RU" sz="3600" b="1" dirty="0" smtClean="0"/>
              <a:t>первую встречу?</a:t>
            </a:r>
            <a:endParaRPr lang="ru-RU" sz="3600" dirty="0" smtClean="0"/>
          </a:p>
        </p:txBody>
      </p:sp>
      <p:sp>
        <p:nvSpPr>
          <p:cNvPr id="3174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5929313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28794" y="4500570"/>
            <a:ext cx="2214562" cy="15573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Помогли бабкины перья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687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4357694"/>
            <a:ext cx="22145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4" descr="sin-k-03.jpg"/>
          <p:cNvPicPr>
            <a:picLocks noChangeAspect="1"/>
          </p:cNvPicPr>
          <p:nvPr/>
        </p:nvPicPr>
        <p:blipFill>
          <a:blip r:embed="rId4"/>
          <a:srcRect b="7365"/>
          <a:stretch>
            <a:fillRect/>
          </a:stretch>
        </p:blipFill>
        <p:spPr bwMode="auto">
          <a:xfrm>
            <a:off x="6215074" y="2094488"/>
            <a:ext cx="2928926" cy="428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00136"/>
          </a:xfrm>
        </p:spPr>
        <p:txBody>
          <a:bodyPr/>
          <a:lstStyle/>
          <a:p>
            <a:pPr lvl="0"/>
            <a:r>
              <a:rPr kumimoji="1" lang="ru-RU" sz="3600" b="1" dirty="0" err="1" smtClean="0">
                <a:solidFill>
                  <a:schemeClr val="tx1"/>
                </a:solidFill>
                <a:latin typeface="Times New Roman" pitchFamily="18" charset="0"/>
              </a:rPr>
              <a:t>Синюшкин</a:t>
            </a:r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 колодец</a:t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1981200"/>
            <a:ext cx="8786812" cy="4114800"/>
          </a:xfrm>
          <a:solidFill>
            <a:srgbClr val="FF99FF"/>
          </a:solidFill>
          <a:ln>
            <a:solidFill>
              <a:srgbClr val="FFCC00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ru-RU" sz="3600" b="1" dirty="0" smtClean="0"/>
              <a:t>В колодце «Вода</a:t>
            </a:r>
          </a:p>
          <a:p>
            <a:pPr>
              <a:buFontTx/>
              <a:buNone/>
            </a:pPr>
            <a:r>
              <a:rPr lang="ru-RU" sz="3600" b="1" dirty="0" smtClean="0"/>
              <a:t> сверху синенькой</a:t>
            </a:r>
          </a:p>
          <a:p>
            <a:pPr>
              <a:buFontTx/>
              <a:buNone/>
            </a:pPr>
            <a:r>
              <a:rPr lang="ru-RU" sz="3600" b="1" dirty="0" err="1" smtClean="0"/>
              <a:t>тенёткой</a:t>
            </a:r>
            <a:r>
              <a:rPr lang="ru-RU" sz="3600" b="1" dirty="0" smtClean="0"/>
              <a:t> подернулась…»</a:t>
            </a:r>
          </a:p>
          <a:p>
            <a:pPr>
              <a:buNone/>
            </a:pPr>
            <a:r>
              <a:rPr lang="ru-RU" sz="3600" b="1" dirty="0" smtClean="0"/>
              <a:t>Что такое </a:t>
            </a:r>
            <a:r>
              <a:rPr lang="ru-RU" sz="3600" b="1" dirty="0" err="1" smtClean="0"/>
              <a:t>тенётка</a:t>
            </a:r>
            <a:r>
              <a:rPr lang="ru-RU" sz="3600" b="1" dirty="0" smtClean="0"/>
              <a:t>?</a:t>
            </a:r>
          </a:p>
          <a:p>
            <a:pPr>
              <a:buFontTx/>
              <a:buNone/>
            </a:pPr>
            <a:endParaRPr lang="ru-RU" sz="3600" b="1" dirty="0" smtClean="0"/>
          </a:p>
          <a:p>
            <a:pPr>
              <a:lnSpc>
                <a:spcPct val="80000"/>
              </a:lnSpc>
            </a:pPr>
            <a:endParaRPr lang="ru-RU" sz="4800" dirty="0" smtClean="0"/>
          </a:p>
        </p:txBody>
      </p:sp>
      <p:sp>
        <p:nvSpPr>
          <p:cNvPr id="3277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5929313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488" y="4714884"/>
            <a:ext cx="2214562" cy="15573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err="1" smtClean="0">
                <a:solidFill>
                  <a:schemeClr val="tx1"/>
                </a:solidFill>
              </a:rPr>
              <a:t>Паутиная</a:t>
            </a:r>
            <a:r>
              <a:rPr lang="ru-RU" sz="2800" dirty="0" smtClean="0">
                <a:solidFill>
                  <a:schemeClr val="tx1"/>
                </a:solidFill>
              </a:rPr>
              <a:t> сеть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687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4643446"/>
            <a:ext cx="22145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4" descr="sin-k-03.jpg"/>
          <p:cNvPicPr>
            <a:picLocks noChangeAspect="1"/>
          </p:cNvPicPr>
          <p:nvPr/>
        </p:nvPicPr>
        <p:blipFill>
          <a:blip r:embed="rId4"/>
          <a:srcRect b="7365"/>
          <a:stretch>
            <a:fillRect/>
          </a:stretch>
        </p:blipFill>
        <p:spPr bwMode="auto">
          <a:xfrm>
            <a:off x="6072198" y="2071678"/>
            <a:ext cx="3071802" cy="428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00136"/>
          </a:xfrm>
        </p:spPr>
        <p:txBody>
          <a:bodyPr/>
          <a:lstStyle/>
          <a:p>
            <a:pPr lvl="0"/>
            <a:r>
              <a:rPr kumimoji="1" lang="ru-RU" sz="3600" b="1" dirty="0" err="1" smtClean="0">
                <a:solidFill>
                  <a:schemeClr val="tx1"/>
                </a:solidFill>
                <a:latin typeface="Times New Roman" pitchFamily="18" charset="0"/>
              </a:rPr>
              <a:t>Синюшкин</a:t>
            </a:r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 колодец</a:t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1981200"/>
            <a:ext cx="8786812" cy="4114800"/>
          </a:xfrm>
          <a:solidFill>
            <a:srgbClr val="FF99FF"/>
          </a:solidFill>
          <a:ln>
            <a:solidFill>
              <a:srgbClr val="FFCC00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ru-RU" sz="3200" b="1" dirty="0" smtClean="0"/>
              <a:t>О ком сказала бабка </a:t>
            </a:r>
          </a:p>
          <a:p>
            <a:pPr>
              <a:buFontTx/>
              <a:buNone/>
            </a:pPr>
            <a:r>
              <a:rPr lang="ru-RU" sz="3200" b="1" dirty="0" smtClean="0"/>
              <a:t>Лукерья «… дает богатство </a:t>
            </a:r>
          </a:p>
          <a:p>
            <a:pPr>
              <a:buFontTx/>
              <a:buNone/>
            </a:pPr>
            <a:r>
              <a:rPr lang="ru-RU" sz="3200" b="1" dirty="0" smtClean="0"/>
              <a:t>гораздому да удалому,</a:t>
            </a:r>
          </a:p>
          <a:p>
            <a:pPr>
              <a:buFontTx/>
              <a:buNone/>
            </a:pPr>
            <a:r>
              <a:rPr lang="ru-RU" sz="3200" b="1" dirty="0" smtClean="0"/>
              <a:t> да простой душе. </a:t>
            </a:r>
          </a:p>
          <a:p>
            <a:pPr>
              <a:buFontTx/>
              <a:buNone/>
            </a:pPr>
            <a:r>
              <a:rPr lang="ru-RU" sz="3200" b="1" dirty="0" smtClean="0"/>
              <a:t>Больше никому»</a:t>
            </a:r>
          </a:p>
          <a:p>
            <a:pPr>
              <a:lnSpc>
                <a:spcPct val="80000"/>
              </a:lnSpc>
            </a:pPr>
            <a:endParaRPr lang="ru-RU" sz="4800" dirty="0" smtClean="0"/>
          </a:p>
        </p:txBody>
      </p:sp>
      <p:sp>
        <p:nvSpPr>
          <p:cNvPr id="33796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5929313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86050" y="4857760"/>
            <a:ext cx="2214562" cy="15573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Бабка </a:t>
            </a:r>
            <a:r>
              <a:rPr lang="ru-RU" sz="2800" dirty="0" err="1" smtClean="0">
                <a:solidFill>
                  <a:schemeClr val="tx1"/>
                </a:solidFill>
              </a:rPr>
              <a:t>Синюшка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687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4857760"/>
            <a:ext cx="221456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4" descr="sin-k-03.jpg"/>
          <p:cNvPicPr>
            <a:picLocks noChangeAspect="1"/>
          </p:cNvPicPr>
          <p:nvPr/>
        </p:nvPicPr>
        <p:blipFill>
          <a:blip r:embed="rId4"/>
          <a:srcRect b="7365"/>
          <a:stretch>
            <a:fillRect/>
          </a:stretch>
        </p:blipFill>
        <p:spPr bwMode="auto">
          <a:xfrm>
            <a:off x="6215074" y="2094488"/>
            <a:ext cx="2928926" cy="428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71574"/>
          </a:xfrm>
        </p:spPr>
        <p:txBody>
          <a:bodyPr/>
          <a:lstStyle/>
          <a:p>
            <a:pPr lvl="0"/>
            <a:r>
              <a:rPr kumimoji="1" lang="ru-RU" sz="3600" b="1" dirty="0" err="1" smtClean="0">
                <a:solidFill>
                  <a:schemeClr val="tx1"/>
                </a:solidFill>
                <a:latin typeface="Times New Roman" pitchFamily="18" charset="0"/>
              </a:rPr>
              <a:t>Синюшкин</a:t>
            </a:r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 колодец</a:t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1981200"/>
            <a:ext cx="8786812" cy="4114800"/>
          </a:xfrm>
          <a:solidFill>
            <a:srgbClr val="FF99FF"/>
          </a:solidFill>
          <a:ln>
            <a:solidFill>
              <a:srgbClr val="FFCC00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3600" b="1" dirty="0" smtClean="0"/>
              <a:t>Какие слова сказал</a:t>
            </a:r>
          </a:p>
          <a:p>
            <a:pPr>
              <a:lnSpc>
                <a:spcPct val="80000"/>
              </a:lnSpc>
              <a:buNone/>
            </a:pPr>
            <a:r>
              <a:rPr lang="ru-RU" sz="3600" b="1" dirty="0" smtClean="0"/>
              <a:t> Илья, чтобы вызвать</a:t>
            </a:r>
          </a:p>
          <a:p>
            <a:pPr>
              <a:lnSpc>
                <a:spcPct val="80000"/>
              </a:lnSpc>
              <a:buNone/>
            </a:pPr>
            <a:r>
              <a:rPr lang="ru-RU" sz="3600" b="1" dirty="0" smtClean="0"/>
              <a:t> </a:t>
            </a:r>
            <a:r>
              <a:rPr lang="ru-RU" sz="3600" b="1" dirty="0" err="1" smtClean="0"/>
              <a:t>Синюшку</a:t>
            </a:r>
            <a:r>
              <a:rPr lang="ru-RU" sz="3600" b="1" dirty="0" smtClean="0"/>
              <a:t>?</a:t>
            </a:r>
          </a:p>
          <a:p>
            <a:pPr>
              <a:lnSpc>
                <a:spcPct val="80000"/>
              </a:lnSpc>
            </a:pPr>
            <a:endParaRPr lang="ru-RU" sz="4800" dirty="0" smtClean="0"/>
          </a:p>
        </p:txBody>
      </p:sp>
      <p:sp>
        <p:nvSpPr>
          <p:cNvPr id="3482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5929313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00364" y="4143380"/>
            <a:ext cx="2214562" cy="15573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Без ковша пришел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687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4143380"/>
            <a:ext cx="22145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4" descr="sin-k-03.jpg"/>
          <p:cNvPicPr>
            <a:picLocks noChangeAspect="1"/>
          </p:cNvPicPr>
          <p:nvPr/>
        </p:nvPicPr>
        <p:blipFill>
          <a:blip r:embed="rId4"/>
          <a:srcRect b="7365"/>
          <a:stretch>
            <a:fillRect/>
          </a:stretch>
        </p:blipFill>
        <p:spPr bwMode="auto">
          <a:xfrm>
            <a:off x="6215074" y="2094488"/>
            <a:ext cx="2928926" cy="428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71574"/>
          </a:xfrm>
        </p:spPr>
        <p:txBody>
          <a:bodyPr/>
          <a:lstStyle/>
          <a:p>
            <a:pPr lvl="0"/>
            <a:r>
              <a:rPr kumimoji="1" lang="ru-RU" sz="3600" b="1" dirty="0" err="1" smtClean="0">
                <a:solidFill>
                  <a:schemeClr val="tx1"/>
                </a:solidFill>
                <a:latin typeface="Times New Roman" pitchFamily="18" charset="0"/>
              </a:rPr>
              <a:t>Синюшкин</a:t>
            </a:r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 колодец</a:t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1981200"/>
            <a:ext cx="8786812" cy="4114800"/>
          </a:xfrm>
          <a:solidFill>
            <a:srgbClr val="FF99FF"/>
          </a:solidFill>
          <a:ln>
            <a:solidFill>
              <a:srgbClr val="FFCC00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3600" b="1" dirty="0" smtClean="0"/>
              <a:t>Что оставила бабка </a:t>
            </a:r>
          </a:p>
          <a:p>
            <a:pPr>
              <a:lnSpc>
                <a:spcPct val="80000"/>
              </a:lnSpc>
              <a:buNone/>
            </a:pPr>
            <a:r>
              <a:rPr lang="ru-RU" sz="3600" b="1" dirty="0" smtClean="0"/>
              <a:t> Лукерья своему</a:t>
            </a:r>
          </a:p>
          <a:p>
            <a:pPr>
              <a:lnSpc>
                <a:spcPct val="80000"/>
              </a:lnSpc>
              <a:buNone/>
            </a:pPr>
            <a:r>
              <a:rPr lang="ru-RU" sz="3600" b="1" dirty="0" smtClean="0"/>
              <a:t> внуку в наследство?</a:t>
            </a:r>
          </a:p>
          <a:p>
            <a:pPr>
              <a:lnSpc>
                <a:spcPct val="80000"/>
              </a:lnSpc>
            </a:pPr>
            <a:endParaRPr lang="ru-RU" sz="4800" dirty="0" smtClean="0"/>
          </a:p>
        </p:txBody>
      </p:sp>
      <p:sp>
        <p:nvSpPr>
          <p:cNvPr id="3584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5929313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71604" y="3929066"/>
            <a:ext cx="2928942" cy="184309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Три перышка и наказ, как честно жить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687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500438"/>
            <a:ext cx="3071834" cy="2494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4" descr="sin-k-03.jpg"/>
          <p:cNvPicPr>
            <a:picLocks noChangeAspect="1"/>
          </p:cNvPicPr>
          <p:nvPr/>
        </p:nvPicPr>
        <p:blipFill>
          <a:blip r:embed="rId4"/>
          <a:srcRect b="7365"/>
          <a:stretch>
            <a:fillRect/>
          </a:stretch>
        </p:blipFill>
        <p:spPr bwMode="auto">
          <a:xfrm>
            <a:off x="6215074" y="2094488"/>
            <a:ext cx="2928926" cy="428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343012"/>
          </a:xfrm>
        </p:spPr>
        <p:txBody>
          <a:bodyPr/>
          <a:lstStyle/>
          <a:p>
            <a:pPr lvl="0"/>
            <a:r>
              <a:rPr kumimoji="1" lang="ru-RU" sz="3600" b="1" dirty="0" err="1" smtClean="0">
                <a:solidFill>
                  <a:schemeClr val="tx1"/>
                </a:solidFill>
                <a:latin typeface="Times New Roman" pitchFamily="18" charset="0"/>
              </a:rPr>
              <a:t>Синюшкин</a:t>
            </a:r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 колодец</a:t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1981200"/>
            <a:ext cx="8786812" cy="4114800"/>
          </a:xfrm>
          <a:solidFill>
            <a:srgbClr val="FF99FF"/>
          </a:solidFill>
          <a:ln>
            <a:solidFill>
              <a:srgbClr val="FFCC00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ru-RU" sz="3600" b="1" dirty="0" smtClean="0"/>
              <a:t>В кого оборотилась</a:t>
            </a:r>
          </a:p>
          <a:p>
            <a:pPr>
              <a:buFontTx/>
              <a:buNone/>
            </a:pPr>
            <a:r>
              <a:rPr lang="ru-RU" sz="3600" b="1" dirty="0" smtClean="0"/>
              <a:t> </a:t>
            </a:r>
            <a:r>
              <a:rPr lang="ru-RU" sz="3600" b="1" dirty="0" err="1" smtClean="0"/>
              <a:t>Синюшка</a:t>
            </a:r>
            <a:r>
              <a:rPr lang="ru-RU" sz="3600" b="1" dirty="0" smtClean="0"/>
              <a:t>, когда Илья</a:t>
            </a:r>
          </a:p>
          <a:p>
            <a:pPr>
              <a:buFontTx/>
              <a:buNone/>
            </a:pPr>
            <a:r>
              <a:rPr lang="ru-RU" sz="3600" b="1" dirty="0" smtClean="0"/>
              <a:t> пришел к колодцу</a:t>
            </a:r>
          </a:p>
          <a:p>
            <a:pPr>
              <a:buFontTx/>
              <a:buNone/>
            </a:pPr>
            <a:r>
              <a:rPr lang="ru-RU" sz="3600" b="1" dirty="0" smtClean="0"/>
              <a:t> в третий раз?</a:t>
            </a:r>
            <a:endParaRPr lang="ru-RU" sz="3600" b="1" dirty="0"/>
          </a:p>
        </p:txBody>
      </p:sp>
      <p:sp>
        <p:nvSpPr>
          <p:cNvPr id="3686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5929313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928926" y="4786322"/>
            <a:ext cx="2214562" cy="15573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Молодой девчонкой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687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4714884"/>
            <a:ext cx="22145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4" descr="sin-k-03.jpg"/>
          <p:cNvPicPr>
            <a:picLocks noChangeAspect="1"/>
          </p:cNvPicPr>
          <p:nvPr/>
        </p:nvPicPr>
        <p:blipFill>
          <a:blip r:embed="rId4"/>
          <a:srcRect b="7365"/>
          <a:stretch>
            <a:fillRect/>
          </a:stretch>
        </p:blipFill>
        <p:spPr bwMode="auto">
          <a:xfrm>
            <a:off x="6215074" y="2094488"/>
            <a:ext cx="2928926" cy="428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71574"/>
          </a:xfrm>
        </p:spPr>
        <p:txBody>
          <a:bodyPr/>
          <a:lstStyle/>
          <a:p>
            <a:pPr lvl="0"/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Серебряное копытце</a:t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  <a:solidFill>
            <a:srgbClr val="FFCC00"/>
          </a:solidFill>
        </p:spPr>
        <p:txBody>
          <a:bodyPr/>
          <a:lstStyle/>
          <a:p>
            <a:pPr algn="ctr">
              <a:buFontTx/>
              <a:buNone/>
            </a:pPr>
            <a:r>
              <a:rPr lang="ru-RU" sz="4400" b="1" dirty="0" smtClean="0"/>
              <a:t>Как назвал дед </a:t>
            </a:r>
            <a:r>
              <a:rPr lang="ru-RU" sz="4400" b="1" dirty="0" err="1" smtClean="0"/>
              <a:t>Кокованя</a:t>
            </a:r>
            <a:endParaRPr lang="ru-RU" sz="4400" b="1" dirty="0" smtClean="0"/>
          </a:p>
          <a:p>
            <a:pPr algn="ctr">
              <a:buFontTx/>
              <a:buNone/>
            </a:pPr>
            <a:r>
              <a:rPr lang="ru-RU" sz="4400" b="1" dirty="0" smtClean="0"/>
              <a:t>приемную девочку?</a:t>
            </a:r>
          </a:p>
        </p:txBody>
      </p:sp>
      <p:sp>
        <p:nvSpPr>
          <p:cNvPr id="3789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6000750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0694" y="5072063"/>
            <a:ext cx="2857520" cy="1414462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err="1" smtClean="0">
                <a:solidFill>
                  <a:schemeClr val="tx1"/>
                </a:solidFill>
              </a:rPr>
              <a:t>Под</a:t>
            </a:r>
            <a:r>
              <a:rPr lang="ru-RU" sz="2800" b="1" dirty="0" err="1" smtClean="0">
                <a:solidFill>
                  <a:schemeClr val="tx1"/>
                </a:solidFill>
              </a:rPr>
              <a:t>арёнкой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38918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714884"/>
            <a:ext cx="3143255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9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18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71574"/>
          </a:xfrm>
        </p:spPr>
        <p:txBody>
          <a:bodyPr/>
          <a:lstStyle/>
          <a:p>
            <a:pPr lvl="0"/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Серебряное копытце</a:t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  <a:solidFill>
            <a:srgbClr val="FFCC00"/>
          </a:solidFill>
        </p:spPr>
        <p:txBody>
          <a:bodyPr/>
          <a:lstStyle/>
          <a:p>
            <a:pPr algn="ctr">
              <a:buFontTx/>
              <a:buNone/>
            </a:pPr>
            <a:r>
              <a:rPr lang="ru-RU" sz="3600" b="1" dirty="0" smtClean="0"/>
              <a:t>Как называлось жилище в</a:t>
            </a:r>
          </a:p>
          <a:p>
            <a:pPr algn="ctr">
              <a:buFontTx/>
              <a:buNone/>
            </a:pPr>
            <a:r>
              <a:rPr lang="ru-RU" sz="3600" b="1" dirty="0" smtClean="0"/>
              <a:t>лесу, в котором они провели зиму?</a:t>
            </a:r>
          </a:p>
          <a:p>
            <a:pPr algn="ctr">
              <a:buFontTx/>
              <a:buNone/>
            </a:pP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3789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6000750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5000" y="5072063"/>
            <a:ext cx="2128838" cy="1414462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Балаган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38918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857760"/>
            <a:ext cx="242887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9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18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71574"/>
          </a:xfrm>
        </p:spPr>
        <p:txBody>
          <a:bodyPr/>
          <a:lstStyle/>
          <a:p>
            <a:pPr lvl="0"/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Серебряное копытце</a:t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  <a:solidFill>
            <a:srgbClr val="FFCC00"/>
          </a:solidFill>
        </p:spPr>
        <p:txBody>
          <a:bodyPr/>
          <a:lstStyle/>
          <a:p>
            <a:pPr>
              <a:buFontTx/>
              <a:buNone/>
            </a:pPr>
            <a:r>
              <a:rPr lang="ru-RU" sz="3600" b="1" dirty="0" smtClean="0"/>
              <a:t>Кто такую песенку напевал </a:t>
            </a:r>
          </a:p>
          <a:p>
            <a:pPr>
              <a:buFontTx/>
              <a:buNone/>
            </a:pPr>
            <a:r>
              <a:rPr lang="ru-RU" sz="3600" b="1" dirty="0" smtClean="0"/>
              <a:t>«</a:t>
            </a:r>
            <a:r>
              <a:rPr lang="ru-RU" sz="3600" b="1" dirty="0" err="1" smtClean="0"/>
              <a:t>Пр-равильно</a:t>
            </a:r>
            <a:r>
              <a:rPr lang="ru-RU" sz="3600" b="1" dirty="0" smtClean="0"/>
              <a:t> говоришь.</a:t>
            </a:r>
          </a:p>
          <a:p>
            <a:pPr>
              <a:buFontTx/>
              <a:buNone/>
            </a:pPr>
            <a:r>
              <a:rPr lang="ru-RU" sz="3600" b="1" dirty="0" smtClean="0"/>
              <a:t> </a:t>
            </a:r>
            <a:r>
              <a:rPr lang="ru-RU" sz="3600" b="1" dirty="0" err="1" smtClean="0"/>
              <a:t>Пр-равильно</a:t>
            </a:r>
            <a:r>
              <a:rPr lang="ru-RU" sz="3600" b="1" dirty="0" smtClean="0"/>
              <a:t>» ?</a:t>
            </a:r>
          </a:p>
        </p:txBody>
      </p:sp>
      <p:sp>
        <p:nvSpPr>
          <p:cNvPr id="3789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6000750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5000" y="5072063"/>
            <a:ext cx="2128838" cy="1414462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Кошка </a:t>
            </a:r>
            <a:r>
              <a:rPr lang="ru-RU" sz="2800" b="1" dirty="0" err="1" smtClean="0">
                <a:solidFill>
                  <a:schemeClr val="tx1"/>
                </a:solidFill>
              </a:rPr>
              <a:t>Муренка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38918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786322"/>
            <a:ext cx="242887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9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1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86438" y="4714875"/>
            <a:ext cx="2343150" cy="17002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0572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kumimoji="1" lang="ru-RU" sz="5300" b="1" dirty="0" smtClean="0">
                <a:solidFill>
                  <a:schemeClr val="tx1"/>
                </a:solidFill>
                <a:latin typeface="Times New Roman" pitchFamily="18" charset="0"/>
              </a:rPr>
              <a:t>П. П.</a:t>
            </a:r>
            <a:r>
              <a:rPr kumimoji="1" lang="ru-RU" sz="53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kumimoji="1" lang="ru-RU" sz="5300" b="1" dirty="0" smtClean="0">
                <a:solidFill>
                  <a:schemeClr val="tx1"/>
                </a:solidFill>
                <a:latin typeface="Times New Roman" pitchFamily="18" charset="0"/>
              </a:rPr>
              <a:t>Бажов</a:t>
            </a:r>
            <a:endParaRPr lang="ru-RU" sz="5300" dirty="0" smtClean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ru-RU" sz="4800" b="1" dirty="0" smtClean="0"/>
          </a:p>
          <a:p>
            <a:r>
              <a:rPr lang="ru-RU" sz="4800" b="1" dirty="0" smtClean="0"/>
              <a:t>В каком городе  родился П. П. Бажов?</a:t>
            </a:r>
          </a:p>
          <a:p>
            <a:endParaRPr lang="ru-RU" b="1" dirty="0" smtClean="0"/>
          </a:p>
        </p:txBody>
      </p:sp>
      <p:sp>
        <p:nvSpPr>
          <p:cNvPr id="16389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6000750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4000504"/>
            <a:ext cx="3500462" cy="24860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Г. Сысерть Свердловской обл.</a:t>
            </a:r>
          </a:p>
        </p:txBody>
      </p:sp>
      <p:pic>
        <p:nvPicPr>
          <p:cNvPr id="35847" name="Picture 7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3649663"/>
            <a:ext cx="3571875" cy="29225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8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7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71574"/>
          </a:xfrm>
        </p:spPr>
        <p:txBody>
          <a:bodyPr/>
          <a:lstStyle/>
          <a:p>
            <a:pPr lvl="0"/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Серебряное копытце</a:t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  <a:solidFill>
            <a:srgbClr val="FFCC00"/>
          </a:solidFill>
        </p:spPr>
        <p:txBody>
          <a:bodyPr/>
          <a:lstStyle/>
          <a:p>
            <a:pPr algn="ctr">
              <a:buFontTx/>
              <a:buNone/>
            </a:pPr>
            <a:r>
              <a:rPr lang="ru-RU" sz="3600" b="1" dirty="0" smtClean="0"/>
              <a:t>Чем отличался волшебный козлик  от </a:t>
            </a:r>
          </a:p>
          <a:p>
            <a:pPr algn="ctr">
              <a:buFontTx/>
              <a:buNone/>
            </a:pPr>
            <a:r>
              <a:rPr lang="ru-RU" sz="3600" b="1" dirty="0" smtClean="0"/>
              <a:t>обыкновенных?</a:t>
            </a:r>
          </a:p>
          <a:p>
            <a:pPr>
              <a:buFontTx/>
              <a:buNone/>
            </a:pPr>
            <a:endParaRPr lang="ru-RU" b="1" dirty="0" smtClean="0"/>
          </a:p>
        </p:txBody>
      </p:sp>
      <p:sp>
        <p:nvSpPr>
          <p:cNvPr id="3789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6000750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5000" y="4643446"/>
            <a:ext cx="3000404" cy="1843079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И зимой и летом с </a:t>
            </a:r>
            <a:r>
              <a:rPr lang="ru-RU" sz="2800" b="1" dirty="0" smtClean="0">
                <a:solidFill>
                  <a:schemeClr val="tx1"/>
                </a:solidFill>
              </a:rPr>
              <a:t>рогами о пяти веточек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38918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4286256"/>
            <a:ext cx="3143255" cy="2259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9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18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71574"/>
          </a:xfrm>
        </p:spPr>
        <p:txBody>
          <a:bodyPr/>
          <a:lstStyle/>
          <a:p>
            <a:pPr lvl="0"/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Серебряное копытце</a:t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  <a:solidFill>
            <a:srgbClr val="FFCC00"/>
          </a:solidFill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Такую звонкую кошку не взять – </a:t>
            </a:r>
            <a:r>
              <a:rPr lang="ru-RU" sz="3600" b="1" dirty="0" err="1" smtClean="0"/>
              <a:t>дураком</a:t>
            </a:r>
            <a:r>
              <a:rPr lang="ru-RU" sz="3600" b="1" dirty="0" smtClean="0"/>
              <a:t> остаться. </a:t>
            </a:r>
          </a:p>
          <a:p>
            <a:pPr>
              <a:buNone/>
            </a:pPr>
            <a:r>
              <a:rPr lang="ru-RU" sz="3600" b="1" dirty="0" smtClean="0"/>
              <a:t>Вместо…..она у нас в избе будет.</a:t>
            </a:r>
          </a:p>
          <a:p>
            <a:pPr>
              <a:buFontTx/>
              <a:buNone/>
            </a:pPr>
            <a:endParaRPr lang="ru-RU" b="1" dirty="0" smtClean="0"/>
          </a:p>
        </p:txBody>
      </p:sp>
      <p:sp>
        <p:nvSpPr>
          <p:cNvPr id="3789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6000750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86380" y="5000636"/>
            <a:ext cx="2557458" cy="1485889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балалайки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38918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857760"/>
            <a:ext cx="2571768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9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18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271574"/>
          </a:xfrm>
        </p:spPr>
        <p:txBody>
          <a:bodyPr/>
          <a:lstStyle/>
          <a:p>
            <a:pPr lvl="0"/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Серебряное копытце</a:t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  <a:solidFill>
            <a:srgbClr val="FFCC00"/>
          </a:solidFill>
        </p:spPr>
        <p:txBody>
          <a:bodyPr/>
          <a:lstStyle/>
          <a:p>
            <a:pPr algn="ctr">
              <a:buFontTx/>
              <a:buNone/>
            </a:pPr>
            <a:r>
              <a:rPr lang="ru-RU" sz="3600" b="1" dirty="0" smtClean="0"/>
              <a:t>Какие камушки люди собирали </a:t>
            </a:r>
          </a:p>
          <a:p>
            <a:pPr algn="ctr">
              <a:buFontTx/>
              <a:buNone/>
            </a:pPr>
            <a:r>
              <a:rPr lang="ru-RU" sz="3600" b="1" dirty="0" smtClean="0"/>
              <a:t>по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ложк</a:t>
            </a:r>
            <a:r>
              <a:rPr lang="el-G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</a:p>
          <a:p>
            <a:pPr algn="ctr">
              <a:buFontTx/>
              <a:buNone/>
            </a:pPr>
            <a:r>
              <a:rPr lang="ru-RU" sz="3600" b="1" dirty="0" smtClean="0"/>
              <a:t>после Серебряного копытца? </a:t>
            </a:r>
          </a:p>
          <a:p>
            <a:pPr>
              <a:buFontTx/>
              <a:buNone/>
            </a:pPr>
            <a:endParaRPr lang="ru-RU" sz="3600" b="1" dirty="0" smtClean="0"/>
          </a:p>
        </p:txBody>
      </p:sp>
      <p:sp>
        <p:nvSpPr>
          <p:cNvPr id="3789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6000750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43504" y="4786322"/>
            <a:ext cx="2700334" cy="1700203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Хризолиты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38918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4429132"/>
            <a:ext cx="2928958" cy="210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9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1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86438" y="4714875"/>
            <a:ext cx="2343150" cy="17002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sz="4800" b="1" smtClean="0">
                <a:solidFill>
                  <a:schemeClr val="tx1"/>
                </a:solidFill>
                <a:latin typeface="Times New Roman" pitchFamily="18" charset="0"/>
              </a:rPr>
              <a:t>П. П.</a:t>
            </a:r>
            <a:r>
              <a:rPr kumimoji="1" lang="ru-RU" sz="4800" b="1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kumimoji="1" lang="ru-RU" sz="4800" b="1" smtClean="0">
                <a:solidFill>
                  <a:schemeClr val="tx1"/>
                </a:solidFill>
                <a:latin typeface="Times New Roman" pitchFamily="18" charset="0"/>
              </a:rPr>
              <a:t>Бажов </a:t>
            </a:r>
            <a:endParaRPr lang="ru-RU" sz="4800" smtClean="0">
              <a:solidFill>
                <a:srgbClr val="9F7A70"/>
              </a:solidFill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4800" b="1" dirty="0" smtClean="0"/>
              <a:t>Как назвал свои</a:t>
            </a:r>
          </a:p>
          <a:p>
            <a:pPr algn="ctr">
              <a:buFontTx/>
              <a:buNone/>
            </a:pPr>
            <a:r>
              <a:rPr lang="ru-RU" sz="4800" b="1" dirty="0" smtClean="0"/>
              <a:t>рассказы</a:t>
            </a:r>
          </a:p>
          <a:p>
            <a:pPr algn="ctr">
              <a:buFontTx/>
              <a:buNone/>
            </a:pPr>
            <a:r>
              <a:rPr lang="ru-RU" sz="4800" b="1" dirty="0" smtClean="0"/>
              <a:t> П. П. Бажов?</a:t>
            </a:r>
          </a:p>
          <a:p>
            <a:endParaRPr lang="ru-RU" sz="4800" b="1" dirty="0" smtClean="0"/>
          </a:p>
        </p:txBody>
      </p:sp>
      <p:sp>
        <p:nvSpPr>
          <p:cNvPr id="17413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6000750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5072074"/>
            <a:ext cx="1557342" cy="14144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Сказы</a:t>
            </a:r>
          </a:p>
        </p:txBody>
      </p:sp>
      <p:pic>
        <p:nvPicPr>
          <p:cNvPr id="35847" name="Picture 7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25" y="4643438"/>
            <a:ext cx="2000250" cy="19843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8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86438" y="4714875"/>
            <a:ext cx="2343150" cy="17002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sz="4800" b="1" smtClean="0">
                <a:solidFill>
                  <a:schemeClr val="tx1"/>
                </a:solidFill>
                <a:latin typeface="Times New Roman" pitchFamily="18" charset="0"/>
              </a:rPr>
              <a:t>П. П.</a:t>
            </a:r>
            <a:r>
              <a:rPr kumimoji="1" lang="ru-RU" sz="4800" b="1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kumimoji="1" lang="ru-RU" sz="4800" b="1" smtClean="0">
                <a:solidFill>
                  <a:schemeClr val="tx1"/>
                </a:solidFill>
                <a:latin typeface="Times New Roman" pitchFamily="18" charset="0"/>
              </a:rPr>
              <a:t>Бажов</a:t>
            </a:r>
            <a:endParaRPr lang="ru-RU" sz="4800" smtClean="0">
              <a:solidFill>
                <a:srgbClr val="9F7A70"/>
              </a:solidFill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ru-RU" sz="4800" b="1" dirty="0" smtClean="0"/>
              <a:t>Какой камень чаще всего использовали</a:t>
            </a:r>
          </a:p>
          <a:p>
            <a:pPr>
              <a:buFontTx/>
              <a:buNone/>
            </a:pPr>
            <a:r>
              <a:rPr lang="ru-RU" sz="4800" b="1" dirty="0" smtClean="0"/>
              <a:t>мастера </a:t>
            </a:r>
          </a:p>
          <a:p>
            <a:pPr>
              <a:buFontTx/>
              <a:buNone/>
            </a:pPr>
            <a:r>
              <a:rPr lang="ru-RU" sz="4800" b="1" dirty="0" smtClean="0"/>
              <a:t>для поделок?</a:t>
            </a:r>
          </a:p>
          <a:p>
            <a:endParaRPr lang="ru-RU" b="1" dirty="0" smtClean="0"/>
          </a:p>
        </p:txBody>
      </p:sp>
      <p:sp>
        <p:nvSpPr>
          <p:cNvPr id="1843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6000750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5072074"/>
            <a:ext cx="2214578" cy="14144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Малахит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8" name="Picture 3" descr="малахи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357562"/>
            <a:ext cx="2646309" cy="2323055"/>
          </a:xfrm>
          <a:prstGeom prst="rect">
            <a:avLst/>
          </a:prstGeom>
          <a:noFill/>
        </p:spPr>
      </p:pic>
      <p:pic>
        <p:nvPicPr>
          <p:cNvPr id="35847" name="Picture 7" descr="watermark_300x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3357562"/>
            <a:ext cx="3663776" cy="327025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8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86438" y="4714875"/>
            <a:ext cx="2343150" cy="17002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sz="4800" b="1" smtClean="0">
                <a:solidFill>
                  <a:schemeClr val="tx1"/>
                </a:solidFill>
                <a:latin typeface="Times New Roman" pitchFamily="18" charset="0"/>
              </a:rPr>
              <a:t>П. П.</a:t>
            </a:r>
            <a:r>
              <a:rPr kumimoji="1" lang="ru-RU" sz="4800" b="1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kumimoji="1" lang="ru-RU" sz="4800" b="1" smtClean="0">
                <a:solidFill>
                  <a:schemeClr val="tx1"/>
                </a:solidFill>
                <a:latin typeface="Times New Roman" pitchFamily="18" charset="0"/>
              </a:rPr>
              <a:t>Бажов</a:t>
            </a:r>
            <a:endParaRPr lang="ru-RU" sz="4800" smtClean="0">
              <a:solidFill>
                <a:srgbClr val="9F7A70"/>
              </a:solidFill>
            </a:endParaRPr>
          </a:p>
        </p:txBody>
      </p:sp>
      <p:sp>
        <p:nvSpPr>
          <p:cNvPr id="1946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4800" b="1" dirty="0" smtClean="0"/>
              <a:t>В  сказах П. П. Бажова часто упоминаются старатели. </a:t>
            </a:r>
          </a:p>
          <a:p>
            <a:pPr algn="ctr">
              <a:buFontTx/>
              <a:buNone/>
            </a:pPr>
            <a:r>
              <a:rPr lang="ru-RU" sz="4800" b="1" dirty="0" smtClean="0"/>
              <a:t>Чем они занимаются?</a:t>
            </a:r>
          </a:p>
          <a:p>
            <a:endParaRPr lang="ru-RU" sz="4800" b="1" dirty="0" smtClean="0"/>
          </a:p>
        </p:txBody>
      </p:sp>
      <p:sp>
        <p:nvSpPr>
          <p:cNvPr id="19461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6000750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5072074"/>
            <a:ext cx="3286148" cy="14144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Добывают самоцветные камни</a:t>
            </a: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</a:rPr>
              <a:t> </a:t>
            </a:r>
          </a:p>
        </p:txBody>
      </p:sp>
      <p:pic>
        <p:nvPicPr>
          <p:cNvPr id="35847" name="Picture 7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857750"/>
            <a:ext cx="3000375" cy="20002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8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86438" y="4714875"/>
            <a:ext cx="2343150" cy="17002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sz="4800" b="1" smtClean="0">
                <a:solidFill>
                  <a:schemeClr val="tx1"/>
                </a:solidFill>
                <a:latin typeface="Times New Roman" pitchFamily="18" charset="0"/>
              </a:rPr>
              <a:t>П. П.</a:t>
            </a:r>
            <a:r>
              <a:rPr kumimoji="1" lang="ru-RU" sz="4800" b="1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kumimoji="1" lang="ru-RU" sz="4800" b="1" smtClean="0">
                <a:solidFill>
                  <a:schemeClr val="tx1"/>
                </a:solidFill>
                <a:latin typeface="Times New Roman" pitchFamily="18" charset="0"/>
              </a:rPr>
              <a:t>Бажов</a:t>
            </a:r>
            <a:endParaRPr lang="ru-RU" sz="4800" smtClean="0">
              <a:solidFill>
                <a:srgbClr val="9F7A70"/>
              </a:solidFill>
            </a:endParaRPr>
          </a:p>
        </p:txBody>
      </p:sp>
      <p:sp>
        <p:nvSpPr>
          <p:cNvPr id="2048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sz="4800" b="1" dirty="0" smtClean="0"/>
              <a:t>Как П. П. Бажов связан с нашим краем?</a:t>
            </a:r>
          </a:p>
        </p:txBody>
      </p:sp>
      <p:sp>
        <p:nvSpPr>
          <p:cNvPr id="2048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5929313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5072074"/>
            <a:ext cx="1557342" cy="14144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Учился в Перми</a:t>
            </a:r>
          </a:p>
        </p:txBody>
      </p:sp>
      <p:pic>
        <p:nvPicPr>
          <p:cNvPr id="35847" name="Picture 7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4643438"/>
            <a:ext cx="2000250" cy="19843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8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86438" y="4714875"/>
            <a:ext cx="2343150" cy="17002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sz="4800" b="1" smtClean="0">
                <a:solidFill>
                  <a:schemeClr val="tx1"/>
                </a:solidFill>
                <a:latin typeface="Times New Roman" pitchFamily="18" charset="0"/>
              </a:rPr>
              <a:t>П. П.</a:t>
            </a:r>
            <a:r>
              <a:rPr kumimoji="1" lang="ru-RU" sz="4800" b="1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kumimoji="1" lang="ru-RU" sz="4800" b="1" smtClean="0">
                <a:solidFill>
                  <a:schemeClr val="tx1"/>
                </a:solidFill>
                <a:latin typeface="Times New Roman" pitchFamily="18" charset="0"/>
              </a:rPr>
              <a:t>Бажов</a:t>
            </a:r>
            <a:endParaRPr lang="ru-RU" sz="4800" smtClean="0">
              <a:solidFill>
                <a:srgbClr val="9F7A70"/>
              </a:solidFill>
            </a:endParaRPr>
          </a:p>
        </p:txBody>
      </p:sp>
      <p:sp>
        <p:nvSpPr>
          <p:cNvPr id="2048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sz="4800" b="1" dirty="0" smtClean="0"/>
              <a:t>От чьего имени ведется рассказ?</a:t>
            </a:r>
          </a:p>
        </p:txBody>
      </p:sp>
      <p:sp>
        <p:nvSpPr>
          <p:cNvPr id="2048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5929313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5072074"/>
            <a:ext cx="1557342" cy="14144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Дедушки </a:t>
            </a:r>
            <a:r>
              <a:rPr lang="ru-RU" sz="2400" dirty="0" err="1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Слышко</a:t>
            </a:r>
            <a:endParaRPr lang="ru-RU" sz="2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35847" name="Picture 7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714884"/>
            <a:ext cx="2000250" cy="19843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8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214290"/>
            <a:ext cx="8550305" cy="1285884"/>
          </a:xfrm>
        </p:spPr>
        <p:txBody>
          <a:bodyPr/>
          <a:lstStyle/>
          <a:p>
            <a:pPr lvl="0"/>
            <a: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В  дебрях коварных вопросов</a:t>
            </a:r>
            <a:br>
              <a:rPr kumimoji="1"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dirty="0" smtClean="0">
              <a:solidFill>
                <a:srgbClr val="9F7A7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1981200"/>
            <a:ext cx="8786812" cy="4114800"/>
          </a:xfrm>
          <a:solidFill>
            <a:schemeClr val="bg2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3600" i="1" dirty="0" smtClean="0"/>
              <a:t>Из какого сказа эти строки</a:t>
            </a:r>
          </a:p>
          <a:p>
            <a:pPr>
              <a:buNone/>
            </a:pPr>
            <a:r>
              <a:rPr lang="ru-RU" sz="3600" i="1" dirty="0" smtClean="0"/>
              <a:t>«</a:t>
            </a:r>
            <a:r>
              <a:rPr lang="ru-RU" sz="3600" b="1" dirty="0" smtClean="0"/>
              <a:t>Жил в нашем заводе парень.</a:t>
            </a:r>
          </a:p>
          <a:p>
            <a:pPr>
              <a:buNone/>
            </a:pPr>
            <a:r>
              <a:rPr lang="ru-RU" sz="3600" b="1" dirty="0" smtClean="0"/>
              <a:t> Вовсе бобылем остался – всю родню схоронил. И от всех ему наследство осталось» </a:t>
            </a:r>
            <a:endParaRPr lang="ru-RU" sz="3600" b="1" dirty="0"/>
          </a:p>
        </p:txBody>
      </p:sp>
      <p:sp>
        <p:nvSpPr>
          <p:cNvPr id="2150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88" y="5929313"/>
            <a:ext cx="576262" cy="504825"/>
          </a:xfrm>
          <a:prstGeom prst="actionButtonReturn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00813" y="4857750"/>
            <a:ext cx="2214562" cy="15573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err="1" smtClean="0">
                <a:solidFill>
                  <a:schemeClr val="tx1"/>
                </a:solidFill>
              </a:rPr>
              <a:t>Синюшкин</a:t>
            </a:r>
            <a:r>
              <a:rPr lang="ru-RU" sz="2800" dirty="0" smtClean="0">
                <a:solidFill>
                  <a:schemeClr val="tx1"/>
                </a:solidFill>
              </a:rPr>
              <a:t> колодец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6870" name="Picture 6" descr="watermark_30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786322"/>
            <a:ext cx="22145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rgbClr val="A19574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1962</TotalTime>
  <Words>593</Words>
  <Application>Microsoft Office PowerPoint</Application>
  <PresentationFormat>Экран (4:3)</PresentationFormat>
  <Paragraphs>171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Тема1</vt:lpstr>
      <vt:lpstr>По следам  П. П. Бажова</vt:lpstr>
      <vt:lpstr>Аукцион знаний </vt:lpstr>
      <vt:lpstr> П. П. Бажов</vt:lpstr>
      <vt:lpstr>П. П. Бажов </vt:lpstr>
      <vt:lpstr>П. П. Бажов</vt:lpstr>
      <vt:lpstr>П. П. Бажов</vt:lpstr>
      <vt:lpstr>П. П. Бажов</vt:lpstr>
      <vt:lpstr>П. П. Бажов</vt:lpstr>
      <vt:lpstr>В  дебрях коварных вопросов </vt:lpstr>
      <vt:lpstr>  В  дебрях коварных вопросов </vt:lpstr>
      <vt:lpstr>В  дебрях коварных вопросов </vt:lpstr>
      <vt:lpstr>В  дебрях коварных вопросов </vt:lpstr>
      <vt:lpstr>В  дебрях коварных вопросов </vt:lpstr>
      <vt:lpstr>В  дебрях коварных вопросов </vt:lpstr>
      <vt:lpstr>Огневушка-поскакушка </vt:lpstr>
      <vt:lpstr>Огневушка-поскакушка </vt:lpstr>
      <vt:lpstr>Огневушка-поскакушка </vt:lpstr>
      <vt:lpstr>Огневушка-поскакушка </vt:lpstr>
      <vt:lpstr>  Огневушка-поскакушка </vt:lpstr>
      <vt:lpstr>  Огневушка-поскакушка </vt:lpstr>
      <vt:lpstr>  Синюшкин колодец </vt:lpstr>
      <vt:lpstr>Синюшкин колодец </vt:lpstr>
      <vt:lpstr>Синюшкин колодец </vt:lpstr>
      <vt:lpstr>Синюшкин колодец </vt:lpstr>
      <vt:lpstr>Синюшкин колодец </vt:lpstr>
      <vt:lpstr>Синюшкин колодец </vt:lpstr>
      <vt:lpstr>Серебряное копытце </vt:lpstr>
      <vt:lpstr>Серебряное копытце </vt:lpstr>
      <vt:lpstr>Серебряное копытце </vt:lpstr>
      <vt:lpstr>Серебряное копытце </vt:lpstr>
      <vt:lpstr>Серебряное копытце </vt:lpstr>
      <vt:lpstr>Серебряное копытце 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School19</dc:creator>
  <cp:keywords/>
  <dc:description/>
  <cp:lastModifiedBy>USER-PC</cp:lastModifiedBy>
  <cp:revision>105</cp:revision>
  <dcterms:created xsi:type="dcterms:W3CDTF">2008-10-28T05:29:43Z</dcterms:created>
  <dcterms:modified xsi:type="dcterms:W3CDTF">2012-02-25T16:20:48Z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TC010690071049</vt:lpwstr>
  </property>
</Properties>
</file>