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64" r:id="rId9"/>
    <p:sldId id="266" r:id="rId10"/>
    <p:sldId id="265" r:id="rId11"/>
    <p:sldId id="268" r:id="rId12"/>
    <p:sldId id="270" r:id="rId13"/>
    <p:sldId id="269"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9" autoAdjust="0"/>
    <p:restoredTop sz="94709" autoAdjust="0"/>
  </p:normalViewPr>
  <p:slideViewPr>
    <p:cSldViewPr>
      <p:cViewPr varScale="1">
        <p:scale>
          <a:sx n="74" d="100"/>
          <a:sy n="74" d="100"/>
        </p:scale>
        <p:origin x="-39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49A45D9-EB72-471A-A8FD-7D96B26738B8}" type="datetimeFigureOut">
              <a:rPr lang="ru-RU" smtClean="0"/>
              <a:pPr/>
              <a:t>28.10.2011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043D16-A33E-47C6-97DF-60040D13B561}"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49A45D9-EB72-471A-A8FD-7D96B26738B8}" type="datetimeFigureOut">
              <a:rPr lang="ru-RU" smtClean="0"/>
              <a:pPr/>
              <a:t>28.10.2011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043D16-A33E-47C6-97DF-60040D13B56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49A45D9-EB72-471A-A8FD-7D96B26738B8}" type="datetimeFigureOut">
              <a:rPr lang="ru-RU" smtClean="0"/>
              <a:pPr/>
              <a:t>28.10.2011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043D16-A33E-47C6-97DF-60040D13B56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49A45D9-EB72-471A-A8FD-7D96B26738B8}" type="datetimeFigureOut">
              <a:rPr lang="ru-RU" smtClean="0"/>
              <a:pPr/>
              <a:t>28.10.2011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043D16-A33E-47C6-97DF-60040D13B56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49A45D9-EB72-471A-A8FD-7D96B26738B8}" type="datetimeFigureOut">
              <a:rPr lang="ru-RU" smtClean="0"/>
              <a:pPr/>
              <a:t>28.10.2011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043D16-A33E-47C6-97DF-60040D13B561}"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49A45D9-EB72-471A-A8FD-7D96B26738B8}" type="datetimeFigureOut">
              <a:rPr lang="ru-RU" smtClean="0"/>
              <a:pPr/>
              <a:t>28.10.2011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F043D16-A33E-47C6-97DF-60040D13B561}"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49A45D9-EB72-471A-A8FD-7D96B26738B8}" type="datetimeFigureOut">
              <a:rPr lang="ru-RU" smtClean="0"/>
              <a:pPr/>
              <a:t>28.10.2011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F043D16-A33E-47C6-97DF-60040D13B561}"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49A45D9-EB72-471A-A8FD-7D96B26738B8}" type="datetimeFigureOut">
              <a:rPr lang="ru-RU" smtClean="0"/>
              <a:pPr/>
              <a:t>28.10.2011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F043D16-A33E-47C6-97DF-60040D13B56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49A45D9-EB72-471A-A8FD-7D96B26738B8}" type="datetimeFigureOut">
              <a:rPr lang="ru-RU" smtClean="0"/>
              <a:pPr/>
              <a:t>28.10.2011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F043D16-A33E-47C6-97DF-60040D13B56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49A45D9-EB72-471A-A8FD-7D96B26738B8}" type="datetimeFigureOut">
              <a:rPr lang="ru-RU" smtClean="0"/>
              <a:pPr/>
              <a:t>28.10.2011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F043D16-A33E-47C6-97DF-60040D13B56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49A45D9-EB72-471A-A8FD-7D96B26738B8}" type="datetimeFigureOut">
              <a:rPr lang="ru-RU" smtClean="0"/>
              <a:pPr/>
              <a:t>28.10.2011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F043D16-A33E-47C6-97DF-60040D13B561}"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9A45D9-EB72-471A-A8FD-7D96B26738B8}" type="datetimeFigureOut">
              <a:rPr lang="ru-RU" smtClean="0"/>
              <a:pPr/>
              <a:t>28.10.2011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043D16-A33E-47C6-97DF-60040D13B56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 Id="rId4" Type="http://schemas.openxmlformats.org/officeDocument/2006/relationships/image" Target="../media/image39.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0" y="-1"/>
            <a:ext cx="9144000" cy="6904653"/>
          </a:xfrm>
          <a:prstGeom prst="rect">
            <a:avLst/>
          </a:prstGeom>
          <a:noFill/>
          <a:ln w="9525">
            <a:noFill/>
            <a:miter lim="800000"/>
            <a:headEnd/>
            <a:tailEnd/>
          </a:ln>
          <a:effectLst/>
        </p:spPr>
      </p:pic>
      <p:sp>
        <p:nvSpPr>
          <p:cNvPr id="5" name="TextBox 4"/>
          <p:cNvSpPr txBox="1"/>
          <p:nvPr/>
        </p:nvSpPr>
        <p:spPr>
          <a:xfrm>
            <a:off x="285720" y="571480"/>
            <a:ext cx="8858280" cy="1569660"/>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96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228600">
                    <a:schemeClr val="accent5">
                      <a:satMod val="175000"/>
                      <a:alpha val="40000"/>
                    </a:schemeClr>
                  </a:glow>
                  <a:outerShdw blurRad="50800" dist="38100" dir="16200000" rotWithShape="0">
                    <a:prstClr val="black">
                      <a:alpha val="40000"/>
                    </a:prstClr>
                  </a:outerShdw>
                  <a:reflection blurRad="6350" stA="55000" endA="300" endPos="45500" dir="5400000" sy="-100000" algn="bl" rotWithShape="0"/>
                </a:effectLst>
                <a:latin typeface="Times New Roman" pitchFamily="18" charset="0"/>
                <a:cs typeface="Times New Roman" pitchFamily="18" charset="0"/>
              </a:rPr>
              <a:t>Физика и спорт</a:t>
            </a:r>
            <a:endParaRPr lang="ru-RU" sz="9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228600">
                  <a:schemeClr val="accent5">
                    <a:satMod val="175000"/>
                    <a:alpha val="40000"/>
                  </a:schemeClr>
                </a:glow>
                <a:outerShdw blurRad="50800" dist="38100" dir="16200000" rotWithShape="0">
                  <a:prstClr val="black">
                    <a:alpha val="40000"/>
                  </a:prstClr>
                </a:outerShdw>
                <a:reflection blurRad="6350" stA="55000" endA="300" endPos="45500" dir="5400000" sy="-100000" algn="bl" rotWithShape="0"/>
              </a:effectLst>
              <a:latin typeface="Times New Roman" pitchFamily="18" charset="0"/>
              <a:cs typeface="Times New Roman" pitchFamily="18" charset="0"/>
            </a:endParaRPr>
          </a:p>
        </p:txBody>
      </p:sp>
      <p:sp>
        <p:nvSpPr>
          <p:cNvPr id="6" name="TextBox 5"/>
          <p:cNvSpPr txBox="1"/>
          <p:nvPr/>
        </p:nvSpPr>
        <p:spPr>
          <a:xfrm>
            <a:off x="500034" y="2071679"/>
            <a:ext cx="8072494" cy="3908762"/>
          </a:xfrm>
          <a:prstGeom prst="rect">
            <a:avLst/>
          </a:prstGeom>
          <a:noFill/>
        </p:spPr>
        <p:txBody>
          <a:bodyPr wrap="square" rtlCol="0">
            <a:spAutoFit/>
          </a:bodyPr>
          <a:lstStyle/>
          <a:p>
            <a:pPr algn="ctr"/>
            <a:r>
              <a:rPr lang="ru-RU" sz="2800" b="1" dirty="0" smtClean="0">
                <a:solidFill>
                  <a:srgbClr val="FFFF00"/>
                </a:solidFill>
                <a:effectLst>
                  <a:glow rad="228600">
                    <a:srgbClr val="FFFF00">
                      <a:alpha val="40000"/>
                    </a:srgbClr>
                  </a:glow>
                  <a:outerShdw blurRad="38100" dist="38100" dir="2700000" algn="tl">
                    <a:srgbClr val="000000">
                      <a:alpha val="43137"/>
                    </a:srgbClr>
                  </a:outerShdw>
                </a:effectLst>
              </a:rPr>
              <a:t>Лучше средства от хвори нет – делай зарядку и занимайся спортом до старости.</a:t>
            </a:r>
          </a:p>
          <a:p>
            <a:pPr algn="ctr"/>
            <a:r>
              <a:rPr lang="ru-RU" sz="2400" i="1" dirty="0" smtClean="0">
                <a:effectLst>
                  <a:glow rad="228600">
                    <a:srgbClr val="FFFF00">
                      <a:alpha val="40000"/>
                    </a:srgbClr>
                  </a:glow>
                  <a:outerShdw blurRad="38100" dist="38100" dir="2700000" algn="tl">
                    <a:srgbClr val="000000">
                      <a:alpha val="43137"/>
                    </a:srgbClr>
                  </a:outerShdw>
                </a:effectLst>
              </a:rPr>
              <a:t>(Древняя индейская пословица)</a:t>
            </a:r>
          </a:p>
          <a:p>
            <a:pPr algn="r"/>
            <a:endParaRPr lang="ru-RU" sz="2800" b="1" dirty="0" smtClean="0">
              <a:solidFill>
                <a:srgbClr val="FFFF00"/>
              </a:solidFill>
              <a:effectLst>
                <a:glow rad="228600">
                  <a:srgbClr val="FFFF00">
                    <a:alpha val="40000"/>
                  </a:srgbClr>
                </a:glow>
                <a:outerShdw blurRad="38100" dist="38100" dir="2700000" algn="tl">
                  <a:srgbClr val="000000">
                    <a:alpha val="43137"/>
                  </a:srgbClr>
                </a:outerShdw>
              </a:effectLst>
            </a:endParaRPr>
          </a:p>
          <a:p>
            <a:pPr algn="r"/>
            <a:r>
              <a:rPr lang="ru-RU" sz="2800" b="1" dirty="0" smtClean="0">
                <a:solidFill>
                  <a:srgbClr val="FFFF00"/>
                </a:solidFill>
                <a:effectLst>
                  <a:glow rad="228600">
                    <a:srgbClr val="FFFF00">
                      <a:alpha val="40000"/>
                    </a:srgbClr>
                  </a:glow>
                  <a:outerShdw blurRad="38100" dist="38100" dir="2700000" algn="tl">
                    <a:srgbClr val="000000">
                      <a:alpha val="43137"/>
                    </a:srgbClr>
                  </a:outerShdw>
                </a:effectLst>
              </a:rPr>
              <a:t>Выполнила: </a:t>
            </a:r>
            <a:endParaRPr lang="ru-RU" sz="2800" b="1" dirty="0" smtClean="0">
              <a:solidFill>
                <a:srgbClr val="FFFF00"/>
              </a:solidFill>
              <a:effectLst>
                <a:glow rad="228600">
                  <a:srgbClr val="FFFF00">
                    <a:alpha val="40000"/>
                  </a:srgbClr>
                </a:glow>
                <a:outerShdw blurRad="38100" dist="38100" dir="2700000" algn="tl">
                  <a:srgbClr val="000000">
                    <a:alpha val="43137"/>
                  </a:srgbClr>
                </a:outerShdw>
              </a:effectLst>
            </a:endParaRPr>
          </a:p>
          <a:p>
            <a:pPr algn="r"/>
            <a:r>
              <a:rPr lang="ru-RU" sz="2800" b="1" dirty="0" smtClean="0">
                <a:solidFill>
                  <a:srgbClr val="FFFF00"/>
                </a:solidFill>
                <a:effectLst>
                  <a:glow rad="228600">
                    <a:srgbClr val="FFFF00">
                      <a:alpha val="40000"/>
                    </a:srgbClr>
                  </a:glow>
                  <a:outerShdw blurRad="38100" dist="38100" dir="2700000" algn="tl">
                    <a:srgbClr val="000000">
                      <a:alpha val="43137"/>
                    </a:srgbClr>
                  </a:outerShdw>
                </a:effectLst>
              </a:rPr>
              <a:t>ученица 10 «Б» класса</a:t>
            </a:r>
          </a:p>
          <a:p>
            <a:pPr algn="r"/>
            <a:r>
              <a:rPr lang="ru-RU" sz="2800" b="1" dirty="0" smtClean="0">
                <a:solidFill>
                  <a:srgbClr val="FFFF00"/>
                </a:solidFill>
                <a:effectLst>
                  <a:glow rad="228600">
                    <a:srgbClr val="FFFF00">
                      <a:alpha val="40000"/>
                    </a:srgbClr>
                  </a:glow>
                  <a:outerShdw blurRad="38100" dist="38100" dir="2700000" algn="tl">
                    <a:srgbClr val="000000">
                      <a:alpha val="43137"/>
                    </a:srgbClr>
                  </a:outerShdw>
                </a:effectLst>
              </a:rPr>
              <a:t>Богачек Александра.</a:t>
            </a:r>
          </a:p>
          <a:p>
            <a:pPr algn="r"/>
            <a:r>
              <a:rPr lang="ru-RU" sz="2800" b="1" dirty="0" smtClean="0">
                <a:solidFill>
                  <a:srgbClr val="FFFF00"/>
                </a:solidFill>
                <a:effectLst>
                  <a:glow rad="228600">
                    <a:srgbClr val="FFFF00">
                      <a:alpha val="40000"/>
                    </a:srgbClr>
                  </a:glow>
                  <a:outerShdw blurRad="38100" dist="38100" dir="2700000" algn="tl">
                    <a:srgbClr val="000000">
                      <a:alpha val="43137"/>
                    </a:srgbClr>
                  </a:outerShdw>
                </a:effectLst>
              </a:rPr>
              <a:t>Проверила:</a:t>
            </a:r>
            <a:endParaRPr lang="ru-RU" sz="2800" b="1" dirty="0" smtClean="0">
              <a:solidFill>
                <a:srgbClr val="FFFF00"/>
              </a:solidFill>
              <a:effectLst>
                <a:glow rad="228600">
                  <a:srgbClr val="FFFF00">
                    <a:alpha val="40000"/>
                  </a:srgbClr>
                </a:glow>
                <a:outerShdw blurRad="38100" dist="38100" dir="2700000" algn="tl">
                  <a:srgbClr val="000000">
                    <a:alpha val="43137"/>
                  </a:srgbClr>
                </a:outerShdw>
              </a:effectLst>
            </a:endParaRPr>
          </a:p>
          <a:p>
            <a:pPr algn="r"/>
            <a:r>
              <a:rPr lang="ru-RU" sz="2800" b="1" dirty="0" smtClean="0">
                <a:solidFill>
                  <a:srgbClr val="FFFF00"/>
                </a:solidFill>
                <a:effectLst>
                  <a:glow rad="228600">
                    <a:srgbClr val="FFFF00">
                      <a:alpha val="40000"/>
                    </a:srgbClr>
                  </a:glow>
                  <a:outerShdw blurRad="38100" dist="38100" dir="2700000" algn="tl">
                    <a:srgbClr val="000000">
                      <a:alpha val="43137"/>
                    </a:srgbClr>
                  </a:outerShdw>
                </a:effectLst>
              </a:rPr>
              <a:t>Тимофеева С.А.</a:t>
            </a:r>
            <a:endParaRPr lang="ru-RU" sz="2800" b="1" dirty="0">
              <a:solidFill>
                <a:srgbClr val="FFFF00"/>
              </a:solidFill>
              <a:effectLst>
                <a:glow rad="228600">
                  <a:srgbClr val="FFFF00">
                    <a:alpha val="40000"/>
                  </a:srgbClr>
                </a:glow>
                <a:outerShdw blurRad="38100" dist="38100" dir="2700000" algn="tl">
                  <a:srgbClr val="000000">
                    <a:alpha val="43137"/>
                  </a:srgbClr>
                </a:outerShdw>
              </a:effectLst>
            </a:endParaRPr>
          </a:p>
        </p:txBody>
      </p:sp>
      <p:pic>
        <p:nvPicPr>
          <p:cNvPr id="7" name="Picture 2"/>
          <p:cNvPicPr>
            <a:picLocks noChangeAspect="1" noChangeArrowheads="1"/>
          </p:cNvPicPr>
          <p:nvPr/>
        </p:nvPicPr>
        <p:blipFill>
          <a:blip r:embed="rId3" cstate="email"/>
          <a:srcRect/>
          <a:stretch>
            <a:fillRect/>
          </a:stretch>
        </p:blipFill>
        <p:spPr bwMode="auto">
          <a:xfrm>
            <a:off x="571472" y="4143380"/>
            <a:ext cx="3762785" cy="252430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1"/>
          <p:cNvPicPr>
            <a:picLocks noChangeAspect="1" noChangeArrowheads="1"/>
          </p:cNvPicPr>
          <p:nvPr/>
        </p:nvPicPr>
        <p:blipFill>
          <a:blip r:embed="rId2"/>
          <a:srcRect/>
          <a:stretch>
            <a:fillRect/>
          </a:stretch>
        </p:blipFill>
        <p:spPr bwMode="auto">
          <a:xfrm>
            <a:off x="0" y="0"/>
            <a:ext cx="9144000" cy="6858016"/>
          </a:xfrm>
          <a:prstGeom prst="rect">
            <a:avLst/>
          </a:prstGeom>
          <a:noFill/>
          <a:ln w="9525">
            <a:noFill/>
            <a:miter lim="800000"/>
            <a:headEnd/>
            <a:tailEnd/>
          </a:ln>
          <a:effectLst/>
        </p:spPr>
      </p:pic>
      <p:grpSp>
        <p:nvGrpSpPr>
          <p:cNvPr id="2" name="Group 4"/>
          <p:cNvGrpSpPr>
            <a:grpSpLocks/>
          </p:cNvGrpSpPr>
          <p:nvPr/>
        </p:nvGrpSpPr>
        <p:grpSpPr bwMode="auto">
          <a:xfrm>
            <a:off x="0" y="2500307"/>
            <a:ext cx="9144000" cy="4357694"/>
            <a:chOff x="927" y="1942"/>
            <a:chExt cx="6960" cy="4860"/>
          </a:xfrm>
        </p:grpSpPr>
        <p:sp>
          <p:nvSpPr>
            <p:cNvPr id="3" name="Rectangle 5"/>
            <p:cNvSpPr>
              <a:spLocks noChangeArrowheads="1"/>
            </p:cNvSpPr>
            <p:nvPr/>
          </p:nvSpPr>
          <p:spPr bwMode="auto">
            <a:xfrm>
              <a:off x="927" y="1942"/>
              <a:ext cx="6960" cy="4860"/>
            </a:xfrm>
            <a:prstGeom prst="rect">
              <a:avLst/>
            </a:prstGeom>
            <a:solidFill>
              <a:srgbClr val="FFFFFF"/>
            </a:solidFill>
            <a:ln w="38100">
              <a:solidFill>
                <a:srgbClr val="008000"/>
              </a:solidFill>
              <a:miter lim="800000"/>
              <a:headEnd/>
              <a:tailEnd/>
            </a:ln>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ru-RU"/>
            </a:p>
          </p:txBody>
        </p:sp>
        <p:sp>
          <p:nvSpPr>
            <p:cNvPr id="4" name="Rectangle 6"/>
            <p:cNvSpPr>
              <a:spLocks noChangeArrowheads="1"/>
            </p:cNvSpPr>
            <p:nvPr/>
          </p:nvSpPr>
          <p:spPr bwMode="auto">
            <a:xfrm>
              <a:off x="2247" y="3022"/>
              <a:ext cx="4440" cy="1980"/>
            </a:xfrm>
            <a:prstGeom prst="rect">
              <a:avLst/>
            </a:prstGeom>
            <a:solidFill>
              <a:srgbClr val="FFFFFF"/>
            </a:solidFill>
            <a:ln w="38100">
              <a:solidFill>
                <a:srgbClr val="008000"/>
              </a:solidFill>
              <a:miter lim="800000"/>
              <a:headEnd/>
              <a:tailEnd/>
            </a:ln>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ru-RU" sz="1200" dirty="0"/>
                <a:t>                                 </a:t>
              </a:r>
              <a:r>
                <a:rPr lang="ru-RU" sz="2000" b="1" dirty="0">
                  <a:solidFill>
                    <a:srgbClr val="CC0000"/>
                  </a:solidFill>
                </a:rPr>
                <a:t>б                           а</a:t>
              </a:r>
            </a:p>
          </p:txBody>
        </p:sp>
        <p:sp>
          <p:nvSpPr>
            <p:cNvPr id="5" name="Oval 7"/>
            <p:cNvSpPr>
              <a:spLocks noChangeArrowheads="1"/>
            </p:cNvSpPr>
            <p:nvPr/>
          </p:nvSpPr>
          <p:spPr bwMode="auto">
            <a:xfrm>
              <a:off x="3207" y="5002"/>
              <a:ext cx="2040" cy="1080"/>
            </a:xfrm>
            <a:prstGeom prst="ellipse">
              <a:avLst/>
            </a:prstGeom>
            <a:solidFill>
              <a:srgbClr val="FFFFFF"/>
            </a:solidFill>
            <a:ln w="38100">
              <a:solidFill>
                <a:srgbClr val="000000"/>
              </a:solidFill>
              <a:round/>
              <a:headEnd/>
              <a:tailEnd/>
            </a:ln>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ru-RU"/>
            </a:p>
          </p:txBody>
        </p:sp>
        <p:sp>
          <p:nvSpPr>
            <p:cNvPr id="6" name="Line 8"/>
            <p:cNvSpPr>
              <a:spLocks noChangeShapeType="1"/>
            </p:cNvSpPr>
            <p:nvPr/>
          </p:nvSpPr>
          <p:spPr bwMode="auto">
            <a:xfrm>
              <a:off x="5967" y="3382"/>
              <a:ext cx="1920" cy="2880"/>
            </a:xfrm>
            <a:prstGeom prst="line">
              <a:avLst/>
            </a:prstGeom>
            <a:noFill/>
            <a:ln w="38100">
              <a:solidFill>
                <a:srgbClr val="000000"/>
              </a:solidFill>
              <a:round/>
              <a:headEnd/>
              <a:tailEnd/>
            </a:ln>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ru-RU"/>
            </a:p>
          </p:txBody>
        </p:sp>
        <p:sp>
          <p:nvSpPr>
            <p:cNvPr id="7" name="Line 9"/>
            <p:cNvSpPr>
              <a:spLocks noChangeShapeType="1"/>
            </p:cNvSpPr>
            <p:nvPr/>
          </p:nvSpPr>
          <p:spPr bwMode="auto">
            <a:xfrm flipH="1">
              <a:off x="4287" y="3382"/>
              <a:ext cx="1680" cy="2160"/>
            </a:xfrm>
            <a:prstGeom prst="line">
              <a:avLst/>
            </a:prstGeom>
            <a:noFill/>
            <a:ln w="38100">
              <a:solidFill>
                <a:srgbClr val="000000"/>
              </a:solidFill>
              <a:round/>
              <a:headEnd/>
              <a:tailEnd type="triangle" w="med" len="med"/>
            </a:ln>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ru-RU"/>
            </a:p>
          </p:txBody>
        </p:sp>
        <p:sp>
          <p:nvSpPr>
            <p:cNvPr id="8" name="Line 10"/>
            <p:cNvSpPr>
              <a:spLocks noChangeShapeType="1"/>
            </p:cNvSpPr>
            <p:nvPr/>
          </p:nvSpPr>
          <p:spPr bwMode="auto">
            <a:xfrm>
              <a:off x="4407" y="3562"/>
              <a:ext cx="1920" cy="2880"/>
            </a:xfrm>
            <a:prstGeom prst="line">
              <a:avLst/>
            </a:prstGeom>
            <a:noFill/>
            <a:ln w="38100">
              <a:solidFill>
                <a:srgbClr val="000000"/>
              </a:solidFill>
              <a:round/>
              <a:headEnd/>
              <a:tailEnd/>
            </a:ln>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ru-RU"/>
            </a:p>
          </p:txBody>
        </p:sp>
        <p:sp>
          <p:nvSpPr>
            <p:cNvPr id="9" name="Line 11"/>
            <p:cNvSpPr>
              <a:spLocks noChangeShapeType="1"/>
            </p:cNvSpPr>
            <p:nvPr/>
          </p:nvSpPr>
          <p:spPr bwMode="auto">
            <a:xfrm flipH="1">
              <a:off x="2727" y="3562"/>
              <a:ext cx="1680" cy="2160"/>
            </a:xfrm>
            <a:prstGeom prst="line">
              <a:avLst/>
            </a:prstGeom>
            <a:noFill/>
            <a:ln w="38100">
              <a:solidFill>
                <a:srgbClr val="000000"/>
              </a:solidFill>
              <a:round/>
              <a:headEnd/>
              <a:tailEnd type="triangle" w="med" len="med"/>
            </a:ln>
          </p:spPr>
          <p:txBody>
            <a:bodyPr/>
            <a:ls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ru-RU"/>
            </a:p>
          </p:txBody>
        </p:sp>
      </p:grpSp>
      <p:sp>
        <p:nvSpPr>
          <p:cNvPr id="10" name="Прямоугольник 9"/>
          <p:cNvSpPr/>
          <p:nvPr/>
        </p:nvSpPr>
        <p:spPr>
          <a:xfrm>
            <a:off x="0" y="0"/>
            <a:ext cx="9144000" cy="2308324"/>
          </a:xfrm>
          <a:prstGeom prst="rect">
            <a:avLst/>
          </a:prstGeom>
        </p:spPr>
        <p:txBody>
          <a:bodyPr wrap="square">
            <a:spAutoFit/>
          </a:bodyPr>
          <a:lstStyle/>
          <a:p>
            <a:pPr lvl="0" indent="539750" eaLnBrk="0" fontAlgn="base" hangingPunct="0">
              <a:spcBef>
                <a:spcPct val="0"/>
              </a:spcBef>
              <a:spcAft>
                <a:spcPct val="0"/>
              </a:spcAft>
            </a:pPr>
            <a:r>
              <a:rPr kumimoji="0" lang="ru-RU" b="0" i="0" u="sng" strike="noStrike" cap="none" normalizeH="0" baseline="0" dirty="0" smtClean="0">
                <a:ln>
                  <a:noFill/>
                </a:ln>
                <a:solidFill>
                  <a:schemeClr val="bg1"/>
                </a:solidFill>
                <a:effectLst>
                  <a:glow rad="101600">
                    <a:srgbClr val="FF0000">
                      <a:alpha val="60000"/>
                    </a:srgbClr>
                  </a:glow>
                </a:effectLst>
                <a:latin typeface="Times New Roman" pitchFamily="18" charset="0"/>
                <a:ea typeface="Calibri" pitchFamily="34" charset="0"/>
                <a:cs typeface="Times New Roman" pitchFamily="18" charset="0"/>
              </a:rPr>
              <a:t>Удар</a:t>
            </a:r>
            <a:r>
              <a:rPr kumimoji="0" lang="ru-RU" b="0" i="0" u="none" strike="noStrike" cap="none" normalizeH="0" baseline="0" dirty="0" smtClean="0">
                <a:ln>
                  <a:noFill/>
                </a:ln>
                <a:solidFill>
                  <a:schemeClr val="bg1"/>
                </a:solidFill>
                <a:effectLst>
                  <a:glow rad="101600">
                    <a:srgbClr val="FF0000">
                      <a:alpha val="60000"/>
                    </a:srgbClr>
                  </a:glow>
                </a:effectLst>
                <a:latin typeface="Times New Roman" pitchFamily="18" charset="0"/>
                <a:ea typeface="Calibri" pitchFamily="34" charset="0"/>
                <a:cs typeface="Times New Roman" pitchFamily="18" charset="0"/>
              </a:rPr>
              <a:t>. Мы знаем, что суть игры </a:t>
            </a:r>
            <a:r>
              <a:rPr lang="ru-RU" dirty="0" smtClean="0">
                <a:solidFill>
                  <a:schemeClr val="bg1"/>
                </a:solidFill>
                <a:effectLst>
                  <a:glow rad="101600">
                    <a:srgbClr val="FF0000">
                      <a:alpha val="60000"/>
                    </a:srgbClr>
                  </a:glow>
                </a:effectLst>
                <a:ea typeface="Calibri" pitchFamily="34" charset="0"/>
                <a:cs typeface="Times New Roman" pitchFamily="18" charset="0"/>
              </a:rPr>
              <a:t>—</a:t>
            </a:r>
            <a:r>
              <a:rPr kumimoji="0" lang="ru-RU" b="0" i="0" u="none" strike="noStrike" cap="none" normalizeH="0" baseline="0" dirty="0" smtClean="0">
                <a:ln>
                  <a:noFill/>
                </a:ln>
                <a:solidFill>
                  <a:schemeClr val="bg1"/>
                </a:solidFill>
                <a:effectLst>
                  <a:glow rad="101600">
                    <a:srgbClr val="FF0000">
                      <a:alpha val="60000"/>
                    </a:srgbClr>
                  </a:glow>
                </a:effectLst>
                <a:latin typeface="Times New Roman" pitchFamily="18" charset="0"/>
                <a:ea typeface="Calibri" pitchFamily="34" charset="0"/>
                <a:cs typeface="Times New Roman" pitchFamily="18" charset="0"/>
              </a:rPr>
              <a:t> забросить мяч в кольцо. Наблюдая, можно увидеть, что большое количество мячей забивают не в кольцо, а в щит, стремясь попасть при этом в верхний край нарисованного там </a:t>
            </a:r>
            <a:r>
              <a:rPr lang="ru-RU" dirty="0" smtClean="0">
                <a:solidFill>
                  <a:schemeClr val="bg1"/>
                </a:solidFill>
                <a:effectLst>
                  <a:glow rad="101600">
                    <a:srgbClr val="FF0000">
                      <a:alpha val="60000"/>
                    </a:srgbClr>
                  </a:glow>
                </a:effectLst>
                <a:ea typeface="Calibri" pitchFamily="34" charset="0"/>
                <a:cs typeface="Times New Roman" pitchFamily="18" charset="0"/>
              </a:rPr>
              <a:t>«</a:t>
            </a:r>
            <a:r>
              <a:rPr kumimoji="0" lang="ru-RU" b="0" i="0" u="none" strike="noStrike" cap="none" normalizeH="0" baseline="0" dirty="0" smtClean="0">
                <a:ln>
                  <a:noFill/>
                </a:ln>
                <a:solidFill>
                  <a:schemeClr val="bg1"/>
                </a:solidFill>
                <a:effectLst>
                  <a:glow rad="101600">
                    <a:srgbClr val="FF0000">
                      <a:alpha val="60000"/>
                    </a:srgbClr>
                  </a:glow>
                </a:effectLst>
                <a:latin typeface="Times New Roman" pitchFamily="18" charset="0"/>
                <a:ea typeface="Calibri" pitchFamily="34" charset="0"/>
                <a:cs typeface="Times New Roman" pitchFamily="18" charset="0"/>
              </a:rPr>
              <a:t>квадрата</a:t>
            </a:r>
            <a:r>
              <a:rPr lang="ru-RU" dirty="0" smtClean="0">
                <a:solidFill>
                  <a:schemeClr val="bg1"/>
                </a:solidFill>
                <a:effectLst>
                  <a:glow rad="101600">
                    <a:srgbClr val="FF0000">
                      <a:alpha val="60000"/>
                    </a:srgbClr>
                  </a:glow>
                </a:effectLst>
                <a:ea typeface="Calibri" pitchFamily="34" charset="0"/>
                <a:cs typeface="Times New Roman" pitchFamily="18" charset="0"/>
              </a:rPr>
              <a:t>»</a:t>
            </a:r>
            <a:r>
              <a:rPr kumimoji="0" lang="ru-RU" b="0" i="0" u="none" strike="noStrike" cap="none" normalizeH="0" baseline="0" dirty="0" smtClean="0">
                <a:ln>
                  <a:noFill/>
                </a:ln>
                <a:solidFill>
                  <a:schemeClr val="bg1"/>
                </a:solidFill>
                <a:effectLst>
                  <a:glow rad="101600">
                    <a:srgbClr val="FF0000">
                      <a:alpha val="60000"/>
                    </a:srgbClr>
                  </a:glow>
                </a:effectLst>
                <a:latin typeface="Times New Roman" pitchFamily="18" charset="0"/>
                <a:ea typeface="Calibri" pitchFamily="34" charset="0"/>
                <a:cs typeface="Times New Roman" pitchFamily="18" charset="0"/>
              </a:rPr>
              <a:t>. Так как 99% всех мячей, ударившихся о верхний угол </a:t>
            </a:r>
            <a:r>
              <a:rPr lang="ru-RU" dirty="0" smtClean="0">
                <a:solidFill>
                  <a:schemeClr val="bg1"/>
                </a:solidFill>
                <a:effectLst>
                  <a:glow rad="101600">
                    <a:srgbClr val="FF0000">
                      <a:alpha val="60000"/>
                    </a:srgbClr>
                  </a:glow>
                </a:effectLst>
                <a:ea typeface="Calibri" pitchFamily="34" charset="0"/>
                <a:cs typeface="Times New Roman" pitchFamily="18" charset="0"/>
              </a:rPr>
              <a:t>«</a:t>
            </a:r>
            <a:r>
              <a:rPr kumimoji="0" lang="ru-RU" b="0" i="0" u="none" strike="noStrike" cap="none" normalizeH="0" baseline="0" dirty="0" smtClean="0">
                <a:ln>
                  <a:noFill/>
                </a:ln>
                <a:solidFill>
                  <a:schemeClr val="bg1"/>
                </a:solidFill>
                <a:effectLst>
                  <a:glow rad="101600">
                    <a:srgbClr val="FF0000">
                      <a:alpha val="60000"/>
                    </a:srgbClr>
                  </a:glow>
                </a:effectLst>
                <a:latin typeface="Times New Roman" pitchFamily="18" charset="0"/>
                <a:ea typeface="Calibri" pitchFamily="34" charset="0"/>
                <a:cs typeface="Times New Roman" pitchFamily="18" charset="0"/>
              </a:rPr>
              <a:t>квадрата</a:t>
            </a:r>
            <a:r>
              <a:rPr lang="ru-RU" dirty="0" smtClean="0">
                <a:solidFill>
                  <a:schemeClr val="bg1"/>
                </a:solidFill>
                <a:effectLst>
                  <a:glow rad="101600">
                    <a:srgbClr val="FF0000">
                      <a:alpha val="60000"/>
                    </a:srgbClr>
                  </a:glow>
                </a:effectLst>
                <a:ea typeface="Calibri" pitchFamily="34" charset="0"/>
                <a:cs typeface="Times New Roman" pitchFamily="18" charset="0"/>
              </a:rPr>
              <a:t>»</a:t>
            </a:r>
            <a:r>
              <a:rPr kumimoji="0" lang="ru-RU" b="0" i="0" u="none" strike="noStrike" cap="none" normalizeH="0" baseline="0" dirty="0" smtClean="0">
                <a:ln>
                  <a:noFill/>
                </a:ln>
                <a:solidFill>
                  <a:schemeClr val="bg1"/>
                </a:solidFill>
                <a:effectLst>
                  <a:glow rad="101600">
                    <a:srgbClr val="FF0000">
                      <a:alpha val="60000"/>
                    </a:srgbClr>
                  </a:glow>
                </a:effectLst>
                <a:latin typeface="Times New Roman" pitchFamily="18" charset="0"/>
                <a:ea typeface="Calibri" pitchFamily="34" charset="0"/>
                <a:cs typeface="Times New Roman" pitchFamily="18" charset="0"/>
              </a:rPr>
              <a:t>, после отражения от щита попадет в кольцо, то этот </a:t>
            </a:r>
            <a:r>
              <a:rPr lang="ru-RU" dirty="0" smtClean="0">
                <a:solidFill>
                  <a:schemeClr val="bg1"/>
                </a:solidFill>
                <a:effectLst>
                  <a:glow rad="101600">
                    <a:srgbClr val="FF0000">
                      <a:alpha val="60000"/>
                    </a:srgbClr>
                  </a:glow>
                </a:effectLst>
                <a:ea typeface="Calibri" pitchFamily="34" charset="0"/>
                <a:cs typeface="Times New Roman" pitchFamily="18" charset="0"/>
              </a:rPr>
              <a:t>«</a:t>
            </a:r>
            <a:r>
              <a:rPr kumimoji="0" lang="ru-RU" b="0" i="0" u="none" strike="noStrike" cap="none" normalizeH="0" baseline="0" dirty="0" smtClean="0">
                <a:ln>
                  <a:noFill/>
                </a:ln>
                <a:solidFill>
                  <a:schemeClr val="bg1"/>
                </a:solidFill>
                <a:effectLst>
                  <a:glow rad="101600">
                    <a:srgbClr val="FF0000">
                      <a:alpha val="60000"/>
                    </a:srgbClr>
                  </a:glow>
                </a:effectLst>
                <a:latin typeface="Times New Roman" pitchFamily="18" charset="0"/>
                <a:ea typeface="Calibri" pitchFamily="34" charset="0"/>
                <a:cs typeface="Times New Roman" pitchFamily="18" charset="0"/>
              </a:rPr>
              <a:t>квадрат</a:t>
            </a:r>
            <a:r>
              <a:rPr lang="ru-RU" dirty="0" smtClean="0">
                <a:solidFill>
                  <a:schemeClr val="bg1"/>
                </a:solidFill>
                <a:effectLst>
                  <a:glow rad="101600">
                    <a:srgbClr val="FF0000">
                      <a:alpha val="60000"/>
                    </a:srgbClr>
                  </a:glow>
                </a:effectLst>
                <a:ea typeface="Calibri" pitchFamily="34" charset="0"/>
                <a:cs typeface="Times New Roman" pitchFamily="18" charset="0"/>
              </a:rPr>
              <a:t>»</a:t>
            </a:r>
            <a:r>
              <a:rPr kumimoji="0" lang="ru-RU" b="0" i="0" u="none" strike="noStrike" cap="none" normalizeH="0" baseline="0" dirty="0" smtClean="0">
                <a:ln>
                  <a:noFill/>
                </a:ln>
                <a:solidFill>
                  <a:schemeClr val="bg1"/>
                </a:solidFill>
                <a:effectLst>
                  <a:glow rad="101600">
                    <a:srgbClr val="FF0000">
                      <a:alpha val="60000"/>
                    </a:srgbClr>
                  </a:glow>
                </a:effectLst>
                <a:latin typeface="Times New Roman" pitchFamily="18" charset="0"/>
                <a:ea typeface="Calibri" pitchFamily="34" charset="0"/>
                <a:cs typeface="Times New Roman" pitchFamily="18" charset="0"/>
              </a:rPr>
              <a:t> как бы облегчает попадание; причем действует закономерность: угол падения равен углу отражения (при упругом ударе).</a:t>
            </a:r>
            <a:endParaRPr kumimoji="0" lang="ru-RU" b="0" i="0" u="none" strike="noStrike" cap="none" normalizeH="0" baseline="0" dirty="0" smtClean="0">
              <a:ln>
                <a:noFill/>
              </a:ln>
              <a:solidFill>
                <a:schemeClr val="bg1"/>
              </a:solidFill>
              <a:effectLst>
                <a:glow rad="101600">
                  <a:srgbClr val="FF0000">
                    <a:alpha val="60000"/>
                  </a:srgbClr>
                </a:glow>
              </a:effectLst>
              <a:latin typeface="Arial" pitchFamily="34" charset="0"/>
            </a:endParaRPr>
          </a:p>
          <a:p>
            <a:pPr lvl="0" indent="539750" eaLnBrk="0" fontAlgn="base" hangingPunct="0">
              <a:spcBef>
                <a:spcPct val="0"/>
              </a:spcBef>
              <a:spcAft>
                <a:spcPct val="0"/>
              </a:spcAft>
            </a:pPr>
            <a:r>
              <a:rPr kumimoji="0" lang="ru-RU" b="0" i="0" u="none" strike="noStrike" cap="none" normalizeH="0" baseline="0" dirty="0" smtClean="0">
                <a:ln>
                  <a:noFill/>
                </a:ln>
                <a:solidFill>
                  <a:schemeClr val="bg1"/>
                </a:solidFill>
                <a:effectLst>
                  <a:glow rad="101600">
                    <a:srgbClr val="FF0000">
                      <a:alpha val="60000"/>
                    </a:srgbClr>
                  </a:glow>
                </a:effectLst>
                <a:latin typeface="Times New Roman" pitchFamily="18" charset="0"/>
                <a:ea typeface="Calibri" pitchFamily="34" charset="0"/>
                <a:cs typeface="Times New Roman" pitchFamily="18" charset="0"/>
              </a:rPr>
              <a:t>Траектория же мяча, попавшего в другое место </a:t>
            </a:r>
            <a:r>
              <a:rPr lang="ru-RU" dirty="0" smtClean="0">
                <a:solidFill>
                  <a:schemeClr val="bg1"/>
                </a:solidFill>
                <a:effectLst>
                  <a:glow rad="101600">
                    <a:srgbClr val="FF0000">
                      <a:alpha val="60000"/>
                    </a:srgbClr>
                  </a:glow>
                </a:effectLst>
                <a:ea typeface="Calibri" pitchFamily="34" charset="0"/>
                <a:cs typeface="Times New Roman" pitchFamily="18" charset="0"/>
              </a:rPr>
              <a:t>«</a:t>
            </a:r>
            <a:r>
              <a:rPr kumimoji="0" lang="ru-RU" b="0" i="0" u="none" strike="noStrike" cap="none" normalizeH="0" baseline="0" dirty="0" smtClean="0">
                <a:ln>
                  <a:noFill/>
                </a:ln>
                <a:solidFill>
                  <a:schemeClr val="bg1"/>
                </a:solidFill>
                <a:effectLst>
                  <a:glow rad="101600">
                    <a:srgbClr val="FF0000">
                      <a:alpha val="60000"/>
                    </a:srgbClr>
                  </a:glow>
                </a:effectLst>
                <a:latin typeface="Times New Roman" pitchFamily="18" charset="0"/>
                <a:ea typeface="Calibri" pitchFamily="34" charset="0"/>
                <a:cs typeface="Times New Roman" pitchFamily="18" charset="0"/>
              </a:rPr>
              <a:t>квадрата</a:t>
            </a:r>
            <a:r>
              <a:rPr lang="ru-RU" dirty="0" smtClean="0">
                <a:solidFill>
                  <a:schemeClr val="bg1"/>
                </a:solidFill>
                <a:effectLst>
                  <a:glow rad="101600">
                    <a:srgbClr val="FF0000">
                      <a:alpha val="60000"/>
                    </a:srgbClr>
                  </a:glow>
                </a:effectLst>
                <a:ea typeface="Calibri" pitchFamily="34" charset="0"/>
                <a:cs typeface="Times New Roman" pitchFamily="18" charset="0"/>
              </a:rPr>
              <a:t>»</a:t>
            </a:r>
            <a:r>
              <a:rPr kumimoji="0" lang="ru-RU" b="0" i="0" u="none" strike="noStrike" cap="none" normalizeH="0" baseline="0" dirty="0" smtClean="0">
                <a:ln>
                  <a:noFill/>
                </a:ln>
                <a:solidFill>
                  <a:schemeClr val="bg1"/>
                </a:solidFill>
                <a:effectLst>
                  <a:glow rad="101600">
                    <a:srgbClr val="FF0000">
                      <a:alpha val="60000"/>
                    </a:srgbClr>
                  </a:glow>
                </a:effectLst>
                <a:latin typeface="Times New Roman" pitchFamily="18" charset="0"/>
                <a:ea typeface="Calibri" pitchFamily="34" charset="0"/>
                <a:cs typeface="Times New Roman" pitchFamily="18" charset="0"/>
              </a:rPr>
              <a:t> или вне его, своей второй частью (после отражения мяча от щита) пройдет мимо кольца (линия б) на рис 1.).</a:t>
            </a:r>
            <a:endParaRPr kumimoji="0" lang="ru-RU" b="0" i="0" u="none" strike="noStrike" cap="none" normalizeH="0" baseline="0" dirty="0" smtClean="0">
              <a:ln>
                <a:noFill/>
              </a:ln>
              <a:solidFill>
                <a:schemeClr val="bg1"/>
              </a:solidFill>
              <a:effectLst>
                <a:glow rad="101600">
                  <a:srgbClr val="FF0000">
                    <a:alpha val="60000"/>
                  </a:srgbClr>
                </a:glow>
              </a:effectLst>
              <a:latin typeface="Arial" pitchFamily="34" charset="0"/>
            </a:endParaRPr>
          </a:p>
        </p:txBody>
      </p:sp>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4" name="Picture 4"/>
          <p:cNvPicPr>
            <a:picLocks noChangeAspect="1" noChangeArrowheads="1"/>
          </p:cNvPicPr>
          <p:nvPr/>
        </p:nvPicPr>
        <p:blipFill>
          <a:blip r:embed="rId2"/>
          <a:srcRect l="2352" t="3125" r="1966" b="3125"/>
          <a:stretch>
            <a:fillRect/>
          </a:stretch>
        </p:blipFill>
        <p:spPr bwMode="auto">
          <a:xfrm>
            <a:off x="0" y="0"/>
            <a:ext cx="9144000" cy="6858000"/>
          </a:xfrm>
          <a:prstGeom prst="rect">
            <a:avLst/>
          </a:prstGeom>
          <a:noFill/>
          <a:ln w="9525">
            <a:noFill/>
            <a:miter lim="800000"/>
            <a:headEnd/>
            <a:tailEnd/>
          </a:ln>
          <a:effectLst/>
        </p:spPr>
      </p:pic>
      <p:pic>
        <p:nvPicPr>
          <p:cNvPr id="25603" name="Picture 3"/>
          <p:cNvPicPr>
            <a:picLocks noChangeAspect="1" noChangeArrowheads="1"/>
          </p:cNvPicPr>
          <p:nvPr/>
        </p:nvPicPr>
        <p:blipFill>
          <a:blip r:embed="rId3"/>
          <a:srcRect/>
          <a:stretch>
            <a:fillRect/>
          </a:stretch>
        </p:blipFill>
        <p:spPr bwMode="auto">
          <a:xfrm>
            <a:off x="0" y="3994827"/>
            <a:ext cx="4357686" cy="2863173"/>
          </a:xfrm>
          <a:prstGeom prst="rect">
            <a:avLst/>
          </a:prstGeom>
          <a:ln>
            <a:noFill/>
          </a:ln>
          <a:effectLst>
            <a:softEdge rad="112500"/>
          </a:effectLst>
        </p:spPr>
      </p:pic>
      <p:sp>
        <p:nvSpPr>
          <p:cNvPr id="25601" name="Rectangle 1"/>
          <p:cNvSpPr>
            <a:spLocks noChangeArrowheads="1"/>
          </p:cNvSpPr>
          <p:nvPr/>
        </p:nvSpPr>
        <p:spPr bwMode="auto">
          <a:xfrm>
            <a:off x="4572000" y="733246"/>
            <a:ext cx="4572000"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glow rad="101600">
                    <a:srgbClr val="FFFF00">
                      <a:alpha val="60000"/>
                    </a:srgbClr>
                  </a:glow>
                </a:effectLst>
                <a:latin typeface="Times New Roman" pitchFamily="18" charset="0"/>
                <a:ea typeface="Calibri" pitchFamily="34" charset="0"/>
                <a:cs typeface="Times New Roman" pitchFamily="18" charset="0"/>
              </a:rPr>
              <a:t>   Цель легкоатлетических прыжков </a:t>
            </a:r>
            <a:r>
              <a:rPr kumimoji="0" lang="ru-RU" b="0" i="0" u="none" strike="noStrike" cap="none" normalizeH="0" baseline="0" dirty="0" smtClean="0">
                <a:ln>
                  <a:noFill/>
                </a:ln>
                <a:solidFill>
                  <a:schemeClr val="tx1"/>
                </a:solidFill>
                <a:effectLst>
                  <a:glow rad="101600">
                    <a:srgbClr val="FFFF00">
                      <a:alpha val="60000"/>
                    </a:srgbClr>
                  </a:glow>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glow rad="101600">
                    <a:srgbClr val="FFFF00">
                      <a:alpha val="60000"/>
                    </a:srgbClr>
                  </a:glow>
                </a:effectLst>
                <a:latin typeface="Times New Roman" pitchFamily="18" charset="0"/>
                <a:ea typeface="Calibri" pitchFamily="34" charset="0"/>
                <a:cs typeface="Times New Roman" pitchFamily="18" charset="0"/>
              </a:rPr>
              <a:t> прыгнуть возможно выше или дальше. Результат зависит в первую очередь от начальной скорости и угла </a:t>
            </a:r>
            <a:r>
              <a:rPr kumimoji="0" lang="ru-RU" b="0" i="0" u="none" strike="noStrike" cap="none" normalizeH="0" baseline="0" dirty="0" smtClean="0">
                <a:ln>
                  <a:noFill/>
                </a:ln>
                <a:solidFill>
                  <a:schemeClr val="tx1"/>
                </a:solidFill>
                <a:effectLst>
                  <a:glow rad="101600">
                    <a:srgbClr val="FFFF00">
                      <a:alpha val="60000"/>
                    </a:srgbClr>
                  </a:glow>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glow rad="101600">
                    <a:srgbClr val="FFFF00">
                      <a:alpha val="60000"/>
                    </a:srgbClr>
                  </a:glow>
                </a:effectLst>
                <a:latin typeface="Times New Roman" pitchFamily="18" charset="0"/>
                <a:ea typeface="Calibri" pitchFamily="34" charset="0"/>
                <a:cs typeface="Times New Roman" pitchFamily="18" charset="0"/>
              </a:rPr>
              <a:t>вылета</a:t>
            </a:r>
            <a:r>
              <a:rPr kumimoji="0" lang="ru-RU" b="0" i="0" u="none" strike="noStrike" cap="none" normalizeH="0" baseline="0" dirty="0" smtClean="0">
                <a:ln>
                  <a:noFill/>
                </a:ln>
                <a:solidFill>
                  <a:schemeClr val="tx1"/>
                </a:solidFill>
                <a:effectLst>
                  <a:glow rad="101600">
                    <a:srgbClr val="FFFF00">
                      <a:alpha val="60000"/>
                    </a:srgbClr>
                  </a:glow>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glow rad="101600">
                    <a:srgbClr val="FFFF00">
                      <a:alpha val="60000"/>
                    </a:srgbClr>
                  </a:glow>
                </a:effectLst>
                <a:latin typeface="Times New Roman" pitchFamily="18" charset="0"/>
                <a:ea typeface="Calibri" pitchFamily="34" charset="0"/>
                <a:cs typeface="Times New Roman" pitchFamily="18" charset="0"/>
              </a:rPr>
              <a:t> тела прыгуна. В зависимости от вида прыжка его полетная часть имеет ту или иную траекторию. Особенностью тройного прыжка является чередование опорных и полетных частей прыжка. В прыжке с шестом первая часть опорная, вторая (с момента отделения рук от шеста) </a:t>
            </a:r>
            <a:r>
              <a:rPr kumimoji="0" lang="ru-RU" b="0" i="0" u="none" strike="noStrike" cap="none" normalizeH="0" baseline="0" dirty="0" smtClean="0">
                <a:ln>
                  <a:noFill/>
                </a:ln>
                <a:solidFill>
                  <a:schemeClr val="tx1"/>
                </a:solidFill>
                <a:effectLst>
                  <a:glow rad="101600">
                    <a:srgbClr val="FFFF00">
                      <a:alpha val="60000"/>
                    </a:srgbClr>
                  </a:glow>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glow rad="101600">
                    <a:srgbClr val="FFFF00">
                      <a:alpha val="60000"/>
                    </a:srgbClr>
                  </a:glow>
                </a:effectLst>
                <a:latin typeface="Times New Roman" pitchFamily="18" charset="0"/>
                <a:ea typeface="Calibri" pitchFamily="34" charset="0"/>
                <a:cs typeface="Times New Roman" pitchFamily="18" charset="0"/>
              </a:rPr>
              <a:t> </a:t>
            </a:r>
            <a:r>
              <a:rPr kumimoji="0" lang="ru-RU" b="0" i="0" u="none" strike="noStrike" cap="none" normalizeH="0" baseline="0" dirty="0" err="1" smtClean="0">
                <a:ln>
                  <a:noFill/>
                </a:ln>
                <a:solidFill>
                  <a:schemeClr val="tx1"/>
                </a:solidFill>
                <a:effectLst>
                  <a:glow rad="101600">
                    <a:srgbClr val="FFFF00">
                      <a:alpha val="60000"/>
                    </a:srgbClr>
                  </a:glow>
                </a:effectLst>
                <a:latin typeface="Times New Roman" pitchFamily="18" charset="0"/>
                <a:ea typeface="Calibri" pitchFamily="34" charset="0"/>
                <a:cs typeface="Times New Roman" pitchFamily="18" charset="0"/>
              </a:rPr>
              <a:t>безопорная</a:t>
            </a:r>
            <a:r>
              <a:rPr kumimoji="0" lang="ru-RU" b="0" i="0" u="none" strike="noStrike" cap="none" normalizeH="0" baseline="0" dirty="0" smtClean="0">
                <a:ln>
                  <a:noFill/>
                </a:ln>
                <a:solidFill>
                  <a:schemeClr val="tx1"/>
                </a:solidFill>
                <a:effectLst>
                  <a:glow rad="101600">
                    <a:srgbClr val="FFFF00">
                      <a:alpha val="60000"/>
                    </a:srgbClr>
                  </a:glow>
                </a:effectLst>
                <a:latin typeface="Times New Roman" pitchFamily="18" charset="0"/>
                <a:ea typeface="Calibri" pitchFamily="34" charset="0"/>
                <a:cs typeface="Times New Roman" pitchFamily="18" charset="0"/>
              </a:rPr>
              <a:t>. Каждый прыжок </a:t>
            </a:r>
            <a:r>
              <a:rPr kumimoji="0" lang="ru-RU" b="0" i="0" u="none" strike="noStrike" cap="none" normalizeH="0" baseline="0" dirty="0" smtClean="0">
                <a:ln>
                  <a:noFill/>
                </a:ln>
                <a:solidFill>
                  <a:schemeClr val="tx1"/>
                </a:solidFill>
                <a:effectLst>
                  <a:glow rad="101600">
                    <a:srgbClr val="FFFF00">
                      <a:alpha val="60000"/>
                    </a:srgbClr>
                  </a:glow>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glow rad="101600">
                    <a:srgbClr val="FFFF00">
                      <a:alpha val="60000"/>
                    </a:srgbClr>
                  </a:glow>
                </a:effectLst>
                <a:latin typeface="Times New Roman" pitchFamily="18" charset="0"/>
                <a:ea typeface="Calibri" pitchFamily="34" charset="0"/>
                <a:cs typeface="Times New Roman" pitchFamily="18" charset="0"/>
              </a:rPr>
              <a:t> целостное своеобразное действие, но его можно расчленить на следующие составные части: 1) разбег и подготовка к отталкиванию (от начала разбега до момента постановки ноги на место толчка); 2) отталкивание; 3) полет (с момента отделения толчковой ноги от опоры до соприкосновения с землей); 4) приземление (с момента соприкосновения с землей до полной остановки тела).</a:t>
            </a:r>
            <a:endParaRPr kumimoji="0" lang="ru-RU" b="0" i="0" u="none" strike="noStrike" cap="none" normalizeH="0" baseline="0" dirty="0" smtClean="0">
              <a:ln>
                <a:noFill/>
              </a:ln>
              <a:solidFill>
                <a:schemeClr val="tx1"/>
              </a:solidFill>
              <a:effectLst>
                <a:glow rad="101600">
                  <a:srgbClr val="FFFF00">
                    <a:alpha val="60000"/>
                  </a:srgbClr>
                </a:glow>
              </a:effectLst>
              <a:latin typeface="Arial" pitchFamily="34" charset="0"/>
            </a:endParaRPr>
          </a:p>
        </p:txBody>
      </p:sp>
      <p:pic>
        <p:nvPicPr>
          <p:cNvPr id="25602" name="Picture 2"/>
          <p:cNvPicPr>
            <a:picLocks noChangeAspect="1" noChangeArrowheads="1"/>
          </p:cNvPicPr>
          <p:nvPr/>
        </p:nvPicPr>
        <p:blipFill>
          <a:blip r:embed="rId4"/>
          <a:srcRect/>
          <a:stretch>
            <a:fillRect/>
          </a:stretch>
        </p:blipFill>
        <p:spPr bwMode="auto">
          <a:xfrm>
            <a:off x="0" y="428604"/>
            <a:ext cx="4418841" cy="3071834"/>
          </a:xfrm>
          <a:prstGeom prst="rect">
            <a:avLst/>
          </a:prstGeom>
          <a:ln>
            <a:noFill/>
          </a:ln>
          <a:effectLst>
            <a:softEdge rad="112500"/>
          </a:effectLst>
        </p:spPr>
      </p:pic>
      <p:sp>
        <p:nvSpPr>
          <p:cNvPr id="3" name="TextBox 2"/>
          <p:cNvSpPr txBox="1"/>
          <p:nvPr/>
        </p:nvSpPr>
        <p:spPr>
          <a:xfrm>
            <a:off x="0" y="0"/>
            <a:ext cx="5072066" cy="400110"/>
          </a:xfrm>
          <a:prstGeom prst="rect">
            <a:avLst/>
          </a:prstGeom>
          <a:noFill/>
        </p:spPr>
        <p:txBody>
          <a:bodyPr wrap="square" rtlCol="0">
            <a:spAutoFit/>
          </a:bodyPr>
          <a:lstStyle/>
          <a:p>
            <a:r>
              <a:rPr lang="ru-RU" sz="2000" b="1" u="sng" dirty="0">
                <a:solidFill>
                  <a:schemeClr val="bg1"/>
                </a:solidFill>
                <a:effectLst>
                  <a:glow rad="228600">
                    <a:schemeClr val="accent2">
                      <a:satMod val="175000"/>
                      <a:alpha val="40000"/>
                    </a:schemeClr>
                  </a:glow>
                </a:effectLst>
              </a:rPr>
              <a:t>ФИЗИКА В ЛЕГКОАТЛЕТИЧЕСКИХ </a:t>
            </a:r>
            <a:r>
              <a:rPr lang="ru-RU" sz="2000" b="1" u="sng" dirty="0" smtClean="0">
                <a:solidFill>
                  <a:schemeClr val="bg1"/>
                </a:solidFill>
                <a:effectLst>
                  <a:glow rad="228600">
                    <a:schemeClr val="accent2">
                      <a:satMod val="175000"/>
                      <a:alpha val="40000"/>
                    </a:schemeClr>
                  </a:glow>
                </a:effectLst>
              </a:rPr>
              <a:t>ПРЫЖКАХ</a:t>
            </a:r>
            <a:endParaRPr lang="ru-RU" sz="2000" dirty="0">
              <a:solidFill>
                <a:schemeClr val="bg1"/>
              </a:solidFill>
              <a:effectLst>
                <a:glow rad="228600">
                  <a:schemeClr val="accent2">
                    <a:satMod val="175000"/>
                    <a:alpha val="40000"/>
                  </a:schemeClr>
                </a:glow>
              </a:effectLst>
            </a:endParaRPr>
          </a:p>
        </p:txBody>
      </p:sp>
    </p:spTree>
  </p:cSld>
  <p:clrMapOvr>
    <a:masterClrMapping/>
  </p:clrMapOvr>
  <p:transition>
    <p:pull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5601"/>
                                        </p:tgtEl>
                                        <p:attrNameLst>
                                          <p:attrName>style.visibility</p:attrName>
                                        </p:attrNameLst>
                                      </p:cBhvr>
                                      <p:to>
                                        <p:strVal val="visible"/>
                                      </p:to>
                                    </p:set>
                                    <p:animEffect transition="in" filter="circle(in)">
                                      <p:cBhvr>
                                        <p:cTn id="7" dur="2000"/>
                                        <p:tgtEl>
                                          <p:spTgt spid="25601"/>
                                        </p:tgtEl>
                                      </p:cBhvr>
                                    </p:animEffect>
                                  </p:childTnLst>
                                </p:cTn>
                              </p:par>
                            </p:childTnLst>
                          </p:cTn>
                        </p:par>
                        <p:par>
                          <p:cTn id="8" fill="hold">
                            <p:stCondLst>
                              <p:cond delay="2000"/>
                            </p:stCondLst>
                            <p:childTnLst>
                              <p:par>
                                <p:cTn id="9" presetID="8" presetClass="entr" presetSubtype="32" fill="hold" nodeType="afterEffect">
                                  <p:stCondLst>
                                    <p:cond delay="0"/>
                                  </p:stCondLst>
                                  <p:childTnLst>
                                    <p:set>
                                      <p:cBhvr>
                                        <p:cTn id="10" dur="1" fill="hold">
                                          <p:stCondLst>
                                            <p:cond delay="0"/>
                                          </p:stCondLst>
                                        </p:cTn>
                                        <p:tgtEl>
                                          <p:spTgt spid="25602"/>
                                        </p:tgtEl>
                                        <p:attrNameLst>
                                          <p:attrName>style.visibility</p:attrName>
                                        </p:attrNameLst>
                                      </p:cBhvr>
                                      <p:to>
                                        <p:strVal val="visible"/>
                                      </p:to>
                                    </p:set>
                                    <p:animEffect transition="in" filter="diamond(out)">
                                      <p:cBhvr>
                                        <p:cTn id="11" dur="2000"/>
                                        <p:tgtEl>
                                          <p:spTgt spid="25602"/>
                                        </p:tgtEl>
                                      </p:cBhvr>
                                    </p:animEffect>
                                  </p:childTnLst>
                                </p:cTn>
                              </p:par>
                            </p:childTnLst>
                          </p:cTn>
                        </p:par>
                        <p:par>
                          <p:cTn id="12" fill="hold">
                            <p:stCondLst>
                              <p:cond delay="4000"/>
                            </p:stCondLst>
                            <p:childTnLst>
                              <p:par>
                                <p:cTn id="13" presetID="8" presetClass="entr" presetSubtype="32" fill="hold" nodeType="afterEffect">
                                  <p:stCondLst>
                                    <p:cond delay="0"/>
                                  </p:stCondLst>
                                  <p:childTnLst>
                                    <p:set>
                                      <p:cBhvr>
                                        <p:cTn id="14" dur="1" fill="hold">
                                          <p:stCondLst>
                                            <p:cond delay="0"/>
                                          </p:stCondLst>
                                        </p:cTn>
                                        <p:tgtEl>
                                          <p:spTgt spid="25603"/>
                                        </p:tgtEl>
                                        <p:attrNameLst>
                                          <p:attrName>style.visibility</p:attrName>
                                        </p:attrNameLst>
                                      </p:cBhvr>
                                      <p:to>
                                        <p:strVal val="visible"/>
                                      </p:to>
                                    </p:set>
                                    <p:animEffect transition="in" filter="diamond(out)">
                                      <p:cBhvr>
                                        <p:cTn id="15" dur="2000"/>
                                        <p:tgtEl>
                                          <p:spTgt spid="256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1" name="Picture 3"/>
          <p:cNvPicPr>
            <a:picLocks noChangeAspect="1" noChangeArrowheads="1"/>
          </p:cNvPicPr>
          <p:nvPr/>
        </p:nvPicPr>
        <p:blipFill>
          <a:blip r:embed="rId2"/>
          <a:srcRect/>
          <a:stretch>
            <a:fillRect/>
          </a:stretch>
        </p:blipFill>
        <p:spPr bwMode="auto">
          <a:xfrm>
            <a:off x="0" y="0"/>
            <a:ext cx="9144000" cy="6888490"/>
          </a:xfrm>
          <a:prstGeom prst="rect">
            <a:avLst/>
          </a:prstGeom>
          <a:noFill/>
          <a:ln w="9525">
            <a:noFill/>
            <a:miter lim="800000"/>
            <a:headEnd/>
            <a:tailEnd/>
          </a:ln>
          <a:effectLst/>
        </p:spPr>
      </p:pic>
      <p:sp>
        <p:nvSpPr>
          <p:cNvPr id="2" name="Прямоугольник 1"/>
          <p:cNvSpPr/>
          <p:nvPr/>
        </p:nvSpPr>
        <p:spPr>
          <a:xfrm>
            <a:off x="0" y="117693"/>
            <a:ext cx="4143372" cy="6740307"/>
          </a:xfrm>
          <a:prstGeom prst="rect">
            <a:avLst/>
          </a:prstGeom>
        </p:spPr>
        <p:txBody>
          <a:bodyPr wrap="square">
            <a:spAutoFit/>
          </a:bodyPr>
          <a:lstStyle/>
          <a:p>
            <a:pPr lvl="0" indent="539750" eaLnBrk="0" fontAlgn="base" hangingPunct="0">
              <a:spcBef>
                <a:spcPct val="0"/>
              </a:spcBef>
              <a:spcAft>
                <a:spcPct val="0"/>
              </a:spcAft>
            </a:pPr>
            <a:r>
              <a:rPr kumimoji="0" lang="ru-RU" b="0" i="0" u="sng" strike="noStrike" cap="none" normalizeH="0" baseline="0" dirty="0" smtClean="0">
                <a:ln>
                  <a:noFill/>
                </a:ln>
                <a:solidFill>
                  <a:schemeClr val="tx1"/>
                </a:solidFill>
                <a:effectLst>
                  <a:glow rad="228600">
                    <a:schemeClr val="accent2">
                      <a:satMod val="175000"/>
                      <a:alpha val="40000"/>
                    </a:schemeClr>
                  </a:glow>
                </a:effectLst>
                <a:latin typeface="Times New Roman" pitchFamily="18" charset="0"/>
                <a:ea typeface="Calibri" pitchFamily="34" charset="0"/>
                <a:cs typeface="Times New Roman" pitchFamily="18" charset="0"/>
              </a:rPr>
              <a:t>Разбег</a:t>
            </a:r>
            <a:r>
              <a:rPr kumimoji="0" lang="ru-RU" b="0" i="0" u="none" strike="noStrike" cap="none" normalizeH="0" baseline="0" dirty="0" smtClean="0">
                <a:ln>
                  <a:noFill/>
                </a:ln>
                <a:solidFill>
                  <a:schemeClr val="tx1"/>
                </a:solidFill>
                <a:effectLst>
                  <a:glow rad="228600">
                    <a:schemeClr val="accent2">
                      <a:satMod val="175000"/>
                      <a:alpha val="40000"/>
                    </a:schemeClr>
                  </a:glow>
                </a:effectLst>
                <a:latin typeface="Times New Roman" pitchFamily="18" charset="0"/>
                <a:ea typeface="Calibri" pitchFamily="34" charset="0"/>
                <a:cs typeface="Times New Roman" pitchFamily="18" charset="0"/>
              </a:rPr>
              <a:t>  сообщает телу горизонтальную скорость, необходимую для выполнения прыжка с хорошим результатом. Исходное положение прыгуна перед разбегом: туловище наклонено вперед, ноги несколько согнуты, руки полусогнуты, человек подтянут, взгляд устремлен вперед. Разбег производится с ускорением, наибольшая скорость достигается на последних шагах; ускорение создается мускульной силой прыгуна. Для каждого вида прыжка разбег имеет свои особенности: в длине пробегаемого пути, в значении ускорения, в ритме шагов и их длине. В конце разбега ритм и темп шагов изменяются в связи с подготовкой к отталкиванию, что необходимо для уменьшения потери скорости, приобретенной в разбеге. Характер и длина последних 3-4 шагов разбега и техника их выполнения имеют свои особенности для каждого вида прыжка.</a:t>
            </a:r>
            <a:endParaRPr kumimoji="0" lang="ru-RU" b="0" i="0" u="none" strike="noStrike" cap="none" normalizeH="0" baseline="0" dirty="0" smtClean="0">
              <a:ln>
                <a:noFill/>
              </a:ln>
              <a:solidFill>
                <a:schemeClr val="tx1"/>
              </a:solidFill>
              <a:effectLst>
                <a:glow rad="228600">
                  <a:schemeClr val="accent2">
                    <a:satMod val="175000"/>
                    <a:alpha val="40000"/>
                  </a:schemeClr>
                </a:glow>
              </a:effectLst>
              <a:latin typeface="Arial" pitchFamily="34" charset="0"/>
            </a:endParaRPr>
          </a:p>
        </p:txBody>
      </p:sp>
      <p:pic>
        <p:nvPicPr>
          <p:cNvPr id="27650" name="Picture 2"/>
          <p:cNvPicPr>
            <a:picLocks noChangeAspect="1" noChangeArrowheads="1"/>
          </p:cNvPicPr>
          <p:nvPr/>
        </p:nvPicPr>
        <p:blipFill>
          <a:blip r:embed="rId3"/>
          <a:srcRect/>
          <a:stretch>
            <a:fillRect/>
          </a:stretch>
        </p:blipFill>
        <p:spPr bwMode="auto">
          <a:xfrm>
            <a:off x="4357686" y="714356"/>
            <a:ext cx="4786314" cy="4810245"/>
          </a:xfrm>
          <a:prstGeom prst="rect">
            <a:avLst/>
          </a:prstGeom>
          <a:ln>
            <a:noFill/>
          </a:ln>
          <a:effectLst>
            <a:softEdge rad="112500"/>
          </a:effectLst>
        </p:spPr>
      </p:pic>
    </p:spTree>
  </p:cSld>
  <p:clrMapOvr>
    <a:masterClrMapping/>
  </p:clrMapOvr>
  <p:transition>
    <p:wipe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0" name="Picture 4"/>
          <p:cNvPicPr>
            <a:picLocks noChangeAspect="1" noChangeArrowheads="1"/>
          </p:cNvPicPr>
          <p:nvPr/>
        </p:nvPicPr>
        <p:blipFill>
          <a:blip r:embed="rId2"/>
          <a:srcRect/>
          <a:stretch>
            <a:fillRect/>
          </a:stretch>
        </p:blipFill>
        <p:spPr bwMode="auto">
          <a:xfrm>
            <a:off x="0" y="0"/>
            <a:ext cx="9144000" cy="6849174"/>
          </a:xfrm>
          <a:prstGeom prst="rect">
            <a:avLst/>
          </a:prstGeom>
          <a:noFill/>
          <a:ln w="9525">
            <a:noFill/>
            <a:miter lim="800000"/>
            <a:headEnd/>
            <a:tailEnd/>
          </a:ln>
          <a:effectLst/>
        </p:spPr>
      </p:pic>
      <p:sp>
        <p:nvSpPr>
          <p:cNvPr id="2" name="Прямоугольник 1"/>
          <p:cNvSpPr/>
          <p:nvPr/>
        </p:nvSpPr>
        <p:spPr>
          <a:xfrm>
            <a:off x="0" y="0"/>
            <a:ext cx="6215074" cy="3139321"/>
          </a:xfrm>
          <a:prstGeom prst="rect">
            <a:avLst/>
          </a:prstGeom>
        </p:spPr>
        <p:txBody>
          <a:bodyPr wrap="square">
            <a:spAutoFit/>
          </a:bodyPr>
          <a:lstStyle/>
          <a:p>
            <a:pPr lvl="0" indent="539750" eaLnBrk="0" fontAlgn="base" hangingPunct="0">
              <a:spcBef>
                <a:spcPct val="0"/>
              </a:spcBef>
              <a:spcAft>
                <a:spcPct val="0"/>
              </a:spcAft>
            </a:pPr>
            <a:r>
              <a:rPr kumimoji="0" lang="ru-RU" b="0" i="0" u="none" strike="noStrike" cap="none" normalizeH="0" baseline="0" dirty="0" smtClean="0">
                <a:ln>
                  <a:noFill/>
                </a:ln>
                <a:solidFill>
                  <a:schemeClr val="bg1"/>
                </a:solidFill>
                <a:effectLst>
                  <a:glow rad="101600">
                    <a:schemeClr val="tx1">
                      <a:alpha val="60000"/>
                    </a:schemeClr>
                  </a:glow>
                </a:effectLst>
                <a:latin typeface="Times New Roman" pitchFamily="18" charset="0"/>
                <a:ea typeface="Calibri" pitchFamily="34" charset="0"/>
                <a:cs typeface="Times New Roman" pitchFamily="18" charset="0"/>
              </a:rPr>
              <a:t>Разбег переходит в  о</a:t>
            </a:r>
            <a:r>
              <a:rPr kumimoji="0" lang="ru-RU" b="0" i="0" u="sng" strike="noStrike" cap="none" normalizeH="0" baseline="0" dirty="0" smtClean="0">
                <a:ln>
                  <a:noFill/>
                </a:ln>
                <a:solidFill>
                  <a:schemeClr val="bg1"/>
                </a:solidFill>
                <a:effectLst>
                  <a:glow rad="101600">
                    <a:schemeClr val="tx1">
                      <a:alpha val="60000"/>
                    </a:schemeClr>
                  </a:glow>
                </a:effectLst>
                <a:latin typeface="Times New Roman" pitchFamily="18" charset="0"/>
                <a:ea typeface="Calibri" pitchFamily="34" charset="0"/>
                <a:cs typeface="Times New Roman" pitchFamily="18" charset="0"/>
              </a:rPr>
              <a:t>тталкивание</a:t>
            </a:r>
            <a:r>
              <a:rPr kumimoji="0" lang="ru-RU" b="0" i="0" u="none" strike="noStrike" cap="none" normalizeH="0" baseline="0" dirty="0" smtClean="0">
                <a:ln>
                  <a:noFill/>
                </a:ln>
                <a:solidFill>
                  <a:schemeClr val="bg1"/>
                </a:solidFill>
                <a:effectLst>
                  <a:glow rad="101600">
                    <a:schemeClr val="tx1">
                      <a:alpha val="60000"/>
                    </a:schemeClr>
                  </a:glow>
                </a:effectLst>
                <a:latin typeface="Times New Roman" pitchFamily="18" charset="0"/>
                <a:ea typeface="Calibri" pitchFamily="34" charset="0"/>
                <a:cs typeface="Times New Roman" pitchFamily="18" charset="0"/>
              </a:rPr>
              <a:t>, поэтому, чем быстрее последние шаги, тем быстрее совершается отталкивание и меньше потеря скорости. Во всех прыжках с разбега техника отталкивания такова: нога ставится на место толчка быстро и энергично, причем так, чтобы к моменту соприкосновения с фунтом она была почти выпрямлена (в таком положении она легче переносит большую нагрузку, более упруго амортизирует сгибание и эффективнее разгибается). В момент, когда прыгун ставит ногу на место толчка, точка опоры должна находиться несколько впереди проекции центра тяжести тела на горизонтальную поверхность. </a:t>
            </a:r>
            <a:endParaRPr kumimoji="0" lang="ru-RU" b="0" i="0" u="none" strike="noStrike" cap="none" normalizeH="0" baseline="0" dirty="0" smtClean="0">
              <a:ln>
                <a:noFill/>
              </a:ln>
              <a:solidFill>
                <a:schemeClr val="bg1"/>
              </a:solidFill>
              <a:effectLst>
                <a:glow rad="101600">
                  <a:schemeClr val="tx1">
                    <a:alpha val="60000"/>
                  </a:schemeClr>
                </a:glow>
              </a:effectLst>
              <a:latin typeface="Arial" pitchFamily="34" charset="0"/>
            </a:endParaRPr>
          </a:p>
        </p:txBody>
      </p:sp>
      <p:sp>
        <p:nvSpPr>
          <p:cNvPr id="3" name="Прямоугольник 2"/>
          <p:cNvSpPr/>
          <p:nvPr/>
        </p:nvSpPr>
        <p:spPr>
          <a:xfrm>
            <a:off x="3143240" y="3441680"/>
            <a:ext cx="6000760" cy="3416320"/>
          </a:xfrm>
          <a:prstGeom prst="rect">
            <a:avLst/>
          </a:prstGeom>
        </p:spPr>
        <p:txBody>
          <a:bodyPr wrap="square">
            <a:spAutoFit/>
          </a:bodyPr>
          <a:lstStyle/>
          <a:p>
            <a:pPr lvl="0" indent="539750" eaLnBrk="0" fontAlgn="base" hangingPunct="0">
              <a:spcBef>
                <a:spcPct val="0"/>
              </a:spcBef>
              <a:spcAft>
                <a:spcPct val="0"/>
              </a:spcAft>
            </a:pPr>
            <a:r>
              <a:rPr kumimoji="0" lang="ru-RU" b="0" i="0" u="none" strike="noStrike" cap="none" normalizeH="0" baseline="0" dirty="0" smtClean="0">
                <a:ln>
                  <a:noFill/>
                </a:ln>
                <a:solidFill>
                  <a:schemeClr val="bg1"/>
                </a:solidFill>
                <a:effectLst>
                  <a:glow rad="101600">
                    <a:schemeClr val="tx1">
                      <a:alpha val="60000"/>
                    </a:schemeClr>
                  </a:glow>
                </a:effectLst>
                <a:latin typeface="Times New Roman" pitchFamily="18" charset="0"/>
                <a:ea typeface="Calibri" pitchFamily="34" charset="0"/>
                <a:cs typeface="Times New Roman" pitchFamily="18" charset="0"/>
              </a:rPr>
              <a:t>Чем под большим углом предстоит отталкивание, тем дальше вперед должна ставиться нога и тем большее расстояние требуется от точки опоры до проекции центра тяжести тела прыгуна. Выход из этого положения и отталкивание происходят благодаря активному усилию прыгуна. Это расстояние наибольшее при прыжке в высоту и меньше при других прыжках.</a:t>
            </a:r>
            <a:endParaRPr kumimoji="0" lang="ru-RU" b="0" i="0" u="none" strike="noStrike" cap="none" normalizeH="0" baseline="0" dirty="0" smtClean="0">
              <a:ln>
                <a:noFill/>
              </a:ln>
              <a:solidFill>
                <a:schemeClr val="bg1"/>
              </a:solidFill>
              <a:effectLst>
                <a:glow rad="101600">
                  <a:schemeClr val="tx1">
                    <a:alpha val="60000"/>
                  </a:schemeClr>
                </a:glow>
              </a:effectLst>
              <a:latin typeface="Arial" pitchFamily="34" charset="0"/>
            </a:endParaRPr>
          </a:p>
          <a:p>
            <a:pPr lvl="0" indent="539750" eaLnBrk="0" fontAlgn="base" hangingPunct="0">
              <a:spcBef>
                <a:spcPct val="0"/>
              </a:spcBef>
              <a:spcAft>
                <a:spcPct val="0"/>
              </a:spcAft>
            </a:pPr>
            <a:r>
              <a:rPr kumimoji="0" lang="ru-RU" b="0" i="0" u="none" strike="noStrike" cap="none" normalizeH="0" baseline="0" dirty="0" smtClean="0">
                <a:ln>
                  <a:noFill/>
                </a:ln>
                <a:solidFill>
                  <a:schemeClr val="bg1"/>
                </a:solidFill>
                <a:effectLst>
                  <a:glow rad="101600">
                    <a:schemeClr val="tx1">
                      <a:alpha val="60000"/>
                    </a:schemeClr>
                  </a:glow>
                </a:effectLst>
                <a:latin typeface="Times New Roman" pitchFamily="18" charset="0"/>
                <a:ea typeface="Calibri" pitchFamily="34" charset="0"/>
                <a:cs typeface="Times New Roman" pitchFamily="18" charset="0"/>
              </a:rPr>
              <a:t>   Отметим, что при прыжке в длину большую роль играет инерция: после толчка дальнейшее движение совершается по инерции. А при прыжке в высоту после толчка движение происходит под действием силы тяжести и влияние на полет инерции менее значительно.</a:t>
            </a:r>
            <a:endParaRPr kumimoji="0" lang="ru-RU" b="0" i="0" u="none" strike="noStrike" cap="none" normalizeH="0" baseline="0" dirty="0" smtClean="0">
              <a:ln>
                <a:noFill/>
              </a:ln>
              <a:solidFill>
                <a:schemeClr val="bg1"/>
              </a:solidFill>
              <a:effectLst>
                <a:glow rad="101600">
                  <a:schemeClr val="tx1">
                    <a:alpha val="60000"/>
                  </a:schemeClr>
                </a:glow>
              </a:effectLst>
              <a:latin typeface="Arial" pitchFamily="34" charset="0"/>
            </a:endParaRPr>
          </a:p>
        </p:txBody>
      </p:sp>
      <p:pic>
        <p:nvPicPr>
          <p:cNvPr id="24578" name="Picture 2"/>
          <p:cNvPicPr>
            <a:picLocks noChangeAspect="1" noChangeArrowheads="1"/>
          </p:cNvPicPr>
          <p:nvPr/>
        </p:nvPicPr>
        <p:blipFill>
          <a:blip r:embed="rId3"/>
          <a:srcRect/>
          <a:stretch>
            <a:fillRect/>
          </a:stretch>
        </p:blipFill>
        <p:spPr bwMode="auto">
          <a:xfrm>
            <a:off x="0" y="3214662"/>
            <a:ext cx="2786050" cy="3643338"/>
          </a:xfrm>
          <a:prstGeom prst="rect">
            <a:avLst/>
          </a:prstGeom>
          <a:ln>
            <a:noFill/>
          </a:ln>
          <a:effectLst>
            <a:softEdge rad="112500"/>
          </a:effectLst>
        </p:spPr>
      </p:pic>
      <p:pic>
        <p:nvPicPr>
          <p:cNvPr id="24579" name="Picture 3"/>
          <p:cNvPicPr>
            <a:picLocks noChangeAspect="1" noChangeArrowheads="1"/>
          </p:cNvPicPr>
          <p:nvPr/>
        </p:nvPicPr>
        <p:blipFill>
          <a:blip r:embed="rId4"/>
          <a:srcRect/>
          <a:stretch>
            <a:fillRect/>
          </a:stretch>
        </p:blipFill>
        <p:spPr bwMode="auto">
          <a:xfrm>
            <a:off x="6357950" y="0"/>
            <a:ext cx="2786050" cy="3429024"/>
          </a:xfrm>
          <a:prstGeom prst="rect">
            <a:avLst/>
          </a:prstGeom>
          <a:ln>
            <a:noFill/>
          </a:ln>
          <a:effectLst>
            <a:softEdge rad="112500"/>
          </a:effectLst>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579"/>
                                        </p:tgtEl>
                                        <p:attrNameLst>
                                          <p:attrName>style.visibility</p:attrName>
                                        </p:attrNameLst>
                                      </p:cBhvr>
                                      <p:to>
                                        <p:strVal val="visible"/>
                                      </p:to>
                                    </p:set>
                                    <p:animEffect transition="in" filter="fade">
                                      <p:cBhvr>
                                        <p:cTn id="7" dur="2000"/>
                                        <p:tgtEl>
                                          <p:spTgt spid="24579"/>
                                        </p:tgtEl>
                                      </p:cBhvr>
                                    </p:animEffect>
                                  </p:childTnLst>
                                </p:cTn>
                              </p:par>
                            </p:childTnLst>
                          </p:cTn>
                        </p:par>
                        <p:par>
                          <p:cTn id="8" fill="hold">
                            <p:stCondLst>
                              <p:cond delay="2000"/>
                            </p:stCondLst>
                            <p:childTnLst>
                              <p:par>
                                <p:cTn id="9" presetID="8"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amond(in)">
                                      <p:cBhvr>
                                        <p:cTn id="11" dur="2000"/>
                                        <p:tgtEl>
                                          <p:spTgt spid="3"/>
                                        </p:tgtEl>
                                      </p:cBhvr>
                                    </p:animEffect>
                                  </p:childTnLst>
                                </p:cTn>
                              </p:par>
                            </p:childTnLst>
                          </p:cTn>
                        </p:par>
                        <p:par>
                          <p:cTn id="12" fill="hold">
                            <p:stCondLst>
                              <p:cond delay="4000"/>
                            </p:stCondLst>
                            <p:childTnLst>
                              <p:par>
                                <p:cTn id="13" presetID="34" presetClass="entr" presetSubtype="0" fill="hold" nodeType="afterEffect">
                                  <p:stCondLst>
                                    <p:cond delay="0"/>
                                  </p:stCondLst>
                                  <p:childTnLst>
                                    <p:set>
                                      <p:cBhvr>
                                        <p:cTn id="14" dur="1" fill="hold">
                                          <p:stCondLst>
                                            <p:cond delay="0"/>
                                          </p:stCondLst>
                                        </p:cTn>
                                        <p:tgtEl>
                                          <p:spTgt spid="24578"/>
                                        </p:tgtEl>
                                        <p:attrNameLst>
                                          <p:attrName>style.visibility</p:attrName>
                                        </p:attrNameLst>
                                      </p:cBhvr>
                                      <p:to>
                                        <p:strVal val="visible"/>
                                      </p:to>
                                    </p:set>
                                    <p:anim from="(-#ppt_w/2)" to="(#ppt_x)" calcmode="lin" valueType="num">
                                      <p:cBhvr>
                                        <p:cTn id="15" dur="600" fill="hold">
                                          <p:stCondLst>
                                            <p:cond delay="0"/>
                                          </p:stCondLst>
                                        </p:cTn>
                                        <p:tgtEl>
                                          <p:spTgt spid="24578"/>
                                        </p:tgtEl>
                                        <p:attrNameLst>
                                          <p:attrName>ppt_x</p:attrName>
                                        </p:attrNameLst>
                                      </p:cBhvr>
                                    </p:anim>
                                    <p:anim from="0" to="-1.0" calcmode="lin" valueType="num">
                                      <p:cBhvr>
                                        <p:cTn id="16" dur="200" decel="50000" autoRev="1" fill="hold">
                                          <p:stCondLst>
                                            <p:cond delay="600"/>
                                          </p:stCondLst>
                                        </p:cTn>
                                        <p:tgtEl>
                                          <p:spTgt spid="24578"/>
                                        </p:tgtEl>
                                        <p:attrNameLst>
                                          <p:attrName>xshear</p:attrName>
                                        </p:attrNameLst>
                                      </p:cBhvr>
                                    </p:anim>
                                    <p:animScale>
                                      <p:cBhvr>
                                        <p:cTn id="17" dur="200" decel="100000" autoRev="1" fill="hold">
                                          <p:stCondLst>
                                            <p:cond delay="600"/>
                                          </p:stCondLst>
                                        </p:cTn>
                                        <p:tgtEl>
                                          <p:spTgt spid="24578"/>
                                        </p:tgtEl>
                                      </p:cBhvr>
                                      <p:from x="100000" y="100000"/>
                                      <p:to x="80000" y="100000"/>
                                    </p:animScale>
                                    <p:anim by="(#ppt_h/3+#ppt_w*0.1)" calcmode="lin" valueType="num">
                                      <p:cBhvr additive="sum">
                                        <p:cTn id="18" dur="200" decel="100000" autoRev="1" fill="hold">
                                          <p:stCondLst>
                                            <p:cond delay="600"/>
                                          </p:stCondLst>
                                        </p:cTn>
                                        <p:tgtEl>
                                          <p:spTgt spid="24578"/>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1" name="Picture 9"/>
          <p:cNvPicPr>
            <a:picLocks noChangeAspect="1" noChangeArrowheads="1"/>
          </p:cNvPicPr>
          <p:nvPr/>
        </p:nvPicPr>
        <p:blipFill>
          <a:blip r:embed="rId2">
            <a:duotone>
              <a:schemeClr val="accent5">
                <a:shade val="45000"/>
                <a:satMod val="135000"/>
              </a:schemeClr>
              <a:prstClr val="white"/>
            </a:duotone>
          </a:blip>
          <a:srcRect/>
          <a:stretch>
            <a:fillRect/>
          </a:stretch>
        </p:blipFill>
        <p:spPr bwMode="auto">
          <a:xfrm>
            <a:off x="0" y="0"/>
            <a:ext cx="9155784" cy="6858000"/>
          </a:xfrm>
          <a:prstGeom prst="rect">
            <a:avLst/>
          </a:prstGeom>
          <a:noFill/>
          <a:ln w="9525">
            <a:noFill/>
            <a:miter lim="800000"/>
            <a:headEnd/>
            <a:tailEnd/>
          </a:ln>
          <a:effectLst/>
        </p:spPr>
      </p:pic>
      <p:pic>
        <p:nvPicPr>
          <p:cNvPr id="3078" name="Picture 6"/>
          <p:cNvPicPr>
            <a:picLocks noChangeAspect="1" noChangeArrowheads="1"/>
          </p:cNvPicPr>
          <p:nvPr/>
        </p:nvPicPr>
        <p:blipFill>
          <a:blip r:embed="rId3"/>
          <a:srcRect r="18669"/>
          <a:stretch>
            <a:fillRect/>
          </a:stretch>
        </p:blipFill>
        <p:spPr bwMode="auto">
          <a:xfrm>
            <a:off x="3929058" y="3286124"/>
            <a:ext cx="2510480" cy="3786190"/>
          </a:xfrm>
          <a:prstGeom prst="ellipse">
            <a:avLst/>
          </a:prstGeom>
          <a:ln>
            <a:noFill/>
          </a:ln>
          <a:effectLst>
            <a:softEdge rad="112500"/>
          </a:effectLst>
        </p:spPr>
      </p:pic>
      <p:pic>
        <p:nvPicPr>
          <p:cNvPr id="3074" name="Picture 2"/>
          <p:cNvPicPr>
            <a:picLocks noChangeAspect="1" noChangeArrowheads="1"/>
          </p:cNvPicPr>
          <p:nvPr/>
        </p:nvPicPr>
        <p:blipFill>
          <a:blip r:embed="rId4"/>
          <a:srcRect/>
          <a:stretch>
            <a:fillRect/>
          </a:stretch>
        </p:blipFill>
        <p:spPr bwMode="auto">
          <a:xfrm>
            <a:off x="6357950" y="2671313"/>
            <a:ext cx="2786050" cy="4186687"/>
          </a:xfrm>
          <a:prstGeom prst="rect">
            <a:avLst/>
          </a:prstGeom>
          <a:ln>
            <a:noFill/>
          </a:ln>
          <a:effectLst>
            <a:softEdge rad="112500"/>
          </a:effectLst>
        </p:spPr>
      </p:pic>
      <p:pic>
        <p:nvPicPr>
          <p:cNvPr id="3076" name="Picture 4"/>
          <p:cNvPicPr>
            <a:picLocks noChangeAspect="1" noChangeArrowheads="1"/>
          </p:cNvPicPr>
          <p:nvPr/>
        </p:nvPicPr>
        <p:blipFill>
          <a:blip r:embed="rId5"/>
          <a:srcRect/>
          <a:stretch>
            <a:fillRect/>
          </a:stretch>
        </p:blipFill>
        <p:spPr bwMode="auto">
          <a:xfrm>
            <a:off x="5143504" y="0"/>
            <a:ext cx="4000496" cy="2662148"/>
          </a:xfrm>
          <a:prstGeom prst="rect">
            <a:avLst/>
          </a:prstGeom>
          <a:ln>
            <a:noFill/>
          </a:ln>
          <a:effectLst>
            <a:softEdge rad="112500"/>
          </a:effectLst>
        </p:spPr>
      </p:pic>
      <p:sp>
        <p:nvSpPr>
          <p:cNvPr id="7" name="Прямоугольник 6"/>
          <p:cNvSpPr/>
          <p:nvPr/>
        </p:nvSpPr>
        <p:spPr>
          <a:xfrm>
            <a:off x="0" y="0"/>
            <a:ext cx="5143504" cy="4247317"/>
          </a:xfrm>
          <a:prstGeom prst="rect">
            <a:avLst/>
          </a:prstGeom>
        </p:spPr>
        <p:txBody>
          <a:bodyPr wrap="square">
            <a:spAutoFit/>
          </a:bodyPr>
          <a:lstStyle/>
          <a:p>
            <a:pPr lvl="0" indent="539750" fontAlgn="base">
              <a:spcBef>
                <a:spcPct val="0"/>
              </a:spcBef>
              <a:spcAft>
                <a:spcPct val="0"/>
              </a:spcAft>
            </a:pPr>
            <a:r>
              <a:rPr kumimoji="0" lang="ru-RU" i="0" u="none" strike="noStrike" cap="none" normalizeH="0" baseline="0" dirty="0" smtClean="0">
                <a:ln>
                  <a:noFill/>
                </a:ln>
                <a:solidFill>
                  <a:schemeClr val="tx1"/>
                </a:solidFill>
                <a:effectLst>
                  <a:glow rad="101600">
                    <a:srgbClr val="FFFF00">
                      <a:alpha val="60000"/>
                    </a:srgbClr>
                  </a:glow>
                  <a:outerShdw blurRad="38100" dist="38100" dir="2700000" algn="tl">
                    <a:srgbClr val="000000">
                      <a:alpha val="43137"/>
                    </a:srgbClr>
                  </a:outerShdw>
                </a:effectLst>
                <a:latin typeface="Times New Roman" pitchFamily="18" charset="0"/>
                <a:ea typeface="Calibri" pitchFamily="34" charset="0"/>
                <a:cs typeface="Times New Roman" pitchFamily="18" charset="0"/>
              </a:rPr>
              <a:t>Кому из молодых людей не хочется быть сильным, ловким, выносливым, иметь гармонично развитое тело и хорошую координацию движений? Хорошее физическое состояние </a:t>
            </a:r>
            <a:r>
              <a:rPr lang="ru-RU" dirty="0">
                <a:effectLst>
                  <a:glow rad="101600">
                    <a:srgbClr val="FFFF00">
                      <a:alpha val="60000"/>
                    </a:srgbClr>
                  </a:glow>
                  <a:outerShdw blurRad="38100" dist="38100" dir="2700000" algn="tl">
                    <a:srgbClr val="000000">
                      <a:alpha val="43137"/>
                    </a:srgbClr>
                  </a:outerShdw>
                </a:effectLst>
                <a:ea typeface="Calibri" pitchFamily="34" charset="0"/>
                <a:cs typeface="Times New Roman" pitchFamily="18" charset="0"/>
              </a:rPr>
              <a:t>–</a:t>
            </a:r>
            <a:r>
              <a:rPr kumimoji="0" lang="ru-RU" i="0" u="none" strike="noStrike" cap="none" normalizeH="0" baseline="0" dirty="0" smtClean="0">
                <a:ln>
                  <a:noFill/>
                </a:ln>
                <a:solidFill>
                  <a:schemeClr val="tx1"/>
                </a:solidFill>
                <a:effectLst>
                  <a:glow rad="101600">
                    <a:srgbClr val="FFFF00">
                      <a:alpha val="60000"/>
                    </a:srgbClr>
                  </a:glow>
                  <a:outerShdw blurRad="38100" dist="38100" dir="2700000" algn="tl">
                    <a:srgbClr val="000000">
                      <a:alpha val="43137"/>
                    </a:srgbClr>
                  </a:outerShdw>
                </a:effectLst>
                <a:latin typeface="Times New Roman" pitchFamily="18" charset="0"/>
                <a:ea typeface="Calibri" pitchFamily="34" charset="0"/>
                <a:cs typeface="Times New Roman" pitchFamily="18" charset="0"/>
              </a:rPr>
              <a:t> залог успешной учебы и плодотворной работы. Физически подготовленному человеку по плечу любая работа. Не спасует он и в бою, если потребуется встать на защиту Родины.</a:t>
            </a:r>
            <a:endParaRPr kumimoji="0" lang="ru-RU" i="0" u="none" strike="noStrike" cap="none" normalizeH="0" baseline="0" dirty="0" smtClean="0">
              <a:ln>
                <a:noFill/>
              </a:ln>
              <a:solidFill>
                <a:schemeClr val="tx1"/>
              </a:solidFill>
              <a:effectLst>
                <a:glow rad="101600">
                  <a:srgbClr val="FFFF00">
                    <a:alpha val="60000"/>
                  </a:srgbClr>
                </a:glow>
                <a:outerShdw blurRad="38100" dist="38100" dir="2700000" algn="tl">
                  <a:srgbClr val="000000">
                    <a:alpha val="43137"/>
                  </a:srgbClr>
                </a:outerShdw>
              </a:effectLst>
              <a:latin typeface="Arial" pitchFamily="34" charset="0"/>
            </a:endParaRPr>
          </a:p>
          <a:p>
            <a:pPr lvl="0" indent="539750" eaLnBrk="0" fontAlgn="base" hangingPunct="0">
              <a:spcBef>
                <a:spcPct val="0"/>
              </a:spcBef>
              <a:spcAft>
                <a:spcPct val="0"/>
              </a:spcAft>
            </a:pPr>
            <a:r>
              <a:rPr kumimoji="0" lang="ru-RU" i="0" u="none" strike="noStrike" cap="none" normalizeH="0" baseline="0" dirty="0" smtClean="0">
                <a:ln>
                  <a:noFill/>
                </a:ln>
                <a:solidFill>
                  <a:schemeClr val="tx1"/>
                </a:solidFill>
                <a:effectLst>
                  <a:glow rad="101600">
                    <a:srgbClr val="FFFF00">
                      <a:alpha val="60000"/>
                    </a:srgbClr>
                  </a:glow>
                  <a:outerShdw blurRad="38100" dist="38100" dir="2700000" algn="tl">
                    <a:srgbClr val="000000">
                      <a:alpha val="43137"/>
                    </a:srgbClr>
                  </a:outerShdw>
                </a:effectLst>
                <a:latin typeface="Times New Roman" pitchFamily="18" charset="0"/>
                <a:ea typeface="Calibri" pitchFamily="34" charset="0"/>
                <a:cs typeface="Times New Roman" pitchFamily="18" charset="0"/>
              </a:rPr>
              <a:t>Физкультура и спорт формируют у человека высокие моральные качества. Спорт воспитывает волю, мужество, упорство в достижении цели, чувство ответственности и товарищества.</a:t>
            </a:r>
            <a:endParaRPr kumimoji="0" lang="ru-RU" i="0" u="none" strike="noStrike" cap="none" normalizeH="0" baseline="0" dirty="0" smtClean="0">
              <a:ln>
                <a:noFill/>
              </a:ln>
              <a:solidFill>
                <a:schemeClr val="tx1"/>
              </a:solidFill>
              <a:effectLst>
                <a:glow rad="101600">
                  <a:srgbClr val="FFFF00">
                    <a:alpha val="60000"/>
                  </a:srgbClr>
                </a:glow>
                <a:outerShdw blurRad="38100" dist="38100" dir="2700000" algn="tl">
                  <a:srgbClr val="000000">
                    <a:alpha val="43137"/>
                  </a:srgbClr>
                </a:outerShdw>
              </a:effectLst>
              <a:latin typeface="Arial" pitchFamily="34" charset="0"/>
            </a:endParaRPr>
          </a:p>
          <a:p>
            <a:pPr lvl="0" indent="539750" eaLnBrk="0" fontAlgn="base" hangingPunct="0">
              <a:spcBef>
                <a:spcPct val="0"/>
              </a:spcBef>
              <a:spcAft>
                <a:spcPct val="0"/>
              </a:spcAft>
            </a:pPr>
            <a:r>
              <a:rPr kumimoji="0" lang="ru-RU" i="0" u="none" strike="noStrike" cap="none" normalizeH="0" baseline="0" dirty="0" smtClean="0">
                <a:ln>
                  <a:noFill/>
                </a:ln>
                <a:solidFill>
                  <a:schemeClr val="tx1"/>
                </a:solidFill>
                <a:effectLst>
                  <a:glow rad="101600">
                    <a:srgbClr val="FFFF00">
                      <a:alpha val="60000"/>
                    </a:srgbClr>
                  </a:glow>
                  <a:outerShdw blurRad="38100" dist="38100" dir="2700000" algn="tl">
                    <a:srgbClr val="000000">
                      <a:alpha val="43137"/>
                    </a:srgbClr>
                  </a:outerShdw>
                </a:effectLst>
                <a:latin typeface="Times New Roman" pitchFamily="18" charset="0"/>
                <a:ea typeface="Calibri" pitchFamily="34" charset="0"/>
                <a:cs typeface="Times New Roman" pitchFamily="18" charset="0"/>
              </a:rPr>
              <a:t>А сейчас мы будем рассматривать, как взаимосвязаны физика и спорт.</a:t>
            </a:r>
            <a:endParaRPr lang="ru-RU" dirty="0">
              <a:effectLst>
                <a:glow rad="101600">
                  <a:srgbClr val="FFFF00">
                    <a:alpha val="60000"/>
                  </a:srgbClr>
                </a:glow>
                <a:outerShdw blurRad="38100" dist="38100" dir="2700000" algn="tl">
                  <a:srgbClr val="000000">
                    <a:alpha val="43137"/>
                  </a:srgbClr>
                </a:outerShdw>
              </a:effectLst>
            </a:endParaRPr>
          </a:p>
        </p:txBody>
      </p:sp>
      <p:pic>
        <p:nvPicPr>
          <p:cNvPr id="3077" name="Picture 5"/>
          <p:cNvPicPr>
            <a:picLocks noChangeAspect="1" noChangeArrowheads="1"/>
          </p:cNvPicPr>
          <p:nvPr/>
        </p:nvPicPr>
        <p:blipFill>
          <a:blip r:embed="rId6"/>
          <a:srcRect/>
          <a:stretch>
            <a:fillRect/>
          </a:stretch>
        </p:blipFill>
        <p:spPr bwMode="auto">
          <a:xfrm>
            <a:off x="0" y="4203788"/>
            <a:ext cx="3867159" cy="2654212"/>
          </a:xfrm>
          <a:prstGeom prst="rect">
            <a:avLst/>
          </a:prstGeom>
          <a:ln>
            <a:noFill/>
          </a:ln>
          <a:effectLst>
            <a:softEdge rad="112500"/>
          </a:effec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fade">
                                      <p:cBhvr>
                                        <p:cTn id="7" dur="2000"/>
                                        <p:tgtEl>
                                          <p:spTgt spid="3076"/>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074"/>
                                        </p:tgtEl>
                                        <p:attrNameLst>
                                          <p:attrName>style.visibility</p:attrName>
                                        </p:attrNameLst>
                                      </p:cBhvr>
                                      <p:to>
                                        <p:strVal val="visible"/>
                                      </p:to>
                                    </p:set>
                                    <p:animEffect transition="in" filter="fade">
                                      <p:cBhvr>
                                        <p:cTn id="11" dur="2000"/>
                                        <p:tgtEl>
                                          <p:spTgt spid="3074"/>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3078"/>
                                        </p:tgtEl>
                                        <p:attrNameLst>
                                          <p:attrName>style.visibility</p:attrName>
                                        </p:attrNameLst>
                                      </p:cBhvr>
                                      <p:to>
                                        <p:strVal val="visible"/>
                                      </p:to>
                                    </p:set>
                                    <p:animEffect transition="in" filter="fade">
                                      <p:cBhvr>
                                        <p:cTn id="15" dur="2000"/>
                                        <p:tgtEl>
                                          <p:spTgt spid="3078"/>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3077"/>
                                        </p:tgtEl>
                                        <p:attrNameLst>
                                          <p:attrName>style.visibility</p:attrName>
                                        </p:attrNameLst>
                                      </p:cBhvr>
                                      <p:to>
                                        <p:strVal val="visible"/>
                                      </p:to>
                                    </p:set>
                                    <p:animEffect transition="in" filter="fade">
                                      <p:cBhvr>
                                        <p:cTn id="19" dur="2000"/>
                                        <p:tgtEl>
                                          <p:spTgt spid="3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a:lum bright="70000" contrast="-70000"/>
          </a:blip>
          <a:srcRect/>
          <a:stretch>
            <a:fillRect/>
          </a:stretch>
        </p:blipFill>
        <p:spPr bwMode="auto">
          <a:xfrm>
            <a:off x="0" y="0"/>
            <a:ext cx="9144000" cy="6858016"/>
          </a:xfrm>
          <a:prstGeom prst="rect">
            <a:avLst/>
          </a:prstGeom>
          <a:noFill/>
          <a:ln w="9525">
            <a:noFill/>
            <a:miter lim="800000"/>
            <a:headEnd/>
            <a:tailEnd/>
          </a:ln>
          <a:effectLst/>
        </p:spPr>
      </p:pic>
      <p:sp>
        <p:nvSpPr>
          <p:cNvPr id="2049" name="Rectangle 1"/>
          <p:cNvSpPr>
            <a:spLocks noChangeArrowheads="1"/>
          </p:cNvSpPr>
          <p:nvPr/>
        </p:nvSpPr>
        <p:spPr bwMode="auto">
          <a:xfrm>
            <a:off x="0" y="0"/>
            <a:ext cx="4415696"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ru-RU" sz="2400" b="1" i="0" strike="noStrike" cap="none" normalizeH="0" baseline="0" dirty="0" smtClean="0">
                <a:ln>
                  <a:noFill/>
                </a:ln>
                <a:solidFill>
                  <a:schemeClr val="tx1"/>
                </a:solidFill>
                <a:effectLst>
                  <a:glow rad="228600">
                    <a:schemeClr val="accent2">
                      <a:satMod val="175000"/>
                      <a:alpha val="40000"/>
                    </a:schemeClr>
                  </a:glow>
                  <a:outerShdw blurRad="38100" dist="38100" dir="2700000" algn="tl">
                    <a:srgbClr val="000000">
                      <a:alpha val="43137"/>
                    </a:srgbClr>
                  </a:outerShdw>
                </a:effectLst>
                <a:latin typeface="Times New Roman" pitchFamily="18" charset="0"/>
                <a:ea typeface="Calibri" pitchFamily="34" charset="0"/>
                <a:cs typeface="Times New Roman" pitchFamily="18" charset="0"/>
              </a:rPr>
              <a:t>ФИЗИКА МЕТАНИЯ ДИСКА</a:t>
            </a:r>
            <a:endParaRPr kumimoji="0" lang="ru-RU" sz="3600" b="0" i="0" strike="noStrike" cap="none" normalizeH="0" baseline="0" dirty="0" smtClean="0">
              <a:ln>
                <a:noFill/>
              </a:ln>
              <a:solidFill>
                <a:schemeClr val="tx1"/>
              </a:solidFill>
              <a:effectLst>
                <a:glow rad="228600">
                  <a:schemeClr val="accent2">
                    <a:satMod val="175000"/>
                    <a:alpha val="40000"/>
                  </a:schemeClr>
                </a:glow>
                <a:outerShdw blurRad="38100" dist="38100" dir="2700000" algn="tl">
                  <a:srgbClr val="000000">
                    <a:alpha val="43137"/>
                  </a:srgbClr>
                </a:outerShdw>
              </a:effectLst>
              <a:latin typeface="Arial" pitchFamily="34" charset="0"/>
            </a:endParaRPr>
          </a:p>
        </p:txBody>
      </p:sp>
      <p:sp>
        <p:nvSpPr>
          <p:cNvPr id="2050" name="Rectangle 2"/>
          <p:cNvSpPr>
            <a:spLocks noChangeArrowheads="1"/>
          </p:cNvSpPr>
          <p:nvPr/>
        </p:nvSpPr>
        <p:spPr bwMode="auto">
          <a:xfrm>
            <a:off x="4143372" y="928670"/>
            <a:ext cx="5000628"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glow rad="228600">
                    <a:schemeClr val="accent5">
                      <a:satMod val="175000"/>
                      <a:alpha val="40000"/>
                    </a:schemeClr>
                  </a:glow>
                </a:effectLst>
                <a:latin typeface="Times New Roman" pitchFamily="18" charset="0"/>
                <a:ea typeface="Calibri" pitchFamily="34" charset="0"/>
                <a:cs typeface="Times New Roman" pitchFamily="18" charset="0"/>
              </a:rPr>
              <a:t>Уже в Олимпийские игры 776 г. до н.э., где спортсмены соревновались в нескольких видах спорта, входило </a:t>
            </a:r>
            <a:r>
              <a:rPr kumimoji="0" lang="ru-RU" b="1" i="0" u="none" strike="noStrike" cap="none" normalizeH="0" baseline="0" dirty="0" smtClean="0">
                <a:ln>
                  <a:noFill/>
                </a:ln>
                <a:solidFill>
                  <a:schemeClr val="tx1"/>
                </a:solidFill>
                <a:effectLst>
                  <a:glow rad="228600">
                    <a:schemeClr val="accent5">
                      <a:satMod val="175000"/>
                      <a:alpha val="40000"/>
                    </a:schemeClr>
                  </a:glow>
                </a:effectLst>
                <a:latin typeface="Times New Roman" pitchFamily="18" charset="0"/>
                <a:ea typeface="Calibri" pitchFamily="34" charset="0"/>
                <a:cs typeface="Times New Roman" pitchFamily="18" charset="0"/>
              </a:rPr>
              <a:t>метание диска</a:t>
            </a:r>
            <a:r>
              <a:rPr kumimoji="0" lang="ru-RU" b="0" i="0" u="none" strike="noStrike" cap="none" normalizeH="0" baseline="0" dirty="0" smtClean="0">
                <a:ln>
                  <a:noFill/>
                </a:ln>
                <a:solidFill>
                  <a:schemeClr val="tx1"/>
                </a:solidFill>
                <a:effectLst>
                  <a:glow rad="228600">
                    <a:schemeClr val="accent5">
                      <a:satMod val="175000"/>
                      <a:alpha val="40000"/>
                    </a:schemeClr>
                  </a:glow>
                </a:effectLst>
                <a:latin typeface="Times New Roman" pitchFamily="18" charset="0"/>
                <a:ea typeface="Calibri" pitchFamily="34" charset="0"/>
                <a:cs typeface="Times New Roman" pitchFamily="18" charset="0"/>
              </a:rPr>
              <a:t>.</a:t>
            </a:r>
            <a:endParaRPr kumimoji="0" lang="ru-RU" b="0" i="0" u="none" strike="noStrike" cap="none" normalizeH="0" baseline="0" dirty="0" smtClean="0">
              <a:ln>
                <a:noFill/>
              </a:ln>
              <a:solidFill>
                <a:schemeClr val="tx1"/>
              </a:solidFill>
              <a:effectLst>
                <a:glow rad="228600">
                  <a:schemeClr val="accent5">
                    <a:satMod val="175000"/>
                    <a:alpha val="40000"/>
                  </a:schemeClr>
                </a:glow>
              </a:effectLst>
              <a:latin typeface="Arial" pitchFamily="34" charset="0"/>
            </a:endParaRPr>
          </a:p>
          <a:p>
            <a:pPr marL="0" marR="0" lvl="0" indent="53975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glow rad="228600">
                    <a:schemeClr val="accent5">
                      <a:satMod val="175000"/>
                      <a:alpha val="40000"/>
                    </a:schemeClr>
                  </a:glow>
                </a:effectLst>
                <a:latin typeface="Times New Roman" pitchFamily="18" charset="0"/>
                <a:ea typeface="Calibri" pitchFamily="34" charset="0"/>
                <a:cs typeface="Times New Roman" pitchFamily="18" charset="0"/>
              </a:rPr>
              <a:t>Герой античной мифологии Геракл принимал участие в состязаниях по метанию диска.</a:t>
            </a:r>
            <a:endParaRPr kumimoji="0" lang="ru-RU" b="0" i="0" u="none" strike="noStrike" cap="none" normalizeH="0" baseline="0" dirty="0" smtClean="0">
              <a:ln>
                <a:noFill/>
              </a:ln>
              <a:solidFill>
                <a:schemeClr val="tx1"/>
              </a:solidFill>
              <a:effectLst>
                <a:glow rad="228600">
                  <a:schemeClr val="accent5">
                    <a:satMod val="175000"/>
                    <a:alpha val="40000"/>
                  </a:schemeClr>
                </a:glow>
              </a:effectLst>
              <a:latin typeface="Arial" pitchFamily="34" charset="0"/>
            </a:endParaRPr>
          </a:p>
          <a:p>
            <a:pPr marL="0" marR="0" lvl="0" indent="53975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glow rad="228600">
                    <a:schemeClr val="accent5">
                      <a:satMod val="175000"/>
                      <a:alpha val="40000"/>
                    </a:schemeClr>
                  </a:glow>
                </a:effectLst>
                <a:latin typeface="Times New Roman" pitchFamily="18" charset="0"/>
                <a:ea typeface="Calibri" pitchFamily="34" charset="0"/>
                <a:cs typeface="Times New Roman" pitchFamily="18" charset="0"/>
              </a:rPr>
              <a:t>Метатели диска </a:t>
            </a:r>
            <a:r>
              <a:rPr kumimoji="0" lang="ru-RU" b="0" i="0" u="none" strike="noStrike" cap="none" normalizeH="0" baseline="0" dirty="0" smtClean="0">
                <a:ln>
                  <a:noFill/>
                </a:ln>
                <a:solidFill>
                  <a:schemeClr val="tx1"/>
                </a:solidFill>
                <a:effectLst>
                  <a:glow rad="228600">
                    <a:schemeClr val="accent5">
                      <a:satMod val="175000"/>
                      <a:alpha val="40000"/>
                    </a:schemeClr>
                  </a:glow>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glow rad="228600">
                    <a:schemeClr val="accent5">
                      <a:satMod val="175000"/>
                      <a:alpha val="40000"/>
                    </a:schemeClr>
                  </a:glow>
                </a:effectLst>
                <a:latin typeface="Times New Roman" pitchFamily="18" charset="0"/>
                <a:ea typeface="Calibri" pitchFamily="34" charset="0"/>
                <a:cs typeface="Times New Roman" pitchFamily="18" charset="0"/>
              </a:rPr>
              <a:t> крупные люди, массой свыше 100 кг, высокого роста, обладающие резкостью движений. Эти параметры необходимы для дальних бросков. При метании диска спортсмен совершает вращательное движение вокруг оси своего тела для того, чтобы увеличить крутящий момент.</a:t>
            </a:r>
            <a:endParaRPr kumimoji="0" lang="ru-RU" b="0" i="0" u="none" strike="noStrike" cap="none" normalizeH="0" baseline="0" dirty="0" smtClean="0">
              <a:ln>
                <a:noFill/>
              </a:ln>
              <a:solidFill>
                <a:schemeClr val="tx1"/>
              </a:solidFill>
              <a:effectLst>
                <a:glow rad="228600">
                  <a:schemeClr val="accent5">
                    <a:satMod val="175000"/>
                    <a:alpha val="40000"/>
                  </a:schemeClr>
                </a:glow>
              </a:effectLst>
              <a:latin typeface="Arial" pitchFamily="34" charset="0"/>
            </a:endParaRPr>
          </a:p>
          <a:p>
            <a:pPr marL="0" marR="0" lvl="0" indent="53975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glow rad="228600">
                    <a:schemeClr val="accent5">
                      <a:satMod val="175000"/>
                      <a:alpha val="40000"/>
                    </a:schemeClr>
                  </a:glow>
                </a:effectLst>
                <a:latin typeface="Times New Roman" pitchFamily="18" charset="0"/>
                <a:ea typeface="Calibri" pitchFamily="34" charset="0"/>
                <a:cs typeface="Times New Roman" pitchFamily="18" charset="0"/>
              </a:rPr>
              <a:t>Техника метания диска чрезвычайно сложна. Метание производится из круга диаметром 250 см, ограниченного кольцом из твердого материала. Сектор, куда происходит метание, имеет угол 45°, а вершина его находится в центре круга.  </a:t>
            </a:r>
            <a:endParaRPr kumimoji="0" lang="ru-RU" b="0" i="0" u="none" strike="noStrike" cap="none" normalizeH="0" baseline="0" dirty="0" smtClean="0">
              <a:ln>
                <a:noFill/>
              </a:ln>
              <a:solidFill>
                <a:schemeClr val="tx1"/>
              </a:solidFill>
              <a:effectLst>
                <a:glow rad="228600">
                  <a:schemeClr val="accent5">
                    <a:satMod val="175000"/>
                    <a:alpha val="40000"/>
                  </a:schemeClr>
                </a:glow>
              </a:effectLst>
              <a:latin typeface="Arial" pitchFamily="34" charset="0"/>
            </a:endParaRPr>
          </a:p>
        </p:txBody>
      </p:sp>
      <p:pic>
        <p:nvPicPr>
          <p:cNvPr id="2051" name="Picture 3"/>
          <p:cNvPicPr>
            <a:picLocks noChangeAspect="1" noChangeArrowheads="1"/>
          </p:cNvPicPr>
          <p:nvPr/>
        </p:nvPicPr>
        <p:blipFill>
          <a:blip r:embed="rId3"/>
          <a:srcRect/>
          <a:stretch>
            <a:fillRect/>
          </a:stretch>
        </p:blipFill>
        <p:spPr bwMode="auto">
          <a:xfrm>
            <a:off x="0" y="500042"/>
            <a:ext cx="4084988" cy="6357958"/>
          </a:xfrm>
          <a:prstGeom prst="rect">
            <a:avLst/>
          </a:prstGeom>
          <a:ln>
            <a:noFill/>
          </a:ln>
          <a:effectLst>
            <a:softEdge rad="112500"/>
          </a:effectLst>
        </p:spPr>
      </p:pic>
    </p:spTree>
  </p:cSld>
  <p:clrMapOvr>
    <a:masterClrMapping/>
  </p:clrMapOvr>
  <p:transition>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randombar(horizontal)">
                                      <p:cBhvr>
                                        <p:cTn id="7" dur="2000"/>
                                        <p:tgtEl>
                                          <p:spTgt spid="2050"/>
                                        </p:tgtEl>
                                      </p:cBhvr>
                                    </p:animEffect>
                                  </p:childTnLst>
                                </p:cTn>
                              </p:par>
                            </p:childTnLst>
                          </p:cTn>
                        </p:par>
                        <p:par>
                          <p:cTn id="8" fill="hold">
                            <p:stCondLst>
                              <p:cond delay="2000"/>
                            </p:stCondLst>
                            <p:childTnLst>
                              <p:par>
                                <p:cTn id="9" presetID="25" presetClass="entr" presetSubtype="0" fill="hold" nodeType="afterEffect">
                                  <p:stCondLst>
                                    <p:cond delay="0"/>
                                  </p:stCondLst>
                                  <p:childTnLst>
                                    <p:set>
                                      <p:cBhvr>
                                        <p:cTn id="10" dur="1" fill="hold">
                                          <p:stCondLst>
                                            <p:cond delay="0"/>
                                          </p:stCondLst>
                                        </p:cTn>
                                        <p:tgtEl>
                                          <p:spTgt spid="2051"/>
                                        </p:tgtEl>
                                        <p:attrNameLst>
                                          <p:attrName>style.visibility</p:attrName>
                                        </p:attrNameLst>
                                      </p:cBhvr>
                                      <p:to>
                                        <p:strVal val="visible"/>
                                      </p:to>
                                    </p:set>
                                    <p:anim calcmode="lin" valueType="num">
                                      <p:cBhvr>
                                        <p:cTn id="11" dur="500" decel="50000" fill="hold">
                                          <p:stCondLst>
                                            <p:cond delay="0"/>
                                          </p:stCondLst>
                                        </p:cTn>
                                        <p:tgtEl>
                                          <p:spTgt spid="2051"/>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2051"/>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2051"/>
                                        </p:tgtEl>
                                        <p:attrNameLst>
                                          <p:attrName>ppt_w</p:attrName>
                                        </p:attrNameLst>
                                      </p:cBhvr>
                                      <p:tavLst>
                                        <p:tav tm="0">
                                          <p:val>
                                            <p:strVal val="#ppt_w*.05"/>
                                          </p:val>
                                        </p:tav>
                                        <p:tav tm="100000">
                                          <p:val>
                                            <p:strVal val="#ppt_w"/>
                                          </p:val>
                                        </p:tav>
                                      </p:tavLst>
                                    </p:anim>
                                    <p:anim calcmode="lin" valueType="num">
                                      <p:cBhvr>
                                        <p:cTn id="14" dur="1000" fill="hold"/>
                                        <p:tgtEl>
                                          <p:spTgt spid="2051"/>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2051"/>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2051"/>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2051"/>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3" name="Picture 3"/>
          <p:cNvPicPr>
            <a:picLocks noChangeAspect="1" noChangeArrowheads="1"/>
          </p:cNvPicPr>
          <p:nvPr/>
        </p:nvPicPr>
        <p:blipFill>
          <a:blip r:embed="rId2"/>
          <a:srcRect/>
          <a:stretch>
            <a:fillRect/>
          </a:stretch>
        </p:blipFill>
        <p:spPr bwMode="auto">
          <a:xfrm flipV="1">
            <a:off x="-1" y="-1"/>
            <a:ext cx="9144001" cy="6858001"/>
          </a:xfrm>
          <a:prstGeom prst="rect">
            <a:avLst/>
          </a:prstGeom>
          <a:noFill/>
          <a:ln w="9525">
            <a:noFill/>
            <a:miter lim="800000"/>
            <a:headEnd/>
            <a:tailEnd/>
          </a:ln>
          <a:effectLst/>
        </p:spPr>
      </p:pic>
      <p:sp>
        <p:nvSpPr>
          <p:cNvPr id="2" name="Прямоугольник 1"/>
          <p:cNvSpPr/>
          <p:nvPr/>
        </p:nvSpPr>
        <p:spPr>
          <a:xfrm>
            <a:off x="3857620" y="3164681"/>
            <a:ext cx="5286380" cy="3693319"/>
          </a:xfrm>
          <a:prstGeom prst="rect">
            <a:avLst/>
          </a:prstGeom>
        </p:spPr>
        <p:txBody>
          <a:bodyPr wrap="square">
            <a:spAutoFit/>
          </a:bodyPr>
          <a:lstStyle/>
          <a:p>
            <a:pPr lvl="0" indent="539750" eaLnBrk="0" fontAlgn="base" hangingPunct="0">
              <a:spcBef>
                <a:spcPct val="0"/>
              </a:spcBef>
              <a:spcAft>
                <a:spcPct val="0"/>
              </a:spcAft>
            </a:pPr>
            <a:r>
              <a:rPr kumimoji="0" lang="ru-RU" b="0" i="0" u="none" strike="noStrike" cap="none" normalizeH="0" baseline="0" dirty="0" smtClean="0">
                <a:ln>
                  <a:noFill/>
                </a:ln>
                <a:solidFill>
                  <a:schemeClr val="bg1"/>
                </a:solidFill>
                <a:effectLst>
                  <a:glow rad="228600">
                    <a:schemeClr val="accent4">
                      <a:satMod val="175000"/>
                      <a:alpha val="40000"/>
                    </a:schemeClr>
                  </a:glow>
                </a:effectLst>
                <a:latin typeface="Times New Roman" pitchFamily="18" charset="0"/>
                <a:ea typeface="Calibri" pitchFamily="34" charset="0"/>
                <a:cs typeface="Times New Roman" pitchFamily="18" charset="0"/>
              </a:rPr>
              <a:t>Диск разрешается метать как с места, так и с поворота. Поворот придает диску большую скорость при вылете (20</a:t>
            </a:r>
            <a:r>
              <a:rPr lang="ru-RU" dirty="0">
                <a:solidFill>
                  <a:schemeClr val="bg1"/>
                </a:solidFill>
                <a:effectLst>
                  <a:glow rad="228600">
                    <a:schemeClr val="accent4">
                      <a:satMod val="175000"/>
                      <a:alpha val="40000"/>
                    </a:schemeClr>
                  </a:glow>
                </a:effectLst>
                <a:ea typeface="Calibri" pitchFamily="34" charset="0"/>
                <a:cs typeface="Times New Roman" pitchFamily="18" charset="0"/>
              </a:rPr>
              <a:t>—</a:t>
            </a:r>
            <a:r>
              <a:rPr kumimoji="0" lang="ru-RU" b="0" i="0" u="none" strike="noStrike" cap="none" normalizeH="0" baseline="0" dirty="0" smtClean="0">
                <a:ln>
                  <a:noFill/>
                </a:ln>
                <a:solidFill>
                  <a:schemeClr val="bg1"/>
                </a:solidFill>
                <a:effectLst>
                  <a:glow rad="228600">
                    <a:schemeClr val="accent4">
                      <a:satMod val="175000"/>
                      <a:alpha val="40000"/>
                    </a:schemeClr>
                  </a:glow>
                </a:effectLst>
                <a:latin typeface="Times New Roman" pitchFamily="18" charset="0"/>
                <a:ea typeface="Calibri" pitchFamily="34" charset="0"/>
                <a:cs typeface="Times New Roman" pitchFamily="18" charset="0"/>
              </a:rPr>
              <a:t>30 м/с) и увеличивает дальность полета на 6</a:t>
            </a:r>
            <a:r>
              <a:rPr lang="ru-RU" dirty="0">
                <a:solidFill>
                  <a:schemeClr val="bg1"/>
                </a:solidFill>
                <a:effectLst>
                  <a:glow rad="228600">
                    <a:schemeClr val="accent4">
                      <a:satMod val="175000"/>
                      <a:alpha val="40000"/>
                    </a:schemeClr>
                  </a:glow>
                </a:effectLst>
                <a:ea typeface="Calibri" pitchFamily="34" charset="0"/>
                <a:cs typeface="Times New Roman" pitchFamily="18" charset="0"/>
              </a:rPr>
              <a:t>—</a:t>
            </a:r>
            <a:r>
              <a:rPr kumimoji="0" lang="ru-RU" b="0" i="0" u="none" strike="noStrike" cap="none" normalizeH="0" baseline="0" dirty="0" smtClean="0">
                <a:ln>
                  <a:noFill/>
                </a:ln>
                <a:solidFill>
                  <a:schemeClr val="bg1"/>
                </a:solidFill>
                <a:effectLst>
                  <a:glow rad="228600">
                    <a:schemeClr val="accent4">
                      <a:satMod val="175000"/>
                      <a:alpha val="40000"/>
                    </a:schemeClr>
                  </a:glow>
                </a:effectLst>
                <a:latin typeface="Times New Roman" pitchFamily="18" charset="0"/>
                <a:ea typeface="Calibri" pitchFamily="34" charset="0"/>
                <a:cs typeface="Times New Roman" pitchFamily="18" charset="0"/>
              </a:rPr>
              <a:t>8 м. Чтобы бросок получился удачным, дискобол придает диску вращательное движение. Диск </a:t>
            </a:r>
            <a:r>
              <a:rPr lang="ru-RU" dirty="0">
                <a:solidFill>
                  <a:schemeClr val="bg1"/>
                </a:solidFill>
                <a:effectLst>
                  <a:glow rad="228600">
                    <a:schemeClr val="accent4">
                      <a:satMod val="175000"/>
                      <a:alpha val="40000"/>
                    </a:schemeClr>
                  </a:glow>
                </a:effectLst>
                <a:ea typeface="Calibri" pitchFamily="34" charset="0"/>
                <a:cs typeface="Times New Roman" pitchFamily="18" charset="0"/>
              </a:rPr>
              <a:t>—</a:t>
            </a:r>
            <a:r>
              <a:rPr kumimoji="0" lang="ru-RU" b="0" i="0" u="none" strike="noStrike" cap="none" normalizeH="0" baseline="0" dirty="0" smtClean="0">
                <a:ln>
                  <a:noFill/>
                </a:ln>
                <a:solidFill>
                  <a:schemeClr val="bg1"/>
                </a:solidFill>
                <a:effectLst>
                  <a:glow rad="228600">
                    <a:schemeClr val="accent4">
                      <a:satMod val="175000"/>
                      <a:alpha val="40000"/>
                    </a:schemeClr>
                  </a:glow>
                </a:effectLst>
                <a:latin typeface="Times New Roman" pitchFamily="18" charset="0"/>
                <a:ea typeface="Calibri" pitchFamily="34" charset="0"/>
                <a:cs typeface="Times New Roman" pitchFamily="18" charset="0"/>
              </a:rPr>
              <a:t> это тот же волчок, только вращается он вокруг своей оси не на месте, а в полете; на него распространяется свойство волчка сохранять в пространстве направление, приданное его оси вращения. Это-то </a:t>
            </a:r>
            <a:r>
              <a:rPr lang="ru-RU" dirty="0">
                <a:solidFill>
                  <a:schemeClr val="bg1"/>
                </a:solidFill>
                <a:effectLst>
                  <a:glow rad="228600">
                    <a:schemeClr val="accent4">
                      <a:satMod val="175000"/>
                      <a:alpha val="40000"/>
                    </a:schemeClr>
                  </a:glow>
                </a:effectLst>
                <a:ea typeface="Calibri" pitchFamily="34" charset="0"/>
                <a:cs typeface="Times New Roman" pitchFamily="18" charset="0"/>
              </a:rPr>
              <a:t>«</a:t>
            </a:r>
            <a:r>
              <a:rPr kumimoji="0" lang="ru-RU" b="0" i="0" u="none" strike="noStrike" cap="none" normalizeH="0" baseline="0" dirty="0" smtClean="0">
                <a:ln>
                  <a:noFill/>
                </a:ln>
                <a:solidFill>
                  <a:schemeClr val="bg1"/>
                </a:solidFill>
                <a:effectLst>
                  <a:glow rad="228600">
                    <a:schemeClr val="accent4">
                      <a:satMod val="175000"/>
                      <a:alpha val="40000"/>
                    </a:schemeClr>
                  </a:glow>
                </a:effectLst>
                <a:latin typeface="Times New Roman" pitchFamily="18" charset="0"/>
                <a:ea typeface="Calibri" pitchFamily="34" charset="0"/>
                <a:cs typeface="Times New Roman" pitchFamily="18" charset="0"/>
              </a:rPr>
              <a:t>упрямство</a:t>
            </a:r>
            <a:r>
              <a:rPr lang="ru-RU" dirty="0">
                <a:solidFill>
                  <a:schemeClr val="bg1"/>
                </a:solidFill>
                <a:effectLst>
                  <a:glow rad="228600">
                    <a:schemeClr val="accent4">
                      <a:satMod val="175000"/>
                      <a:alpha val="40000"/>
                    </a:schemeClr>
                  </a:glow>
                </a:effectLst>
                <a:ea typeface="Calibri" pitchFamily="34" charset="0"/>
                <a:cs typeface="Times New Roman" pitchFamily="18" charset="0"/>
              </a:rPr>
              <a:t>»</a:t>
            </a:r>
            <a:r>
              <a:rPr kumimoji="0" lang="ru-RU" b="0" i="0" u="none" strike="noStrike" cap="none" normalizeH="0" baseline="0" dirty="0" smtClean="0">
                <a:ln>
                  <a:noFill/>
                </a:ln>
                <a:solidFill>
                  <a:schemeClr val="bg1"/>
                </a:solidFill>
                <a:effectLst>
                  <a:glow rad="228600">
                    <a:schemeClr val="accent4">
                      <a:satMod val="175000"/>
                      <a:alpha val="40000"/>
                    </a:schemeClr>
                  </a:glow>
                </a:effectLst>
                <a:latin typeface="Times New Roman" pitchFamily="18" charset="0"/>
                <a:ea typeface="Calibri" pitchFamily="34" charset="0"/>
                <a:cs typeface="Times New Roman" pitchFamily="18" charset="0"/>
              </a:rPr>
              <a:t> волчка и используют метатели: как и волчок, вращающийся диск приобретает  устойчивость, что обеспечивает его полета.</a:t>
            </a:r>
            <a:endParaRPr kumimoji="0" lang="ru-RU" b="0" i="0" u="none" strike="noStrike" cap="none" normalizeH="0" baseline="0" dirty="0" smtClean="0">
              <a:ln>
                <a:noFill/>
              </a:ln>
              <a:solidFill>
                <a:schemeClr val="bg1"/>
              </a:solidFill>
              <a:effectLst>
                <a:glow rad="228600">
                  <a:schemeClr val="accent4">
                    <a:satMod val="175000"/>
                    <a:alpha val="40000"/>
                  </a:schemeClr>
                </a:glow>
              </a:effectLst>
              <a:latin typeface="Arial" pitchFamily="34" charset="0"/>
            </a:endParaRPr>
          </a:p>
        </p:txBody>
      </p:sp>
      <p:sp>
        <p:nvSpPr>
          <p:cNvPr id="3" name="Прямоугольник 2"/>
          <p:cNvSpPr/>
          <p:nvPr/>
        </p:nvSpPr>
        <p:spPr>
          <a:xfrm>
            <a:off x="0" y="0"/>
            <a:ext cx="4500562" cy="3416320"/>
          </a:xfrm>
          <a:prstGeom prst="rect">
            <a:avLst/>
          </a:prstGeom>
        </p:spPr>
        <p:txBody>
          <a:bodyPr wrap="square">
            <a:spAutoFit/>
          </a:bodyPr>
          <a:lstStyle/>
          <a:p>
            <a:pPr lvl="0" indent="539750" eaLnBrk="0" fontAlgn="base" hangingPunct="0">
              <a:spcBef>
                <a:spcPct val="0"/>
              </a:spcBef>
              <a:spcAft>
                <a:spcPct val="0"/>
              </a:spcAft>
            </a:pPr>
            <a:r>
              <a:rPr kumimoji="0" lang="ru-RU" b="0" i="0" u="none" strike="noStrike" cap="none" normalizeH="0" baseline="0" dirty="0" smtClean="0">
                <a:ln>
                  <a:noFill/>
                </a:ln>
                <a:solidFill>
                  <a:schemeClr val="bg1"/>
                </a:solidFill>
                <a:effectLst>
                  <a:glow rad="228600">
                    <a:schemeClr val="accent4">
                      <a:satMod val="175000"/>
                      <a:alpha val="40000"/>
                    </a:schemeClr>
                  </a:glow>
                </a:effectLst>
                <a:latin typeface="Times New Roman" pitchFamily="18" charset="0"/>
                <a:ea typeface="Calibri" pitchFamily="34" charset="0"/>
                <a:cs typeface="Times New Roman" pitchFamily="18" charset="0"/>
              </a:rPr>
              <a:t>Диск различной массы в зависимости от того, для кого он предназначен: для мужчин </a:t>
            </a:r>
            <a:r>
              <a:rPr lang="ru-RU" dirty="0">
                <a:solidFill>
                  <a:schemeClr val="bg1"/>
                </a:solidFill>
                <a:effectLst>
                  <a:glow rad="228600">
                    <a:schemeClr val="accent4">
                      <a:satMod val="175000"/>
                      <a:alpha val="40000"/>
                    </a:schemeClr>
                  </a:glow>
                </a:effectLst>
                <a:ea typeface="Calibri" pitchFamily="34" charset="0"/>
                <a:cs typeface="Times New Roman" pitchFamily="18" charset="0"/>
              </a:rPr>
              <a:t>—</a:t>
            </a:r>
            <a:r>
              <a:rPr kumimoji="0" lang="ru-RU" b="0" i="0" u="none" strike="noStrike" cap="none" normalizeH="0" baseline="0" dirty="0" smtClean="0">
                <a:ln>
                  <a:noFill/>
                </a:ln>
                <a:solidFill>
                  <a:schemeClr val="bg1"/>
                </a:solidFill>
                <a:effectLst>
                  <a:glow rad="228600">
                    <a:schemeClr val="accent4">
                      <a:satMod val="175000"/>
                      <a:alpha val="40000"/>
                    </a:schemeClr>
                  </a:glow>
                </a:effectLst>
                <a:latin typeface="Times New Roman" pitchFamily="18" charset="0"/>
                <a:ea typeface="Calibri" pitchFamily="34" charset="0"/>
                <a:cs typeface="Times New Roman" pitchFamily="18" charset="0"/>
              </a:rPr>
              <a:t> это 2 кг, для девушек </a:t>
            </a:r>
            <a:r>
              <a:rPr lang="ru-RU" dirty="0">
                <a:solidFill>
                  <a:schemeClr val="bg1"/>
                </a:solidFill>
                <a:effectLst>
                  <a:glow rad="228600">
                    <a:schemeClr val="accent4">
                      <a:satMod val="175000"/>
                      <a:alpha val="40000"/>
                    </a:schemeClr>
                  </a:glow>
                </a:effectLst>
                <a:ea typeface="Calibri" pitchFamily="34" charset="0"/>
                <a:cs typeface="Times New Roman" pitchFamily="18" charset="0"/>
              </a:rPr>
              <a:t>—</a:t>
            </a:r>
            <a:r>
              <a:rPr kumimoji="0" lang="ru-RU" b="0" i="0" u="none" strike="noStrike" cap="none" normalizeH="0" baseline="0" dirty="0" smtClean="0">
                <a:ln>
                  <a:noFill/>
                </a:ln>
                <a:solidFill>
                  <a:schemeClr val="bg1"/>
                </a:solidFill>
                <a:effectLst>
                  <a:glow rad="228600">
                    <a:schemeClr val="accent4">
                      <a:satMod val="175000"/>
                      <a:alpha val="40000"/>
                    </a:schemeClr>
                  </a:glow>
                </a:effectLst>
                <a:latin typeface="Times New Roman" pitchFamily="18" charset="0"/>
                <a:ea typeface="Calibri" pitchFamily="34" charset="0"/>
                <a:cs typeface="Times New Roman" pitchFamily="18" charset="0"/>
              </a:rPr>
              <a:t> 1 кг. </a:t>
            </a:r>
            <a:r>
              <a:rPr lang="ru-RU" dirty="0" smtClean="0">
                <a:solidFill>
                  <a:schemeClr val="bg1"/>
                </a:solidFill>
                <a:effectLst>
                  <a:glow rad="228600">
                    <a:schemeClr val="accent4">
                      <a:satMod val="175000"/>
                      <a:alpha val="40000"/>
                    </a:schemeClr>
                  </a:glow>
                </a:effectLst>
                <a:latin typeface="Times New Roman" pitchFamily="18" charset="0"/>
                <a:ea typeface="Calibri" pitchFamily="34" charset="0"/>
                <a:cs typeface="Times New Roman" pitchFamily="18" charset="0"/>
              </a:rPr>
              <a:t>Дальность </a:t>
            </a:r>
            <a:r>
              <a:rPr lang="ru-RU" dirty="0">
                <a:solidFill>
                  <a:schemeClr val="bg1"/>
                </a:solidFill>
                <a:effectLst>
                  <a:glow rad="228600">
                    <a:schemeClr val="accent4">
                      <a:satMod val="175000"/>
                      <a:alpha val="40000"/>
                    </a:schemeClr>
                  </a:glow>
                </a:effectLst>
                <a:latin typeface="Times New Roman" pitchFamily="18" charset="0"/>
                <a:ea typeface="Calibri" pitchFamily="34" charset="0"/>
                <a:cs typeface="Times New Roman" pitchFamily="18" charset="0"/>
              </a:rPr>
              <a:t>его полета зависит в основном от скорости и угла вылета, а также от расположения его плоскости в полете. На угол вылета влияют скорость и направление ветра; так, в безветренную погоду оптимальный угол вылета диска, который метают мужчины, находится в пределах -36</a:t>
            </a:r>
            <a:r>
              <a:rPr lang="ru-RU" dirty="0">
                <a:solidFill>
                  <a:schemeClr val="bg1"/>
                </a:solidFill>
                <a:effectLst>
                  <a:glow rad="228600">
                    <a:schemeClr val="accent4">
                      <a:satMod val="175000"/>
                      <a:alpha val="40000"/>
                    </a:schemeClr>
                  </a:glow>
                </a:effectLst>
                <a:ea typeface="Calibri" pitchFamily="34" charset="0"/>
                <a:cs typeface="Times New Roman" pitchFamily="18" charset="0"/>
              </a:rPr>
              <a:t>—</a:t>
            </a:r>
            <a:r>
              <a:rPr lang="ru-RU" dirty="0">
                <a:solidFill>
                  <a:schemeClr val="bg1"/>
                </a:solidFill>
                <a:effectLst>
                  <a:glow rad="228600">
                    <a:schemeClr val="accent4">
                      <a:satMod val="175000"/>
                      <a:alpha val="40000"/>
                    </a:schemeClr>
                  </a:glow>
                </a:effectLst>
                <a:latin typeface="Times New Roman" pitchFamily="18" charset="0"/>
                <a:ea typeface="Calibri" pitchFamily="34" charset="0"/>
                <a:cs typeface="Times New Roman" pitchFamily="18" charset="0"/>
              </a:rPr>
              <a:t>38°, при метании против ветра он и может дойти до 30°. </a:t>
            </a:r>
            <a:endParaRPr lang="ru-RU" dirty="0">
              <a:solidFill>
                <a:schemeClr val="bg1"/>
              </a:solidFill>
              <a:effectLst>
                <a:glow rad="228600">
                  <a:schemeClr val="accent4">
                    <a:satMod val="175000"/>
                    <a:alpha val="40000"/>
                  </a:schemeClr>
                </a:glow>
              </a:effectLst>
              <a:latin typeface="Arial" pitchFamily="34" charset="0"/>
            </a:endParaRPr>
          </a:p>
        </p:txBody>
      </p:sp>
      <p:pic>
        <p:nvPicPr>
          <p:cNvPr id="20481" name="Picture 1"/>
          <p:cNvPicPr>
            <a:picLocks noChangeAspect="1" noChangeArrowheads="1"/>
          </p:cNvPicPr>
          <p:nvPr/>
        </p:nvPicPr>
        <p:blipFill>
          <a:blip r:embed="rId3"/>
          <a:srcRect/>
          <a:stretch>
            <a:fillRect/>
          </a:stretch>
        </p:blipFill>
        <p:spPr bwMode="auto">
          <a:xfrm>
            <a:off x="4714876" y="0"/>
            <a:ext cx="4429124" cy="3204404"/>
          </a:xfrm>
          <a:prstGeom prst="rect">
            <a:avLst/>
          </a:prstGeom>
          <a:ln>
            <a:noFill/>
          </a:ln>
          <a:effectLst>
            <a:softEdge rad="112500"/>
          </a:effectLst>
        </p:spPr>
      </p:pic>
      <p:pic>
        <p:nvPicPr>
          <p:cNvPr id="20482" name="Picture 2"/>
          <p:cNvPicPr>
            <a:picLocks noChangeAspect="1" noChangeArrowheads="1"/>
          </p:cNvPicPr>
          <p:nvPr/>
        </p:nvPicPr>
        <p:blipFill>
          <a:blip r:embed="rId4"/>
          <a:srcRect/>
          <a:stretch>
            <a:fillRect/>
          </a:stretch>
        </p:blipFill>
        <p:spPr bwMode="auto">
          <a:xfrm>
            <a:off x="0" y="3429000"/>
            <a:ext cx="3786214" cy="3429000"/>
          </a:xfrm>
          <a:prstGeom prst="rect">
            <a:avLst/>
          </a:prstGeom>
          <a:ln>
            <a:noFill/>
          </a:ln>
          <a:effectLst>
            <a:softEdge rad="112500"/>
          </a:effectLst>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481"/>
                                        </p:tgtEl>
                                        <p:attrNameLst>
                                          <p:attrName>style.visibility</p:attrName>
                                        </p:attrNameLst>
                                      </p:cBhvr>
                                      <p:to>
                                        <p:strVal val="visible"/>
                                      </p:to>
                                    </p:set>
                                    <p:animEffect transition="in" filter="fade">
                                      <p:cBhvr>
                                        <p:cTn id="7" dur="2000"/>
                                        <p:tgtEl>
                                          <p:spTgt spid="20481"/>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20482"/>
                                        </p:tgtEl>
                                        <p:attrNameLst>
                                          <p:attrName>style.visibility</p:attrName>
                                        </p:attrNameLst>
                                      </p:cBhvr>
                                      <p:to>
                                        <p:strVal val="visible"/>
                                      </p:to>
                                    </p:set>
                                    <p:animEffect transition="in" filter="fade">
                                      <p:cBhvr>
                                        <p:cTn id="11" dur="20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2" name="Picture 6"/>
          <p:cNvPicPr>
            <a:picLocks noChangeAspect="1" noChangeArrowheads="1"/>
          </p:cNvPicPr>
          <p:nvPr/>
        </p:nvPicPr>
        <p:blipFill>
          <a:blip r:embed="rId2">
            <a:lum bright="30000"/>
          </a:blip>
          <a:srcRect/>
          <a:stretch>
            <a:fillRect/>
          </a:stretch>
        </p:blipFill>
        <p:spPr bwMode="auto">
          <a:xfrm flipV="1">
            <a:off x="0" y="0"/>
            <a:ext cx="9169856" cy="6858000"/>
          </a:xfrm>
          <a:prstGeom prst="rect">
            <a:avLst/>
          </a:prstGeom>
          <a:noFill/>
          <a:ln w="9525">
            <a:noFill/>
            <a:miter lim="800000"/>
            <a:headEnd/>
            <a:tailEnd/>
          </a:ln>
          <a:effectLst/>
        </p:spPr>
      </p:pic>
      <p:sp>
        <p:nvSpPr>
          <p:cNvPr id="19457" name="Rectangle 1"/>
          <p:cNvSpPr>
            <a:spLocks noChangeArrowheads="1"/>
          </p:cNvSpPr>
          <p:nvPr/>
        </p:nvSpPr>
        <p:spPr bwMode="auto">
          <a:xfrm>
            <a:off x="4786314" y="2887682"/>
            <a:ext cx="4357686"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glow rad="228600">
                    <a:schemeClr val="accent5">
                      <a:satMod val="175000"/>
                      <a:alpha val="40000"/>
                    </a:schemeClr>
                  </a:glow>
                </a:effectLst>
                <a:latin typeface="Times New Roman" pitchFamily="18" charset="0"/>
                <a:ea typeface="Calibri" pitchFamily="34" charset="0"/>
                <a:cs typeface="Times New Roman" pitchFamily="18" charset="0"/>
              </a:rPr>
              <a:t>Настольный теннис </a:t>
            </a:r>
            <a:r>
              <a:rPr kumimoji="0" lang="ru-RU" b="0" i="0" u="none" strike="noStrike" cap="none" normalizeH="0" baseline="0" dirty="0" smtClean="0">
                <a:ln>
                  <a:noFill/>
                </a:ln>
                <a:solidFill>
                  <a:schemeClr val="tx1"/>
                </a:solidFill>
                <a:effectLst>
                  <a:glow rad="228600">
                    <a:schemeClr val="accent5">
                      <a:satMod val="175000"/>
                      <a:alpha val="40000"/>
                    </a:schemeClr>
                  </a:glow>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glow rad="228600">
                    <a:schemeClr val="accent5">
                      <a:satMod val="175000"/>
                      <a:alpha val="40000"/>
                    </a:schemeClr>
                  </a:glow>
                </a:effectLst>
                <a:latin typeface="Times New Roman" pitchFamily="18" charset="0"/>
                <a:ea typeface="Calibri" pitchFamily="34" charset="0"/>
                <a:cs typeface="Times New Roman" pitchFamily="18" charset="0"/>
              </a:rPr>
              <a:t> спортивная игра на с маленьким целлулоидным мячом небольшими ракетками.</a:t>
            </a:r>
            <a:endParaRPr kumimoji="0" lang="ru-RU" b="0" i="0" u="none" strike="noStrike" cap="none" normalizeH="0" baseline="0" dirty="0" smtClean="0">
              <a:ln>
                <a:noFill/>
              </a:ln>
              <a:solidFill>
                <a:schemeClr val="tx1"/>
              </a:solidFill>
              <a:effectLst>
                <a:glow rad="228600">
                  <a:schemeClr val="accent5">
                    <a:satMod val="175000"/>
                    <a:alpha val="40000"/>
                  </a:schemeClr>
                </a:glow>
              </a:effectLst>
              <a:latin typeface="Arial" pitchFamily="34" charset="0"/>
            </a:endParaRPr>
          </a:p>
          <a:p>
            <a:pPr marL="0" marR="0" lvl="0" indent="53975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glow rad="228600">
                    <a:schemeClr val="accent5">
                      <a:satMod val="175000"/>
                      <a:alpha val="40000"/>
                    </a:schemeClr>
                  </a:glow>
                </a:effectLst>
                <a:latin typeface="Times New Roman" pitchFamily="18" charset="0"/>
                <a:ea typeface="Calibri" pitchFamily="34" charset="0"/>
                <a:cs typeface="Times New Roman" pitchFamily="18" charset="0"/>
              </a:rPr>
              <a:t>    Основу этой игры составляет индивидуальная техника. На столе длиной 274 см и шириной 152,5 см с сеткой посередине на высоте 15,25 см спортсмен показывает свое мастерство: он должен точно послать мяч на другую половину стола независимо от того, близко или далеко от сетки </a:t>
            </a:r>
            <a:r>
              <a:rPr kumimoji="0" lang="ru-RU" b="0" i="0" u="none" strike="noStrike" cap="none" normalizeH="0" baseline="0" dirty="0" smtClean="0">
                <a:ln>
                  <a:noFill/>
                </a:ln>
                <a:solidFill>
                  <a:schemeClr val="tx1"/>
                </a:solidFill>
                <a:effectLst>
                  <a:glow rad="228600">
                    <a:schemeClr val="accent5">
                      <a:satMod val="175000"/>
                      <a:alpha val="40000"/>
                    </a:schemeClr>
                  </a:glow>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glow rad="228600">
                    <a:schemeClr val="accent5">
                      <a:satMod val="175000"/>
                      <a:alpha val="40000"/>
                    </a:schemeClr>
                  </a:glow>
                </a:effectLst>
                <a:latin typeface="Times New Roman" pitchFamily="18" charset="0"/>
                <a:ea typeface="Calibri" pitchFamily="34" charset="0"/>
                <a:cs typeface="Times New Roman" pitchFamily="18" charset="0"/>
              </a:rPr>
              <a:t>приземлился</a:t>
            </a:r>
            <a:r>
              <a:rPr kumimoji="0" lang="ru-RU" b="0" i="0" u="none" strike="noStrike" cap="none" normalizeH="0" baseline="0" dirty="0" smtClean="0">
                <a:ln>
                  <a:noFill/>
                </a:ln>
                <a:solidFill>
                  <a:schemeClr val="tx1"/>
                </a:solidFill>
                <a:effectLst>
                  <a:glow rad="228600">
                    <a:schemeClr val="accent5">
                      <a:satMod val="175000"/>
                      <a:alpha val="40000"/>
                    </a:schemeClr>
                  </a:glow>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glow rad="228600">
                    <a:schemeClr val="accent5">
                      <a:satMod val="175000"/>
                      <a:alpha val="40000"/>
                    </a:schemeClr>
                  </a:glow>
                </a:effectLst>
                <a:latin typeface="Times New Roman" pitchFamily="18" charset="0"/>
                <a:ea typeface="Calibri" pitchFamily="34" charset="0"/>
                <a:cs typeface="Times New Roman" pitchFamily="18" charset="0"/>
              </a:rPr>
              <a:t> мяч, посланный соперником, высоко или низко он отскочил и каков характер его вращения.  </a:t>
            </a:r>
            <a:endParaRPr kumimoji="0" lang="ru-RU" b="0" i="0" u="none" strike="noStrike" cap="none" normalizeH="0" baseline="0" dirty="0" smtClean="0">
              <a:ln>
                <a:noFill/>
              </a:ln>
              <a:solidFill>
                <a:schemeClr val="tx1"/>
              </a:solidFill>
              <a:effectLst>
                <a:glow rad="228600">
                  <a:schemeClr val="accent5">
                    <a:satMod val="175000"/>
                    <a:alpha val="40000"/>
                  </a:schemeClr>
                </a:glow>
              </a:effectLst>
              <a:latin typeface="Arial" pitchFamily="34" charset="0"/>
            </a:endParaRPr>
          </a:p>
        </p:txBody>
      </p:sp>
      <p:sp>
        <p:nvSpPr>
          <p:cNvPr id="5" name="TextBox 4"/>
          <p:cNvSpPr txBox="1"/>
          <p:nvPr/>
        </p:nvSpPr>
        <p:spPr>
          <a:xfrm>
            <a:off x="0" y="0"/>
            <a:ext cx="4714908" cy="400110"/>
          </a:xfrm>
          <a:prstGeom prst="rect">
            <a:avLst/>
          </a:prstGeom>
          <a:noFill/>
        </p:spPr>
        <p:txBody>
          <a:bodyPr wrap="square" rtlCol="0">
            <a:spAutoFit/>
          </a:bodyPr>
          <a:lstStyle/>
          <a:p>
            <a:pPr lvl="0"/>
            <a:r>
              <a:rPr lang="ru-RU" sz="2000" b="1" u="sng" dirty="0">
                <a:effectLst>
                  <a:glow rad="228600">
                    <a:schemeClr val="accent5">
                      <a:satMod val="175000"/>
                      <a:alpha val="40000"/>
                    </a:schemeClr>
                  </a:glow>
                  <a:outerShdw blurRad="38100" dist="38100" dir="2700000" algn="tl">
                    <a:srgbClr val="000000">
                      <a:alpha val="43137"/>
                    </a:srgbClr>
                  </a:outerShdw>
                </a:effectLst>
                <a:latin typeface="Times New Roman" pitchFamily="18" charset="0"/>
                <a:ea typeface="Calibri" pitchFamily="34" charset="0"/>
                <a:cs typeface="Times New Roman" pitchFamily="18" charset="0"/>
              </a:rPr>
              <a:t>НАСТОЛЬНЫЙ ТЕННИС И </a:t>
            </a:r>
            <a:r>
              <a:rPr lang="ru-RU" sz="2000" b="1" u="sng" dirty="0" smtClean="0">
                <a:effectLst>
                  <a:glow rad="228600">
                    <a:schemeClr val="accent5">
                      <a:satMod val="175000"/>
                      <a:alpha val="40000"/>
                    </a:schemeClr>
                  </a:glow>
                  <a:outerShdw blurRad="38100" dist="38100" dir="2700000" algn="tl">
                    <a:srgbClr val="000000">
                      <a:alpha val="43137"/>
                    </a:srgbClr>
                  </a:outerShdw>
                </a:effectLst>
                <a:latin typeface="Times New Roman" pitchFamily="18" charset="0"/>
                <a:ea typeface="Calibri" pitchFamily="34" charset="0"/>
                <a:cs typeface="Times New Roman" pitchFamily="18" charset="0"/>
              </a:rPr>
              <a:t>ФИЗИКА</a:t>
            </a:r>
            <a:endParaRPr lang="ru-RU" sz="2000" dirty="0">
              <a:effectLst>
                <a:glow rad="228600">
                  <a:schemeClr val="accent5">
                    <a:satMod val="175000"/>
                    <a:alpha val="40000"/>
                  </a:schemeClr>
                </a:glow>
                <a:outerShdw blurRad="38100" dist="38100" dir="2700000" algn="tl">
                  <a:srgbClr val="000000">
                    <a:alpha val="43137"/>
                  </a:srgbClr>
                </a:outerShdw>
              </a:effectLst>
              <a:latin typeface="Arial" pitchFamily="34" charset="0"/>
            </a:endParaRPr>
          </a:p>
        </p:txBody>
      </p:sp>
      <p:pic>
        <p:nvPicPr>
          <p:cNvPr id="19458" name="Picture 2"/>
          <p:cNvPicPr>
            <a:picLocks noChangeAspect="1" noChangeArrowheads="1"/>
          </p:cNvPicPr>
          <p:nvPr/>
        </p:nvPicPr>
        <p:blipFill>
          <a:blip r:embed="rId3"/>
          <a:srcRect/>
          <a:stretch>
            <a:fillRect/>
          </a:stretch>
        </p:blipFill>
        <p:spPr bwMode="auto">
          <a:xfrm>
            <a:off x="4686227" y="0"/>
            <a:ext cx="4457773" cy="2928934"/>
          </a:xfrm>
          <a:prstGeom prst="rect">
            <a:avLst/>
          </a:prstGeom>
          <a:ln>
            <a:noFill/>
          </a:ln>
          <a:effectLst>
            <a:softEdge rad="112500"/>
          </a:effectLst>
        </p:spPr>
      </p:pic>
      <p:pic>
        <p:nvPicPr>
          <p:cNvPr id="19459" name="Picture 3"/>
          <p:cNvPicPr>
            <a:picLocks noChangeAspect="1" noChangeArrowheads="1"/>
          </p:cNvPicPr>
          <p:nvPr/>
        </p:nvPicPr>
        <p:blipFill>
          <a:blip r:embed="rId4"/>
          <a:srcRect/>
          <a:stretch>
            <a:fillRect/>
          </a:stretch>
        </p:blipFill>
        <p:spPr bwMode="auto">
          <a:xfrm>
            <a:off x="0" y="3703319"/>
            <a:ext cx="4714876" cy="3154681"/>
          </a:xfrm>
          <a:prstGeom prst="rect">
            <a:avLst/>
          </a:prstGeom>
          <a:ln>
            <a:noFill/>
          </a:ln>
          <a:effectLst>
            <a:softEdge rad="112500"/>
          </a:effectLst>
        </p:spPr>
      </p:pic>
      <p:pic>
        <p:nvPicPr>
          <p:cNvPr id="19460" name="Picture 4"/>
          <p:cNvPicPr>
            <a:picLocks noChangeAspect="1" noChangeArrowheads="1"/>
          </p:cNvPicPr>
          <p:nvPr/>
        </p:nvPicPr>
        <p:blipFill>
          <a:blip r:embed="rId5"/>
          <a:srcRect/>
          <a:stretch>
            <a:fillRect/>
          </a:stretch>
        </p:blipFill>
        <p:spPr bwMode="auto">
          <a:xfrm>
            <a:off x="0" y="428604"/>
            <a:ext cx="4667283" cy="3000396"/>
          </a:xfrm>
          <a:prstGeom prst="rect">
            <a:avLst/>
          </a:prstGeom>
          <a:ln>
            <a:noFill/>
          </a:ln>
          <a:effectLst>
            <a:softEdge rad="112500"/>
          </a:effectLst>
        </p:spPr>
      </p:pic>
    </p:spTree>
  </p:cSld>
  <p:clrMapOvr>
    <a:masterClrMapping/>
  </p:clrMapOvr>
  <p:transition>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9460"/>
                                        </p:tgtEl>
                                        <p:attrNameLst>
                                          <p:attrName>style.visibility</p:attrName>
                                        </p:attrNameLst>
                                      </p:cBhvr>
                                      <p:to>
                                        <p:strVal val="visible"/>
                                      </p:to>
                                    </p:set>
                                    <p:animEffect transition="in" filter="circle(in)">
                                      <p:cBhvr>
                                        <p:cTn id="7" dur="2000"/>
                                        <p:tgtEl>
                                          <p:spTgt spid="19460"/>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19457"/>
                                        </p:tgtEl>
                                        <p:attrNameLst>
                                          <p:attrName>style.visibility</p:attrName>
                                        </p:attrNameLst>
                                      </p:cBhvr>
                                      <p:to>
                                        <p:strVal val="visible"/>
                                      </p:to>
                                    </p:set>
                                    <p:animEffect transition="in" filter="circle(in)">
                                      <p:cBhvr>
                                        <p:cTn id="10" dur="2000"/>
                                        <p:tgtEl>
                                          <p:spTgt spid="19457"/>
                                        </p:tgtEl>
                                      </p:cBhvr>
                                    </p:animEffect>
                                  </p:childTnLst>
                                </p:cTn>
                              </p:par>
                            </p:childTnLst>
                          </p:cTn>
                        </p:par>
                        <p:par>
                          <p:cTn id="11" fill="hold">
                            <p:stCondLst>
                              <p:cond delay="2000"/>
                            </p:stCondLst>
                            <p:childTnLst>
                              <p:par>
                                <p:cTn id="12" presetID="34" presetClass="entr" presetSubtype="0" fill="hold" nodeType="afterEffect">
                                  <p:stCondLst>
                                    <p:cond delay="0"/>
                                  </p:stCondLst>
                                  <p:childTnLst>
                                    <p:set>
                                      <p:cBhvr>
                                        <p:cTn id="13" dur="1" fill="hold">
                                          <p:stCondLst>
                                            <p:cond delay="0"/>
                                          </p:stCondLst>
                                        </p:cTn>
                                        <p:tgtEl>
                                          <p:spTgt spid="19458"/>
                                        </p:tgtEl>
                                        <p:attrNameLst>
                                          <p:attrName>style.visibility</p:attrName>
                                        </p:attrNameLst>
                                      </p:cBhvr>
                                      <p:to>
                                        <p:strVal val="visible"/>
                                      </p:to>
                                    </p:set>
                                    <p:anim from="(-#ppt_w/2)" to="(#ppt_x)" calcmode="lin" valueType="num">
                                      <p:cBhvr>
                                        <p:cTn id="14" dur="600" fill="hold">
                                          <p:stCondLst>
                                            <p:cond delay="0"/>
                                          </p:stCondLst>
                                        </p:cTn>
                                        <p:tgtEl>
                                          <p:spTgt spid="19458"/>
                                        </p:tgtEl>
                                        <p:attrNameLst>
                                          <p:attrName>ppt_x</p:attrName>
                                        </p:attrNameLst>
                                      </p:cBhvr>
                                    </p:anim>
                                    <p:anim from="0" to="-1.0" calcmode="lin" valueType="num">
                                      <p:cBhvr>
                                        <p:cTn id="15" dur="200" decel="50000" autoRev="1" fill="hold">
                                          <p:stCondLst>
                                            <p:cond delay="600"/>
                                          </p:stCondLst>
                                        </p:cTn>
                                        <p:tgtEl>
                                          <p:spTgt spid="19458"/>
                                        </p:tgtEl>
                                        <p:attrNameLst>
                                          <p:attrName>xshear</p:attrName>
                                        </p:attrNameLst>
                                      </p:cBhvr>
                                    </p:anim>
                                    <p:animScale>
                                      <p:cBhvr>
                                        <p:cTn id="16" dur="200" decel="100000" autoRev="1" fill="hold">
                                          <p:stCondLst>
                                            <p:cond delay="600"/>
                                          </p:stCondLst>
                                        </p:cTn>
                                        <p:tgtEl>
                                          <p:spTgt spid="19458"/>
                                        </p:tgtEl>
                                      </p:cBhvr>
                                      <p:from x="100000" y="100000"/>
                                      <p:to x="80000" y="100000"/>
                                    </p:animScale>
                                    <p:anim by="(#ppt_h/3+#ppt_w*0.1)" calcmode="lin" valueType="num">
                                      <p:cBhvr additive="sum">
                                        <p:cTn id="17" dur="200" decel="100000" autoRev="1" fill="hold">
                                          <p:stCondLst>
                                            <p:cond delay="600"/>
                                          </p:stCondLst>
                                        </p:cTn>
                                        <p:tgtEl>
                                          <p:spTgt spid="19458"/>
                                        </p:tgtEl>
                                        <p:attrNameLst>
                                          <p:attrName>ppt_x</p:attrName>
                                        </p:attrNameLst>
                                      </p:cBhvr>
                                    </p:anim>
                                  </p:childTnLst>
                                </p:cTn>
                              </p:par>
                            </p:childTnLst>
                          </p:cTn>
                        </p:par>
                        <p:par>
                          <p:cTn id="18" fill="hold">
                            <p:stCondLst>
                              <p:cond delay="3000"/>
                            </p:stCondLst>
                            <p:childTnLst>
                              <p:par>
                                <p:cTn id="19" presetID="34" presetClass="entr" presetSubtype="0" fill="hold" nodeType="afterEffect">
                                  <p:stCondLst>
                                    <p:cond delay="0"/>
                                  </p:stCondLst>
                                  <p:childTnLst>
                                    <p:set>
                                      <p:cBhvr>
                                        <p:cTn id="20" dur="1" fill="hold">
                                          <p:stCondLst>
                                            <p:cond delay="0"/>
                                          </p:stCondLst>
                                        </p:cTn>
                                        <p:tgtEl>
                                          <p:spTgt spid="19459"/>
                                        </p:tgtEl>
                                        <p:attrNameLst>
                                          <p:attrName>style.visibility</p:attrName>
                                        </p:attrNameLst>
                                      </p:cBhvr>
                                      <p:to>
                                        <p:strVal val="visible"/>
                                      </p:to>
                                    </p:set>
                                    <p:anim from="(-#ppt_w/2)" to="(#ppt_x)" calcmode="lin" valueType="num">
                                      <p:cBhvr>
                                        <p:cTn id="21" dur="600" fill="hold">
                                          <p:stCondLst>
                                            <p:cond delay="0"/>
                                          </p:stCondLst>
                                        </p:cTn>
                                        <p:tgtEl>
                                          <p:spTgt spid="19459"/>
                                        </p:tgtEl>
                                        <p:attrNameLst>
                                          <p:attrName>ppt_x</p:attrName>
                                        </p:attrNameLst>
                                      </p:cBhvr>
                                    </p:anim>
                                    <p:anim from="0" to="-1.0" calcmode="lin" valueType="num">
                                      <p:cBhvr>
                                        <p:cTn id="22" dur="200" decel="50000" autoRev="1" fill="hold">
                                          <p:stCondLst>
                                            <p:cond delay="600"/>
                                          </p:stCondLst>
                                        </p:cTn>
                                        <p:tgtEl>
                                          <p:spTgt spid="19459"/>
                                        </p:tgtEl>
                                        <p:attrNameLst>
                                          <p:attrName>xshear</p:attrName>
                                        </p:attrNameLst>
                                      </p:cBhvr>
                                    </p:anim>
                                    <p:animScale>
                                      <p:cBhvr>
                                        <p:cTn id="23" dur="200" decel="100000" autoRev="1" fill="hold">
                                          <p:stCondLst>
                                            <p:cond delay="600"/>
                                          </p:stCondLst>
                                        </p:cTn>
                                        <p:tgtEl>
                                          <p:spTgt spid="19459"/>
                                        </p:tgtEl>
                                      </p:cBhvr>
                                      <p:from x="100000" y="100000"/>
                                      <p:to x="80000" y="100000"/>
                                    </p:animScale>
                                    <p:anim by="(#ppt_h/3+#ppt_w*0.1)" calcmode="lin" valueType="num">
                                      <p:cBhvr additive="sum">
                                        <p:cTn id="24" dur="200" decel="100000" autoRev="1" fill="hold">
                                          <p:stCondLst>
                                            <p:cond delay="600"/>
                                          </p:stCondLst>
                                        </p:cTn>
                                        <p:tgtEl>
                                          <p:spTgt spid="19459"/>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5" name="Picture 3"/>
          <p:cNvPicPr>
            <a:picLocks noChangeAspect="1" noChangeArrowheads="1"/>
          </p:cNvPicPr>
          <p:nvPr/>
        </p:nvPicPr>
        <p:blipFill>
          <a:blip r:embed="rId2"/>
          <a:srcRect/>
          <a:stretch>
            <a:fillRect/>
          </a:stretch>
        </p:blipFill>
        <p:spPr bwMode="auto">
          <a:xfrm>
            <a:off x="0" y="0"/>
            <a:ext cx="9155784" cy="6858000"/>
          </a:xfrm>
          <a:prstGeom prst="rect">
            <a:avLst/>
          </a:prstGeom>
          <a:noFill/>
          <a:ln w="9525">
            <a:noFill/>
            <a:miter lim="800000"/>
            <a:headEnd/>
            <a:tailEnd/>
          </a:ln>
          <a:effectLst/>
        </p:spPr>
      </p:pic>
      <p:sp>
        <p:nvSpPr>
          <p:cNvPr id="2" name="Прямоугольник 1"/>
          <p:cNvSpPr/>
          <p:nvPr/>
        </p:nvSpPr>
        <p:spPr>
          <a:xfrm>
            <a:off x="0" y="0"/>
            <a:ext cx="9144000" cy="3139321"/>
          </a:xfrm>
          <a:prstGeom prst="rect">
            <a:avLst/>
          </a:prstGeom>
        </p:spPr>
        <p:txBody>
          <a:bodyPr wrap="square">
            <a:spAutoFit/>
          </a:bodyPr>
          <a:lstStyle/>
          <a:p>
            <a:pPr lvl="0" indent="539750" eaLnBrk="0" fontAlgn="base" hangingPunct="0">
              <a:spcBef>
                <a:spcPct val="0"/>
              </a:spcBef>
              <a:spcAft>
                <a:spcPct val="0"/>
              </a:spcAft>
            </a:pPr>
            <a:r>
              <a:rPr kumimoji="0" lang="ru-RU" b="0" i="0" u="none" strike="noStrike" cap="none" normalizeH="0" baseline="0" dirty="0" smtClean="0">
                <a:ln>
                  <a:noFill/>
                </a:ln>
                <a:solidFill>
                  <a:schemeClr val="bg1"/>
                </a:solidFill>
                <a:effectLst>
                  <a:glow rad="228600">
                    <a:schemeClr val="accent2">
                      <a:satMod val="175000"/>
                      <a:alpha val="40000"/>
                    </a:schemeClr>
                  </a:glow>
                  <a:outerShdw blurRad="38100" dist="38100" dir="2700000" algn="tl">
                    <a:srgbClr val="000000">
                      <a:alpha val="43137"/>
                    </a:srgbClr>
                  </a:outerShdw>
                </a:effectLst>
                <a:latin typeface="Times New Roman" pitchFamily="18" charset="0"/>
                <a:ea typeface="Calibri" pitchFamily="34" charset="0"/>
                <a:cs typeface="Times New Roman" pitchFamily="18" charset="0"/>
              </a:rPr>
              <a:t>Для того чтобы играть  точно, необходимо знать, как образуется траектория полета мяча, и изучить ее границы. Траектория полета мяча зависит прежде всего от вида и силы удара игрока по мячу; обычно ее характеризуют высотой дуги и зоной игры. Дуга в процессе полета мяча под действием силы тяжести и сопротивления воздуха постепенно снижается. Изменение формы дуги, а также которое пролетает мяч, различны из-за направлений приложенных к мячу усилий со стороны движущейся ракетки (ракетка может двигаться вперед, вперед </a:t>
            </a:r>
            <a:r>
              <a:rPr lang="ru-RU" dirty="0">
                <a:solidFill>
                  <a:schemeClr val="bg1"/>
                </a:solidFill>
                <a:effectLst>
                  <a:glow rad="228600">
                    <a:schemeClr val="accent2">
                      <a:satMod val="175000"/>
                      <a:alpha val="40000"/>
                    </a:schemeClr>
                  </a:glow>
                  <a:outerShdw blurRad="38100" dist="38100" dir="2700000" algn="tl">
                    <a:srgbClr val="000000">
                      <a:alpha val="43137"/>
                    </a:srgbClr>
                  </a:outerShdw>
                </a:effectLst>
                <a:ea typeface="Calibri" pitchFamily="34" charset="0"/>
                <a:cs typeface="Times New Roman" pitchFamily="18" charset="0"/>
              </a:rPr>
              <a:t>—</a:t>
            </a:r>
            <a:r>
              <a:rPr kumimoji="0" lang="ru-RU" b="0" i="0" u="none" strike="noStrike" cap="none" normalizeH="0" baseline="0" dirty="0" smtClean="0">
                <a:ln>
                  <a:noFill/>
                </a:ln>
                <a:solidFill>
                  <a:schemeClr val="bg1"/>
                </a:solidFill>
                <a:effectLst>
                  <a:glow rad="228600">
                    <a:schemeClr val="accent2">
                      <a:satMod val="175000"/>
                      <a:alpha val="40000"/>
                    </a:schemeClr>
                  </a:glow>
                  <a:outerShdw blurRad="38100" dist="38100" dir="2700000" algn="tl">
                    <a:srgbClr val="000000">
                      <a:alpha val="43137"/>
                    </a:srgbClr>
                  </a:outerShdw>
                </a:effectLst>
                <a:latin typeface="Times New Roman" pitchFamily="18" charset="0"/>
                <a:ea typeface="Calibri" pitchFamily="34" charset="0"/>
                <a:cs typeface="Times New Roman" pitchFamily="18" charset="0"/>
              </a:rPr>
              <a:t> вниз, вперед </a:t>
            </a:r>
            <a:r>
              <a:rPr lang="ru-RU" dirty="0">
                <a:solidFill>
                  <a:schemeClr val="bg1"/>
                </a:solidFill>
                <a:effectLst>
                  <a:glow rad="228600">
                    <a:schemeClr val="accent2">
                      <a:satMod val="175000"/>
                      <a:alpha val="40000"/>
                    </a:schemeClr>
                  </a:glow>
                  <a:outerShdw blurRad="38100" dist="38100" dir="2700000" algn="tl">
                    <a:srgbClr val="000000">
                      <a:alpha val="43137"/>
                    </a:srgbClr>
                  </a:outerShdw>
                </a:effectLst>
                <a:ea typeface="Calibri" pitchFamily="34" charset="0"/>
                <a:cs typeface="Times New Roman" pitchFamily="18" charset="0"/>
              </a:rPr>
              <a:t>—</a:t>
            </a:r>
            <a:r>
              <a:rPr kumimoji="0" lang="ru-RU" b="0" i="0" u="none" strike="noStrike" cap="none" normalizeH="0" baseline="0" dirty="0" smtClean="0">
                <a:ln>
                  <a:noFill/>
                </a:ln>
                <a:solidFill>
                  <a:schemeClr val="bg1"/>
                </a:solidFill>
                <a:effectLst>
                  <a:glow rad="228600">
                    <a:schemeClr val="accent2">
                      <a:satMod val="175000"/>
                      <a:alpha val="40000"/>
                    </a:schemeClr>
                  </a:glow>
                  <a:outerShdw blurRad="38100" dist="38100" dir="2700000" algn="tl">
                    <a:srgbClr val="000000">
                      <a:alpha val="43137"/>
                    </a:srgbClr>
                  </a:outerShdw>
                </a:effectLst>
                <a:latin typeface="Times New Roman" pitchFamily="18" charset="0"/>
                <a:ea typeface="Calibri" pitchFamily="34" charset="0"/>
                <a:cs typeface="Times New Roman" pitchFamily="18" charset="0"/>
              </a:rPr>
              <a:t> вверх). В ходе игры игрок учитывает физику процесса: дальность полета тела, брошенного  в воздухе под углом в 45°, максимальна; угол меньше или больше 45°, то дальность полета меньше. Эта закономерность имеет большое значение: она помогает понять взаимосвязь между высотой дуги и дальностью мяча (зоной игры).</a:t>
            </a:r>
            <a:endParaRPr kumimoji="0" lang="ru-RU" b="0" i="0" u="none" strike="noStrike" cap="none" normalizeH="0" baseline="0" dirty="0" smtClean="0">
              <a:ln>
                <a:noFill/>
              </a:ln>
              <a:solidFill>
                <a:schemeClr val="bg1"/>
              </a:solidFill>
              <a:effectLst>
                <a:glow rad="228600">
                  <a:schemeClr val="accent2">
                    <a:satMod val="175000"/>
                    <a:alpha val="40000"/>
                  </a:schemeClr>
                </a:glow>
                <a:outerShdw blurRad="38100" dist="38100" dir="2700000" algn="tl">
                  <a:srgbClr val="000000">
                    <a:alpha val="43137"/>
                  </a:srgbClr>
                </a:outerShdw>
              </a:effectLst>
              <a:latin typeface="Arial" pitchFamily="34" charset="0"/>
            </a:endParaRPr>
          </a:p>
        </p:txBody>
      </p:sp>
      <p:sp>
        <p:nvSpPr>
          <p:cNvPr id="3" name="Прямоугольник 2"/>
          <p:cNvSpPr/>
          <p:nvPr/>
        </p:nvSpPr>
        <p:spPr>
          <a:xfrm>
            <a:off x="0" y="5786454"/>
            <a:ext cx="9144000" cy="646331"/>
          </a:xfrm>
          <a:prstGeom prst="rect">
            <a:avLst/>
          </a:prstGeom>
        </p:spPr>
        <p:txBody>
          <a:bodyPr wrap="square">
            <a:spAutoFit/>
          </a:bodyPr>
          <a:lstStyle/>
          <a:p>
            <a:r>
              <a:rPr lang="ru-RU" dirty="0">
                <a:solidFill>
                  <a:schemeClr val="bg1"/>
                </a:solidFill>
                <a:effectLst>
                  <a:glow rad="228600">
                    <a:schemeClr val="accent2">
                      <a:satMod val="175000"/>
                      <a:alpha val="40000"/>
                    </a:schemeClr>
                  </a:glow>
                  <a:outerShdw blurRad="38100" dist="38100" dir="2700000" algn="tl">
                    <a:srgbClr val="000000">
                      <a:alpha val="43137"/>
                    </a:srgbClr>
                  </a:outerShdw>
                </a:effectLst>
                <a:latin typeface="Times New Roman" pitchFamily="18" charset="0"/>
                <a:ea typeface="Calibri" pitchFamily="34" charset="0"/>
                <a:cs typeface="Times New Roman" pitchFamily="18" charset="0"/>
              </a:rPr>
              <a:t>На траекторию полета мяча оказывают влияние изменения угла наклона ракетки, величина приложенной к ней силы, характер вращения и положение на ракетке отраженного мяча.</a:t>
            </a:r>
            <a:endParaRPr lang="ru-RU" dirty="0">
              <a:solidFill>
                <a:schemeClr val="bg1"/>
              </a:solidFill>
              <a:effectLst>
                <a:glow rad="228600">
                  <a:schemeClr val="accent2">
                    <a:satMod val="175000"/>
                    <a:alpha val="40000"/>
                  </a:schemeClr>
                </a:glow>
                <a:outerShdw blurRad="38100" dist="38100" dir="2700000" algn="tl">
                  <a:srgbClr val="000000">
                    <a:alpha val="43137"/>
                  </a:srgbClr>
                </a:outerShdw>
              </a:effectLst>
            </a:endParaRPr>
          </a:p>
        </p:txBody>
      </p:sp>
      <p:pic>
        <p:nvPicPr>
          <p:cNvPr id="18433" name="Picture 1"/>
          <p:cNvPicPr>
            <a:picLocks noChangeAspect="1" noChangeArrowheads="1"/>
          </p:cNvPicPr>
          <p:nvPr/>
        </p:nvPicPr>
        <p:blipFill>
          <a:blip r:embed="rId3"/>
          <a:srcRect t="4895"/>
          <a:stretch>
            <a:fillRect/>
          </a:stretch>
        </p:blipFill>
        <p:spPr bwMode="auto">
          <a:xfrm>
            <a:off x="0" y="3000372"/>
            <a:ext cx="5572132" cy="2857509"/>
          </a:xfrm>
          <a:prstGeom prst="rect">
            <a:avLst/>
          </a:prstGeom>
          <a:ln>
            <a:noFill/>
          </a:ln>
          <a:effectLst>
            <a:softEdge rad="112500"/>
          </a:effectLst>
        </p:spPr>
      </p:pic>
      <p:pic>
        <p:nvPicPr>
          <p:cNvPr id="18434" name="Picture 2"/>
          <p:cNvPicPr>
            <a:picLocks noChangeAspect="1" noChangeArrowheads="1"/>
          </p:cNvPicPr>
          <p:nvPr/>
        </p:nvPicPr>
        <p:blipFill>
          <a:blip r:embed="rId4"/>
          <a:srcRect l="16071" t="7152"/>
          <a:stretch>
            <a:fillRect/>
          </a:stretch>
        </p:blipFill>
        <p:spPr bwMode="auto">
          <a:xfrm>
            <a:off x="5786446" y="3071810"/>
            <a:ext cx="3357554" cy="2782197"/>
          </a:xfrm>
          <a:prstGeom prst="rect">
            <a:avLst/>
          </a:prstGeom>
          <a:ln>
            <a:noFill/>
          </a:ln>
          <a:effectLst>
            <a:softEdge rad="112500"/>
          </a:effectLst>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8433"/>
                                        </p:tgtEl>
                                        <p:attrNameLst>
                                          <p:attrName>style.visibility</p:attrName>
                                        </p:attrNameLst>
                                      </p:cBhvr>
                                      <p:to>
                                        <p:strVal val="visible"/>
                                      </p:to>
                                    </p:set>
                                    <p:animEffect transition="in" filter="box(in)">
                                      <p:cBhvr>
                                        <p:cTn id="7" dur="500"/>
                                        <p:tgtEl>
                                          <p:spTgt spid="18433"/>
                                        </p:tgtEl>
                                      </p:cBhvr>
                                    </p:animEffect>
                                  </p:childTnLst>
                                </p:cTn>
                              </p:par>
                            </p:childTnLst>
                          </p:cTn>
                        </p:par>
                        <p:par>
                          <p:cTn id="8" fill="hold">
                            <p:stCondLst>
                              <p:cond delay="500"/>
                            </p:stCondLst>
                            <p:childTnLst>
                              <p:par>
                                <p:cTn id="9" presetID="13" presetClass="entr" presetSubtype="16" fill="hold" nodeType="afterEffect">
                                  <p:stCondLst>
                                    <p:cond delay="0"/>
                                  </p:stCondLst>
                                  <p:childTnLst>
                                    <p:set>
                                      <p:cBhvr>
                                        <p:cTn id="10" dur="1" fill="hold">
                                          <p:stCondLst>
                                            <p:cond delay="0"/>
                                          </p:stCondLst>
                                        </p:cTn>
                                        <p:tgtEl>
                                          <p:spTgt spid="18434"/>
                                        </p:tgtEl>
                                        <p:attrNameLst>
                                          <p:attrName>style.visibility</p:attrName>
                                        </p:attrNameLst>
                                      </p:cBhvr>
                                      <p:to>
                                        <p:strVal val="visible"/>
                                      </p:to>
                                    </p:set>
                                    <p:animEffect transition="in" filter="plus(in)">
                                      <p:cBhvr>
                                        <p:cTn id="11" dur="2000"/>
                                        <p:tgtEl>
                                          <p:spTgt spid="18434"/>
                                        </p:tgtEl>
                                      </p:cBhvr>
                                    </p:animEffect>
                                  </p:childTnLst>
                                </p:cTn>
                              </p:par>
                            </p:childTnLst>
                          </p:cTn>
                        </p:par>
                        <p:par>
                          <p:cTn id="12" fill="hold">
                            <p:stCondLst>
                              <p:cond delay="2500"/>
                            </p:stCondLst>
                            <p:childTnLst>
                              <p:par>
                                <p:cTn id="13" presetID="25"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16"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17"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8" dur="1000" fill="hold"/>
                                        <p:tgtEl>
                                          <p:spTgt spid="3"/>
                                        </p:tgtEl>
                                        <p:attrNameLst>
                                          <p:attrName>ppt_h</p:attrName>
                                        </p:attrNameLst>
                                      </p:cBhvr>
                                      <p:tavLst>
                                        <p:tav tm="0">
                                          <p:val>
                                            <p:strVal val="#ppt_h"/>
                                          </p:val>
                                        </p:tav>
                                        <p:tav tm="100000">
                                          <p:val>
                                            <p:strVal val="#ppt_h"/>
                                          </p:val>
                                        </p:tav>
                                      </p:tavLst>
                                    </p:anim>
                                    <p:anim calcmode="lin" valueType="num">
                                      <p:cBhvr>
                                        <p:cTn id="19"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20"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21"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22" dur="1000" decel="50000">
                                          <p:stCondLst>
                                            <p:cond delay="0"/>
                                          </p:stCondLst>
                                        </p:cTn>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3" name="Picture 5"/>
          <p:cNvPicPr>
            <a:picLocks noChangeAspect="1" noChangeArrowheads="1"/>
          </p:cNvPicPr>
          <p:nvPr/>
        </p:nvPicPr>
        <p:blipFill>
          <a:blip r:embed="rId2"/>
          <a:srcRect/>
          <a:stretch>
            <a:fillRect/>
          </a:stretch>
        </p:blipFill>
        <p:spPr bwMode="auto">
          <a:xfrm>
            <a:off x="0" y="0"/>
            <a:ext cx="9183718" cy="6858000"/>
          </a:xfrm>
          <a:prstGeom prst="rect">
            <a:avLst/>
          </a:prstGeom>
          <a:noFill/>
          <a:ln w="9525">
            <a:noFill/>
            <a:miter lim="800000"/>
            <a:headEnd/>
            <a:tailEnd/>
          </a:ln>
          <a:effectLst/>
        </p:spPr>
      </p:pic>
      <p:pic>
        <p:nvPicPr>
          <p:cNvPr id="17411" name="Picture 3"/>
          <p:cNvPicPr>
            <a:picLocks noChangeAspect="1" noChangeArrowheads="1"/>
          </p:cNvPicPr>
          <p:nvPr/>
        </p:nvPicPr>
        <p:blipFill>
          <a:blip r:embed="rId3"/>
          <a:srcRect l="11614" r="7090"/>
          <a:stretch>
            <a:fillRect/>
          </a:stretch>
        </p:blipFill>
        <p:spPr bwMode="auto">
          <a:xfrm>
            <a:off x="0" y="3825555"/>
            <a:ext cx="3714776" cy="3032445"/>
          </a:xfrm>
          <a:prstGeom prst="ellipse">
            <a:avLst/>
          </a:prstGeom>
          <a:ln>
            <a:noFill/>
          </a:ln>
          <a:effectLst>
            <a:softEdge rad="112500"/>
          </a:effectLst>
        </p:spPr>
      </p:pic>
      <p:sp>
        <p:nvSpPr>
          <p:cNvPr id="17409" name="Rectangle 1"/>
          <p:cNvSpPr>
            <a:spLocks noChangeArrowheads="1"/>
          </p:cNvSpPr>
          <p:nvPr/>
        </p:nvSpPr>
        <p:spPr bwMode="auto">
          <a:xfrm>
            <a:off x="0" y="500042"/>
            <a:ext cx="5214942"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glow rad="228600">
                    <a:schemeClr val="accent6">
                      <a:satMod val="175000"/>
                      <a:alpha val="40000"/>
                    </a:schemeClr>
                  </a:glow>
                </a:effectLst>
                <a:latin typeface="Times New Roman" pitchFamily="18" charset="0"/>
                <a:ea typeface="Calibri" pitchFamily="34" charset="0"/>
                <a:cs typeface="Times New Roman" pitchFamily="18" charset="0"/>
              </a:rPr>
              <a:t>Спортсмен - пловец знает, что любое тело плавает, когда действующая на него сила тяжести уравновешена выталкивающей силой или меньше ее. Если силы уравновешены или плотности тела и воды одинаковы, то тело не тонет, не всплывает и может находиться в жидкости на любой глубине. Это условие соблюдается у рыб, морских животных. Так может плавать и человек: ведь в любом живом организме до 90% и более воды и его средняя плотность мало отличается от плотности воды: она немного больше и равна 1,03 г/см3 (Плотность воды 1 г/см').</a:t>
            </a:r>
            <a:endParaRPr kumimoji="0" lang="ru-RU" b="0" i="0" u="none" strike="noStrike" cap="none" normalizeH="0" baseline="0" dirty="0" smtClean="0">
              <a:ln>
                <a:noFill/>
              </a:ln>
              <a:solidFill>
                <a:schemeClr val="tx1"/>
              </a:solidFill>
              <a:effectLst>
                <a:glow rad="228600">
                  <a:schemeClr val="accent6">
                    <a:satMod val="175000"/>
                    <a:alpha val="40000"/>
                  </a:schemeClr>
                </a:glow>
              </a:effectLst>
              <a:latin typeface="Arial" pitchFamily="34" charset="0"/>
            </a:endParaRPr>
          </a:p>
        </p:txBody>
      </p:sp>
      <p:sp>
        <p:nvSpPr>
          <p:cNvPr id="6" name="TextBox 5"/>
          <p:cNvSpPr txBox="1"/>
          <p:nvPr/>
        </p:nvSpPr>
        <p:spPr>
          <a:xfrm>
            <a:off x="0" y="0"/>
            <a:ext cx="4572000" cy="400110"/>
          </a:xfrm>
          <a:prstGeom prst="rect">
            <a:avLst/>
          </a:prstGeom>
          <a:noFill/>
        </p:spPr>
        <p:txBody>
          <a:bodyPr wrap="square" rtlCol="0">
            <a:spAutoFit/>
          </a:bodyPr>
          <a:lstStyle/>
          <a:p>
            <a:r>
              <a:rPr lang="ru-RU" sz="2000" b="1" u="sng" dirty="0">
                <a:effectLst>
                  <a:glow rad="228600">
                    <a:schemeClr val="accent2">
                      <a:satMod val="175000"/>
                      <a:alpha val="40000"/>
                    </a:schemeClr>
                  </a:glow>
                </a:effectLst>
              </a:rPr>
              <a:t>СПОРТИВНОЕ  ПЛАВАНИЕ И </a:t>
            </a:r>
            <a:r>
              <a:rPr lang="ru-RU" sz="2000" b="1" u="sng" dirty="0" smtClean="0">
                <a:effectLst>
                  <a:glow rad="228600">
                    <a:schemeClr val="accent2">
                      <a:satMod val="175000"/>
                      <a:alpha val="40000"/>
                    </a:schemeClr>
                  </a:glow>
                </a:effectLst>
              </a:rPr>
              <a:t>ФИЗИКА</a:t>
            </a:r>
            <a:endParaRPr lang="ru-RU" sz="2000" dirty="0">
              <a:effectLst>
                <a:glow rad="228600">
                  <a:schemeClr val="accent2">
                    <a:satMod val="175000"/>
                    <a:alpha val="40000"/>
                  </a:schemeClr>
                </a:glow>
              </a:effectLst>
            </a:endParaRPr>
          </a:p>
        </p:txBody>
      </p:sp>
      <p:sp>
        <p:nvSpPr>
          <p:cNvPr id="7" name="Прямоугольник 6"/>
          <p:cNvSpPr/>
          <p:nvPr/>
        </p:nvSpPr>
        <p:spPr>
          <a:xfrm>
            <a:off x="3857620" y="3718679"/>
            <a:ext cx="5286380" cy="3139321"/>
          </a:xfrm>
          <a:prstGeom prst="rect">
            <a:avLst/>
          </a:prstGeom>
        </p:spPr>
        <p:txBody>
          <a:bodyPr wrap="square">
            <a:spAutoFit/>
          </a:bodyPr>
          <a:lstStyle/>
          <a:p>
            <a:r>
              <a:rPr lang="ru-RU" dirty="0">
                <a:solidFill>
                  <a:prstClr val="black"/>
                </a:solidFill>
                <a:effectLst>
                  <a:glow rad="228600">
                    <a:schemeClr val="accent6">
                      <a:satMod val="175000"/>
                      <a:alpha val="40000"/>
                    </a:schemeClr>
                  </a:glow>
                </a:effectLst>
                <a:latin typeface="Times New Roman" pitchFamily="18" charset="0"/>
                <a:ea typeface="Calibri" pitchFamily="34" charset="0"/>
                <a:cs typeface="Times New Roman" pitchFamily="18" charset="0"/>
              </a:rPr>
              <a:t>Плавучесть человеку обеспечивает воздух, набираемый им при вдохе в легкие. При полном большом вдохе объем тела  увеличивается, средняя плотность человеческого тела становится меньше плотности воды, и он всплывает, При выдохе объем тела уменьшается (тело теряет -плавучесть) и человеку приходится создавать себе подъемную силу движением рук. Искусство плавания </a:t>
            </a:r>
            <a:r>
              <a:rPr lang="ru-RU" dirty="0">
                <a:solidFill>
                  <a:prstClr val="black"/>
                </a:solidFill>
                <a:effectLst>
                  <a:glow rad="228600">
                    <a:schemeClr val="accent6">
                      <a:satMod val="175000"/>
                      <a:alpha val="40000"/>
                    </a:schemeClr>
                  </a:glow>
                </a:effectLst>
                <a:ea typeface="Calibri" pitchFamily="34" charset="0"/>
                <a:cs typeface="Times New Roman" pitchFamily="18" charset="0"/>
              </a:rPr>
              <a:t>—</a:t>
            </a:r>
            <a:r>
              <a:rPr lang="ru-RU" dirty="0">
                <a:solidFill>
                  <a:prstClr val="black"/>
                </a:solidFill>
                <a:effectLst>
                  <a:glow rad="228600">
                    <a:schemeClr val="accent6">
                      <a:satMod val="175000"/>
                      <a:alpha val="40000"/>
                    </a:schemeClr>
                  </a:glow>
                </a:effectLst>
                <a:latin typeface="Times New Roman" pitchFamily="18" charset="0"/>
                <a:ea typeface="Calibri" pitchFamily="34" charset="0"/>
                <a:cs typeface="Times New Roman" pitchFamily="18" charset="0"/>
              </a:rPr>
              <a:t> это прежде всего умение правильно дышать, координируя свои вдохи и выдохи с движениями рук и ног.</a:t>
            </a:r>
            <a:endParaRPr lang="ru-RU" dirty="0">
              <a:effectLst>
                <a:glow rad="228600">
                  <a:schemeClr val="accent6">
                    <a:satMod val="175000"/>
                    <a:alpha val="40000"/>
                  </a:schemeClr>
                </a:glow>
              </a:effectLst>
            </a:endParaRPr>
          </a:p>
        </p:txBody>
      </p:sp>
      <p:pic>
        <p:nvPicPr>
          <p:cNvPr id="17412" name="Picture 4"/>
          <p:cNvPicPr>
            <a:picLocks noChangeAspect="1" noChangeArrowheads="1"/>
          </p:cNvPicPr>
          <p:nvPr/>
        </p:nvPicPr>
        <p:blipFill>
          <a:blip r:embed="rId4"/>
          <a:srcRect/>
          <a:stretch>
            <a:fillRect/>
          </a:stretch>
        </p:blipFill>
        <p:spPr bwMode="auto">
          <a:xfrm>
            <a:off x="5286380" y="0"/>
            <a:ext cx="3643306" cy="3510014"/>
          </a:xfrm>
          <a:prstGeom prst="rect">
            <a:avLst/>
          </a:prstGeom>
          <a:ln>
            <a:noFill/>
          </a:ln>
          <a:effectLst>
            <a:softEdge rad="112500"/>
          </a:effectLst>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7409"/>
                                        </p:tgtEl>
                                        <p:attrNameLst>
                                          <p:attrName>style.visibility</p:attrName>
                                        </p:attrNameLst>
                                      </p:cBhvr>
                                      <p:to>
                                        <p:strVal val="visible"/>
                                      </p:to>
                                    </p:set>
                                    <p:animEffect transition="in" filter="fade">
                                      <p:cBhvr>
                                        <p:cTn id="7" dur="1000"/>
                                        <p:tgtEl>
                                          <p:spTgt spid="17409"/>
                                        </p:tgtEl>
                                      </p:cBhvr>
                                    </p:animEffect>
                                    <p:anim calcmode="lin" valueType="num">
                                      <p:cBhvr>
                                        <p:cTn id="8" dur="1000" fill="hold"/>
                                        <p:tgtEl>
                                          <p:spTgt spid="17409"/>
                                        </p:tgtEl>
                                        <p:attrNameLst>
                                          <p:attrName>ppt_x</p:attrName>
                                        </p:attrNameLst>
                                      </p:cBhvr>
                                      <p:tavLst>
                                        <p:tav tm="0">
                                          <p:val>
                                            <p:strVal val="#ppt_x"/>
                                          </p:val>
                                        </p:tav>
                                        <p:tav tm="100000">
                                          <p:val>
                                            <p:strVal val="#ppt_x"/>
                                          </p:val>
                                        </p:tav>
                                      </p:tavLst>
                                    </p:anim>
                                    <p:anim calcmode="lin" valueType="num">
                                      <p:cBhvr>
                                        <p:cTn id="9" dur="1000" fill="hold"/>
                                        <p:tgtEl>
                                          <p:spTgt spid="1740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50" presetClass="entr" presetSubtype="0" decel="100000" fill="hold" nodeType="afterEffect">
                                  <p:stCondLst>
                                    <p:cond delay="0"/>
                                  </p:stCondLst>
                                  <p:childTnLst>
                                    <p:set>
                                      <p:cBhvr>
                                        <p:cTn id="17" dur="1" fill="hold">
                                          <p:stCondLst>
                                            <p:cond delay="0"/>
                                          </p:stCondLst>
                                        </p:cTn>
                                        <p:tgtEl>
                                          <p:spTgt spid="17412"/>
                                        </p:tgtEl>
                                        <p:attrNameLst>
                                          <p:attrName>style.visibility</p:attrName>
                                        </p:attrNameLst>
                                      </p:cBhvr>
                                      <p:to>
                                        <p:strVal val="visible"/>
                                      </p:to>
                                    </p:set>
                                    <p:anim calcmode="lin" valueType="num">
                                      <p:cBhvr>
                                        <p:cTn id="18" dur="1000" fill="hold"/>
                                        <p:tgtEl>
                                          <p:spTgt spid="17412"/>
                                        </p:tgtEl>
                                        <p:attrNameLst>
                                          <p:attrName>ppt_w</p:attrName>
                                        </p:attrNameLst>
                                      </p:cBhvr>
                                      <p:tavLst>
                                        <p:tav tm="0">
                                          <p:val>
                                            <p:strVal val="#ppt_w+.3"/>
                                          </p:val>
                                        </p:tav>
                                        <p:tav tm="100000">
                                          <p:val>
                                            <p:strVal val="#ppt_w"/>
                                          </p:val>
                                        </p:tav>
                                      </p:tavLst>
                                    </p:anim>
                                    <p:anim calcmode="lin" valueType="num">
                                      <p:cBhvr>
                                        <p:cTn id="19" dur="1000" fill="hold"/>
                                        <p:tgtEl>
                                          <p:spTgt spid="17412"/>
                                        </p:tgtEl>
                                        <p:attrNameLst>
                                          <p:attrName>ppt_h</p:attrName>
                                        </p:attrNameLst>
                                      </p:cBhvr>
                                      <p:tavLst>
                                        <p:tav tm="0">
                                          <p:val>
                                            <p:strVal val="#ppt_h"/>
                                          </p:val>
                                        </p:tav>
                                        <p:tav tm="100000">
                                          <p:val>
                                            <p:strVal val="#ppt_h"/>
                                          </p:val>
                                        </p:tav>
                                      </p:tavLst>
                                    </p:anim>
                                    <p:animEffect transition="in" filter="fade">
                                      <p:cBhvr>
                                        <p:cTn id="20" dur="1000"/>
                                        <p:tgtEl>
                                          <p:spTgt spid="17412"/>
                                        </p:tgtEl>
                                      </p:cBhvr>
                                    </p:animEffect>
                                  </p:childTnLst>
                                </p:cTn>
                              </p:par>
                            </p:childTnLst>
                          </p:cTn>
                        </p:par>
                        <p:par>
                          <p:cTn id="21" fill="hold">
                            <p:stCondLst>
                              <p:cond delay="2000"/>
                            </p:stCondLst>
                            <p:childTnLst>
                              <p:par>
                                <p:cTn id="22" presetID="50" presetClass="entr" presetSubtype="0" decel="100000" fill="hold" nodeType="afterEffect">
                                  <p:stCondLst>
                                    <p:cond delay="0"/>
                                  </p:stCondLst>
                                  <p:childTnLst>
                                    <p:set>
                                      <p:cBhvr>
                                        <p:cTn id="23" dur="1" fill="hold">
                                          <p:stCondLst>
                                            <p:cond delay="0"/>
                                          </p:stCondLst>
                                        </p:cTn>
                                        <p:tgtEl>
                                          <p:spTgt spid="17411"/>
                                        </p:tgtEl>
                                        <p:attrNameLst>
                                          <p:attrName>style.visibility</p:attrName>
                                        </p:attrNameLst>
                                      </p:cBhvr>
                                      <p:to>
                                        <p:strVal val="visible"/>
                                      </p:to>
                                    </p:set>
                                    <p:anim calcmode="lin" valueType="num">
                                      <p:cBhvr>
                                        <p:cTn id="24" dur="1000" fill="hold"/>
                                        <p:tgtEl>
                                          <p:spTgt spid="17411"/>
                                        </p:tgtEl>
                                        <p:attrNameLst>
                                          <p:attrName>ppt_w</p:attrName>
                                        </p:attrNameLst>
                                      </p:cBhvr>
                                      <p:tavLst>
                                        <p:tav tm="0">
                                          <p:val>
                                            <p:strVal val="#ppt_w+.3"/>
                                          </p:val>
                                        </p:tav>
                                        <p:tav tm="100000">
                                          <p:val>
                                            <p:strVal val="#ppt_w"/>
                                          </p:val>
                                        </p:tav>
                                      </p:tavLst>
                                    </p:anim>
                                    <p:anim calcmode="lin" valueType="num">
                                      <p:cBhvr>
                                        <p:cTn id="25" dur="1000" fill="hold"/>
                                        <p:tgtEl>
                                          <p:spTgt spid="17411"/>
                                        </p:tgtEl>
                                        <p:attrNameLst>
                                          <p:attrName>ppt_h</p:attrName>
                                        </p:attrNameLst>
                                      </p:cBhvr>
                                      <p:tavLst>
                                        <p:tav tm="0">
                                          <p:val>
                                            <p:strVal val="#ppt_h"/>
                                          </p:val>
                                        </p:tav>
                                        <p:tav tm="100000">
                                          <p:val>
                                            <p:strVal val="#ppt_h"/>
                                          </p:val>
                                        </p:tav>
                                      </p:tavLst>
                                    </p:anim>
                                    <p:animEffect transition="in" filter="fade">
                                      <p:cBhvr>
                                        <p:cTn id="26" dur="1000"/>
                                        <p:tgtEl>
                                          <p:spTgt spid="17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9"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4" name="Picture 6"/>
          <p:cNvPicPr>
            <a:picLocks noChangeAspect="1" noChangeArrowheads="1"/>
          </p:cNvPicPr>
          <p:nvPr/>
        </p:nvPicPr>
        <p:blipFill>
          <a:blip r:embed="rId2"/>
          <a:srcRect/>
          <a:stretch>
            <a:fillRect/>
          </a:stretch>
        </p:blipFill>
        <p:spPr bwMode="auto">
          <a:xfrm>
            <a:off x="0" y="0"/>
            <a:ext cx="9169856" cy="6858000"/>
          </a:xfrm>
          <a:prstGeom prst="rect">
            <a:avLst/>
          </a:prstGeom>
          <a:noFill/>
          <a:ln w="9525">
            <a:noFill/>
            <a:miter lim="800000"/>
            <a:headEnd/>
            <a:tailEnd/>
          </a:ln>
          <a:effectLst/>
        </p:spPr>
      </p:pic>
      <p:pic>
        <p:nvPicPr>
          <p:cNvPr id="22531" name="Picture 3"/>
          <p:cNvPicPr>
            <a:picLocks noChangeAspect="1" noChangeArrowheads="1"/>
          </p:cNvPicPr>
          <p:nvPr/>
        </p:nvPicPr>
        <p:blipFill>
          <a:blip r:embed="rId3" cstate="email"/>
          <a:srcRect/>
          <a:stretch>
            <a:fillRect/>
          </a:stretch>
        </p:blipFill>
        <p:spPr bwMode="auto">
          <a:xfrm>
            <a:off x="3500430" y="2786058"/>
            <a:ext cx="1500183" cy="1500183"/>
          </a:xfrm>
          <a:prstGeom prst="ellipse">
            <a:avLst/>
          </a:prstGeom>
          <a:ln>
            <a:noFill/>
          </a:ln>
          <a:effectLst>
            <a:softEdge rad="112500"/>
          </a:effectLst>
        </p:spPr>
      </p:pic>
      <p:sp>
        <p:nvSpPr>
          <p:cNvPr id="22529" name="Rectangle 1"/>
          <p:cNvSpPr>
            <a:spLocks noChangeArrowheads="1"/>
          </p:cNvSpPr>
          <p:nvPr/>
        </p:nvSpPr>
        <p:spPr bwMode="auto">
          <a:xfrm>
            <a:off x="0" y="4272677"/>
            <a:ext cx="9144000"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glow rad="228600">
                    <a:schemeClr val="accent3">
                      <a:satMod val="175000"/>
                      <a:alpha val="40000"/>
                    </a:schemeClr>
                  </a:glow>
                </a:effectLst>
                <a:latin typeface="Times New Roman" pitchFamily="18" charset="0"/>
                <a:ea typeface="Calibri" pitchFamily="34" charset="0"/>
                <a:cs typeface="Times New Roman" pitchFamily="18" charset="0"/>
              </a:rPr>
              <a:t>Динамическая структура связана с бросками мяча: как игрок это делает </a:t>
            </a:r>
            <a:r>
              <a:rPr kumimoji="0" lang="ru-RU" b="0" i="0" u="none" strike="noStrike" cap="none" normalizeH="0" baseline="0" dirty="0" smtClean="0">
                <a:ln>
                  <a:noFill/>
                </a:ln>
                <a:solidFill>
                  <a:schemeClr val="tx1"/>
                </a:solidFill>
                <a:effectLst>
                  <a:glow rad="228600">
                    <a:schemeClr val="accent3">
                      <a:satMod val="175000"/>
                      <a:alpha val="40000"/>
                    </a:schemeClr>
                  </a:glow>
                </a:effectLst>
                <a:latin typeface="Calibri"/>
                <a:ea typeface="Calibri" pitchFamily="34" charset="0"/>
                <a:cs typeface="Times New Roman" pitchFamily="18" charset="0"/>
              </a:rPr>
              <a:t>—</a:t>
            </a:r>
            <a:r>
              <a:rPr kumimoji="0" lang="ru-RU" b="0" i="0" u="none" strike="noStrike" cap="none" normalizeH="0" baseline="0" dirty="0" smtClean="0">
                <a:ln>
                  <a:noFill/>
                </a:ln>
                <a:solidFill>
                  <a:schemeClr val="tx1"/>
                </a:solidFill>
                <a:effectLst>
                  <a:glow rad="228600">
                    <a:schemeClr val="accent3">
                      <a:satMod val="175000"/>
                      <a:alpha val="40000"/>
                    </a:schemeClr>
                  </a:glow>
                </a:effectLst>
                <a:latin typeface="Times New Roman" pitchFamily="18" charset="0"/>
                <a:ea typeface="Calibri" pitchFamily="34" charset="0"/>
                <a:cs typeface="Times New Roman" pitchFamily="18" charset="0"/>
              </a:rPr>
              <a:t> одной или двумя руками, снизу, сверху, от груди, вперед, назад, быстро или медленно и т.д.  Динамическая структура обусловлена силами, создаваемыми игроком, которые действуют в момент выполнения приема  передачи или броска. Игрок знает: при правильных действиях инерция позволяет увеличить скорость полета мяча; при неверных же она существенно снижает эффективность приема.</a:t>
            </a:r>
            <a:endParaRPr kumimoji="0" lang="ru-RU" b="0" i="0" u="none" strike="noStrike" cap="none" normalizeH="0" baseline="0" dirty="0" smtClean="0">
              <a:ln>
                <a:noFill/>
              </a:ln>
              <a:solidFill>
                <a:schemeClr val="tx1"/>
              </a:solidFill>
              <a:effectLst>
                <a:glow rad="228600">
                  <a:schemeClr val="accent3">
                    <a:satMod val="175000"/>
                    <a:alpha val="40000"/>
                  </a:schemeClr>
                </a:glow>
              </a:effectLst>
              <a:latin typeface="Arial" pitchFamily="34" charset="0"/>
            </a:endParaRPr>
          </a:p>
          <a:p>
            <a:pPr marL="0" marR="0" lvl="0" indent="53975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glow rad="228600">
                    <a:schemeClr val="accent3">
                      <a:satMod val="175000"/>
                      <a:alpha val="40000"/>
                    </a:schemeClr>
                  </a:glow>
                </a:effectLst>
                <a:latin typeface="Times New Roman" pitchFamily="18" charset="0"/>
                <a:ea typeface="Calibri" pitchFamily="34" charset="0"/>
                <a:cs typeface="Times New Roman" pitchFamily="18" charset="0"/>
              </a:rPr>
              <a:t>   Предлагаю рассмотреть теперь наиболее важные действия игрока и показать применение в них физических закономерностей. Для начала перечислим эти действия: бег, прыжки, бросок, ловля, передача.</a:t>
            </a:r>
            <a:endParaRPr kumimoji="0" lang="ru-RU" b="0" i="0" u="none" strike="noStrike" cap="none" normalizeH="0" baseline="0" dirty="0" smtClean="0">
              <a:ln>
                <a:noFill/>
              </a:ln>
              <a:solidFill>
                <a:schemeClr val="tx1"/>
              </a:solidFill>
              <a:effectLst>
                <a:glow rad="228600">
                  <a:schemeClr val="accent3">
                    <a:satMod val="175000"/>
                    <a:alpha val="40000"/>
                  </a:schemeClr>
                </a:glow>
              </a:effectLst>
              <a:latin typeface="Arial" pitchFamily="34" charset="0"/>
            </a:endParaRPr>
          </a:p>
        </p:txBody>
      </p:sp>
      <p:sp>
        <p:nvSpPr>
          <p:cNvPr id="3" name="TextBox 2"/>
          <p:cNvSpPr txBox="1"/>
          <p:nvPr/>
        </p:nvSpPr>
        <p:spPr>
          <a:xfrm>
            <a:off x="0" y="0"/>
            <a:ext cx="3714744" cy="461665"/>
          </a:xfrm>
          <a:prstGeom prst="rect">
            <a:avLst/>
          </a:prstGeom>
          <a:noFill/>
        </p:spPr>
        <p:txBody>
          <a:bodyPr wrap="square" rtlCol="0">
            <a:spAutoFit/>
          </a:bodyPr>
          <a:lstStyle/>
          <a:p>
            <a:r>
              <a:rPr lang="ru-RU" sz="2400" b="1" u="sng" dirty="0">
                <a:effectLst>
                  <a:glow rad="228600">
                    <a:srgbClr val="FF0000">
                      <a:alpha val="40000"/>
                    </a:srgbClr>
                  </a:glow>
                </a:effectLst>
              </a:rPr>
              <a:t>ФИЗИКА В </a:t>
            </a:r>
            <a:r>
              <a:rPr lang="ru-RU" sz="2400" b="1" u="sng" dirty="0" smtClean="0">
                <a:effectLst>
                  <a:glow rad="228600">
                    <a:srgbClr val="FF0000">
                      <a:alpha val="40000"/>
                    </a:srgbClr>
                  </a:glow>
                </a:effectLst>
              </a:rPr>
              <a:t>БАСКЕТБОЛЕ</a:t>
            </a:r>
            <a:endParaRPr lang="ru-RU" sz="2400" dirty="0">
              <a:effectLst>
                <a:glow rad="228600">
                  <a:srgbClr val="FF0000">
                    <a:alpha val="40000"/>
                  </a:srgbClr>
                </a:glow>
              </a:effectLst>
            </a:endParaRPr>
          </a:p>
        </p:txBody>
      </p:sp>
      <p:sp>
        <p:nvSpPr>
          <p:cNvPr id="4" name="Прямоугольник 3"/>
          <p:cNvSpPr/>
          <p:nvPr/>
        </p:nvSpPr>
        <p:spPr>
          <a:xfrm>
            <a:off x="0" y="357166"/>
            <a:ext cx="9144000" cy="2585323"/>
          </a:xfrm>
          <a:prstGeom prst="rect">
            <a:avLst/>
          </a:prstGeom>
        </p:spPr>
        <p:txBody>
          <a:bodyPr wrap="square">
            <a:spAutoFit/>
          </a:bodyPr>
          <a:lstStyle/>
          <a:p>
            <a:pPr lvl="0" indent="539750" fontAlgn="base">
              <a:spcBef>
                <a:spcPct val="0"/>
              </a:spcBef>
              <a:spcAft>
                <a:spcPct val="0"/>
              </a:spcAft>
            </a:pPr>
            <a:r>
              <a:rPr lang="ru-RU" dirty="0">
                <a:solidFill>
                  <a:prstClr val="black"/>
                </a:solidFill>
                <a:effectLst>
                  <a:glow rad="228600">
                    <a:schemeClr val="accent3">
                      <a:satMod val="175000"/>
                      <a:alpha val="40000"/>
                    </a:schemeClr>
                  </a:glow>
                </a:effectLst>
                <a:latin typeface="Times New Roman" pitchFamily="18" charset="0"/>
                <a:ea typeface="Calibri" pitchFamily="34" charset="0"/>
                <a:cs typeface="Times New Roman" pitchFamily="18" charset="0"/>
              </a:rPr>
              <a:t> Я предлагаю всем вместе со мной порассуждать на тему </a:t>
            </a:r>
            <a:r>
              <a:rPr lang="ru-RU" dirty="0">
                <a:solidFill>
                  <a:prstClr val="black"/>
                </a:solidFill>
                <a:effectLst>
                  <a:glow rad="228600">
                    <a:schemeClr val="accent3">
                      <a:satMod val="175000"/>
                      <a:alpha val="40000"/>
                    </a:schemeClr>
                  </a:glow>
                </a:effectLst>
                <a:ea typeface="Calibri" pitchFamily="34" charset="0"/>
                <a:cs typeface="Times New Roman" pitchFamily="18" charset="0"/>
              </a:rPr>
              <a:t>«</a:t>
            </a:r>
            <a:r>
              <a:rPr lang="ru-RU" dirty="0">
                <a:solidFill>
                  <a:prstClr val="black"/>
                </a:solidFill>
                <a:effectLst>
                  <a:glow rad="228600">
                    <a:schemeClr val="accent3">
                      <a:satMod val="175000"/>
                      <a:alpha val="40000"/>
                    </a:schemeClr>
                  </a:glow>
                </a:effectLst>
                <a:latin typeface="Times New Roman" pitchFamily="18" charset="0"/>
                <a:ea typeface="Calibri" pitchFamily="34" charset="0"/>
                <a:cs typeface="Times New Roman" pitchFamily="18" charset="0"/>
              </a:rPr>
              <a:t>Физика в баскетболе</a:t>
            </a:r>
            <a:r>
              <a:rPr lang="ru-RU" dirty="0">
                <a:solidFill>
                  <a:prstClr val="black"/>
                </a:solidFill>
                <a:effectLst>
                  <a:glow rad="228600">
                    <a:schemeClr val="accent3">
                      <a:satMod val="175000"/>
                      <a:alpha val="40000"/>
                    </a:schemeClr>
                  </a:glow>
                </a:effectLst>
                <a:ea typeface="Calibri" pitchFamily="34" charset="0"/>
                <a:cs typeface="Times New Roman" pitchFamily="18" charset="0"/>
              </a:rPr>
              <a:t>»</a:t>
            </a:r>
            <a:r>
              <a:rPr lang="ru-RU" dirty="0">
                <a:solidFill>
                  <a:prstClr val="black"/>
                </a:solidFill>
                <a:effectLst>
                  <a:glow rad="228600">
                    <a:schemeClr val="accent3">
                      <a:satMod val="175000"/>
                      <a:alpha val="40000"/>
                    </a:schemeClr>
                  </a:glow>
                </a:effectLst>
                <a:latin typeface="Times New Roman" pitchFamily="18" charset="0"/>
                <a:ea typeface="Calibri" pitchFamily="34" charset="0"/>
                <a:cs typeface="Times New Roman" pitchFamily="18" charset="0"/>
              </a:rPr>
              <a:t>. На первый взгляд физика в баскетболе незаметна, но если углубиться в техническую часть игры (прыжки, бег, броски мяча и т.д.), то ее использование станет неопровержимым фактом.</a:t>
            </a:r>
            <a:endParaRPr lang="ru-RU" dirty="0">
              <a:solidFill>
                <a:prstClr val="black"/>
              </a:solidFill>
              <a:effectLst>
                <a:glow rad="228600">
                  <a:schemeClr val="accent3">
                    <a:satMod val="175000"/>
                    <a:alpha val="40000"/>
                  </a:schemeClr>
                </a:glow>
              </a:effectLst>
              <a:latin typeface="Arial" pitchFamily="34" charset="0"/>
            </a:endParaRPr>
          </a:p>
          <a:p>
            <a:pPr lvl="0" indent="539750" eaLnBrk="0" fontAlgn="base" hangingPunct="0">
              <a:spcBef>
                <a:spcPct val="0"/>
              </a:spcBef>
              <a:spcAft>
                <a:spcPct val="0"/>
              </a:spcAft>
            </a:pPr>
            <a:r>
              <a:rPr lang="ru-RU" dirty="0">
                <a:solidFill>
                  <a:prstClr val="black"/>
                </a:solidFill>
                <a:effectLst>
                  <a:glow rad="228600">
                    <a:schemeClr val="accent3">
                      <a:satMod val="175000"/>
                      <a:alpha val="40000"/>
                    </a:schemeClr>
                  </a:glow>
                </a:effectLst>
                <a:latin typeface="Times New Roman" pitchFamily="18" charset="0"/>
                <a:ea typeface="Calibri" pitchFamily="34" charset="0"/>
                <a:cs typeface="Times New Roman" pitchFamily="18" charset="0"/>
              </a:rPr>
              <a:t>   В технике баскетбола выделяют два раздела:  техника передвижения и техника владения  мячом. Эти две структуры (кинетическая и динамическая) полностью опираются на законы физики. Так, кинетическая структура связана с движением игрока в пространстве и времени: как он передвигается </a:t>
            </a:r>
            <a:r>
              <a:rPr lang="ru-RU" dirty="0">
                <a:solidFill>
                  <a:prstClr val="black"/>
                </a:solidFill>
                <a:effectLst>
                  <a:glow rad="228600">
                    <a:schemeClr val="accent3">
                      <a:satMod val="175000"/>
                      <a:alpha val="40000"/>
                    </a:schemeClr>
                  </a:glow>
                </a:effectLst>
                <a:ea typeface="Calibri" pitchFamily="34" charset="0"/>
                <a:cs typeface="Times New Roman" pitchFamily="18" charset="0"/>
              </a:rPr>
              <a:t>—</a:t>
            </a:r>
            <a:r>
              <a:rPr lang="ru-RU" dirty="0">
                <a:solidFill>
                  <a:prstClr val="black"/>
                </a:solidFill>
                <a:effectLst>
                  <a:glow rad="228600">
                    <a:schemeClr val="accent3">
                      <a:satMod val="175000"/>
                      <a:alpha val="40000"/>
                    </a:schemeClr>
                  </a:glow>
                </a:effectLst>
                <a:latin typeface="Times New Roman" pitchFamily="18" charset="0"/>
                <a:ea typeface="Calibri" pitchFamily="34" charset="0"/>
                <a:cs typeface="Times New Roman" pitchFamily="18" charset="0"/>
              </a:rPr>
              <a:t> быстро, но, по прямой или по кривой, равномерно с ускорением. </a:t>
            </a:r>
            <a:endParaRPr lang="ru-RU" dirty="0">
              <a:effectLst>
                <a:glow rad="228600">
                  <a:schemeClr val="accent3">
                    <a:satMod val="175000"/>
                    <a:alpha val="40000"/>
                  </a:schemeClr>
                </a:glow>
              </a:effectLst>
            </a:endParaRPr>
          </a:p>
        </p:txBody>
      </p:sp>
      <p:pic>
        <p:nvPicPr>
          <p:cNvPr id="22532" name="Picture 4"/>
          <p:cNvPicPr>
            <a:picLocks noChangeAspect="1" noChangeArrowheads="1"/>
          </p:cNvPicPr>
          <p:nvPr/>
        </p:nvPicPr>
        <p:blipFill>
          <a:blip r:embed="rId4"/>
          <a:srcRect/>
          <a:stretch>
            <a:fillRect/>
          </a:stretch>
        </p:blipFill>
        <p:spPr bwMode="auto">
          <a:xfrm>
            <a:off x="5429256" y="2657728"/>
            <a:ext cx="3714744" cy="1731448"/>
          </a:xfrm>
          <a:prstGeom prst="rect">
            <a:avLst/>
          </a:prstGeom>
          <a:ln>
            <a:noFill/>
          </a:ln>
          <a:effectLst>
            <a:softEdge rad="112500"/>
          </a:effectLst>
        </p:spPr>
      </p:pic>
      <p:pic>
        <p:nvPicPr>
          <p:cNvPr id="22533" name="Picture 5"/>
          <p:cNvPicPr>
            <a:picLocks noChangeAspect="1" noChangeArrowheads="1"/>
          </p:cNvPicPr>
          <p:nvPr/>
        </p:nvPicPr>
        <p:blipFill>
          <a:blip r:embed="rId5"/>
          <a:srcRect t="8982"/>
          <a:stretch>
            <a:fillRect/>
          </a:stretch>
        </p:blipFill>
        <p:spPr bwMode="auto">
          <a:xfrm>
            <a:off x="214282" y="2857496"/>
            <a:ext cx="2867025" cy="1519237"/>
          </a:xfrm>
          <a:prstGeom prst="rect">
            <a:avLst/>
          </a:prstGeom>
          <a:ln>
            <a:noFill/>
          </a:ln>
          <a:effectLst>
            <a:softEdge rad="112500"/>
          </a:effectLst>
        </p:spPr>
      </p:pic>
    </p:spTree>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from="(-#ppt_w/2)" to="(#ppt_x)" calcmode="lin" valueType="num">
                                      <p:cBhvr>
                                        <p:cTn id="7" dur="600" fill="hold">
                                          <p:stCondLst>
                                            <p:cond delay="0"/>
                                          </p:stCondLst>
                                        </p:cTn>
                                        <p:tgtEl>
                                          <p:spTgt spid="4"/>
                                        </p:tgtEl>
                                        <p:attrNameLst>
                                          <p:attrName>ppt_x</p:attrName>
                                        </p:attrNameLst>
                                      </p:cBhvr>
                                    </p:anim>
                                    <p:anim from="0" to="-1.0" calcmode="lin" valueType="num">
                                      <p:cBhvr>
                                        <p:cTn id="8" dur="200" decel="50000" autoRev="1" fill="hold">
                                          <p:stCondLst>
                                            <p:cond delay="600"/>
                                          </p:stCondLst>
                                        </p:cTn>
                                        <p:tgtEl>
                                          <p:spTgt spid="4"/>
                                        </p:tgtEl>
                                        <p:attrNameLst>
                                          <p:attrName>xshear</p:attrName>
                                        </p:attrNameLst>
                                      </p:cBhvr>
                                    </p:anim>
                                    <p:animScale>
                                      <p:cBhvr>
                                        <p:cTn id="9" dur="200" decel="100000" autoRev="1" fill="hold">
                                          <p:stCondLst>
                                            <p:cond delay="600"/>
                                          </p:stCondLst>
                                        </p:cTn>
                                        <p:tgtEl>
                                          <p:spTgt spid="4"/>
                                        </p:tgtEl>
                                      </p:cBhvr>
                                      <p:from x="100000" y="100000"/>
                                      <p:to x="80000" y="100000"/>
                                    </p:animScale>
                                    <p:anim by="(#ppt_h/3+#ppt_w*0.1)" calcmode="lin" valueType="num">
                                      <p:cBhvr additive="sum">
                                        <p:cTn id="10" dur="200" decel="100000" autoRev="1" fill="hold">
                                          <p:stCondLst>
                                            <p:cond delay="600"/>
                                          </p:stCondLst>
                                        </p:cTn>
                                        <p:tgtEl>
                                          <p:spTgt spid="4"/>
                                        </p:tgtEl>
                                        <p:attrNameLst>
                                          <p:attrName>ppt_x</p:attrName>
                                        </p:attrNameLst>
                                      </p:cBhvr>
                                    </p:anim>
                                  </p:childTnLst>
                                </p:cTn>
                              </p:par>
                            </p:childTnLst>
                          </p:cTn>
                        </p:par>
                        <p:par>
                          <p:cTn id="11" fill="hold">
                            <p:stCondLst>
                              <p:cond delay="1000"/>
                            </p:stCondLst>
                            <p:childTnLst>
                              <p:par>
                                <p:cTn id="12" presetID="10" presetClass="entr" presetSubtype="0" fill="hold" nodeType="afterEffect">
                                  <p:stCondLst>
                                    <p:cond delay="0"/>
                                  </p:stCondLst>
                                  <p:childTnLst>
                                    <p:set>
                                      <p:cBhvr>
                                        <p:cTn id="13" dur="1" fill="hold">
                                          <p:stCondLst>
                                            <p:cond delay="0"/>
                                          </p:stCondLst>
                                        </p:cTn>
                                        <p:tgtEl>
                                          <p:spTgt spid="22533"/>
                                        </p:tgtEl>
                                        <p:attrNameLst>
                                          <p:attrName>style.visibility</p:attrName>
                                        </p:attrNameLst>
                                      </p:cBhvr>
                                      <p:to>
                                        <p:strVal val="visible"/>
                                      </p:to>
                                    </p:set>
                                    <p:animEffect transition="in" filter="fade">
                                      <p:cBhvr>
                                        <p:cTn id="14" dur="2000"/>
                                        <p:tgtEl>
                                          <p:spTgt spid="22533"/>
                                        </p:tgtEl>
                                      </p:cBhvr>
                                    </p:animEffect>
                                  </p:childTnLst>
                                </p:cTn>
                              </p:par>
                            </p:childTnLst>
                          </p:cTn>
                        </p:par>
                        <p:par>
                          <p:cTn id="15" fill="hold">
                            <p:stCondLst>
                              <p:cond delay="3000"/>
                            </p:stCondLst>
                            <p:childTnLst>
                              <p:par>
                                <p:cTn id="16" presetID="10" presetClass="entr" presetSubtype="0" fill="hold" nodeType="afterEffect">
                                  <p:stCondLst>
                                    <p:cond delay="0"/>
                                  </p:stCondLst>
                                  <p:childTnLst>
                                    <p:set>
                                      <p:cBhvr>
                                        <p:cTn id="17" dur="1" fill="hold">
                                          <p:stCondLst>
                                            <p:cond delay="0"/>
                                          </p:stCondLst>
                                        </p:cTn>
                                        <p:tgtEl>
                                          <p:spTgt spid="22531"/>
                                        </p:tgtEl>
                                        <p:attrNameLst>
                                          <p:attrName>style.visibility</p:attrName>
                                        </p:attrNameLst>
                                      </p:cBhvr>
                                      <p:to>
                                        <p:strVal val="visible"/>
                                      </p:to>
                                    </p:set>
                                    <p:animEffect transition="in" filter="fade">
                                      <p:cBhvr>
                                        <p:cTn id="18" dur="2000"/>
                                        <p:tgtEl>
                                          <p:spTgt spid="22531"/>
                                        </p:tgtEl>
                                      </p:cBhvr>
                                    </p:animEffect>
                                  </p:childTnLst>
                                </p:cTn>
                              </p:par>
                            </p:childTnLst>
                          </p:cTn>
                        </p:par>
                        <p:par>
                          <p:cTn id="19" fill="hold">
                            <p:stCondLst>
                              <p:cond delay="5000"/>
                            </p:stCondLst>
                            <p:childTnLst>
                              <p:par>
                                <p:cTn id="20" presetID="10" presetClass="entr" presetSubtype="0" fill="hold" nodeType="afterEffect">
                                  <p:stCondLst>
                                    <p:cond delay="0"/>
                                  </p:stCondLst>
                                  <p:childTnLst>
                                    <p:set>
                                      <p:cBhvr>
                                        <p:cTn id="21" dur="1" fill="hold">
                                          <p:stCondLst>
                                            <p:cond delay="0"/>
                                          </p:stCondLst>
                                        </p:cTn>
                                        <p:tgtEl>
                                          <p:spTgt spid="22532"/>
                                        </p:tgtEl>
                                        <p:attrNameLst>
                                          <p:attrName>style.visibility</p:attrName>
                                        </p:attrNameLst>
                                      </p:cBhvr>
                                      <p:to>
                                        <p:strVal val="visible"/>
                                      </p:to>
                                    </p:set>
                                    <p:animEffect transition="in" filter="fade">
                                      <p:cBhvr>
                                        <p:cTn id="22" dur="2000"/>
                                        <p:tgtEl>
                                          <p:spTgt spid="22532"/>
                                        </p:tgtEl>
                                      </p:cBhvr>
                                    </p:animEffect>
                                  </p:childTnLst>
                                </p:cTn>
                              </p:par>
                            </p:childTnLst>
                          </p:cTn>
                        </p:par>
                        <p:par>
                          <p:cTn id="23" fill="hold">
                            <p:stCondLst>
                              <p:cond delay="7000"/>
                            </p:stCondLst>
                            <p:childTnLst>
                              <p:par>
                                <p:cTn id="24" presetID="13" presetClass="entr" presetSubtype="16" fill="hold" grpId="0" nodeType="afterEffect">
                                  <p:stCondLst>
                                    <p:cond delay="0"/>
                                  </p:stCondLst>
                                  <p:childTnLst>
                                    <p:set>
                                      <p:cBhvr>
                                        <p:cTn id="25" dur="1" fill="hold">
                                          <p:stCondLst>
                                            <p:cond delay="0"/>
                                          </p:stCondLst>
                                        </p:cTn>
                                        <p:tgtEl>
                                          <p:spTgt spid="22529"/>
                                        </p:tgtEl>
                                        <p:attrNameLst>
                                          <p:attrName>style.visibility</p:attrName>
                                        </p:attrNameLst>
                                      </p:cBhvr>
                                      <p:to>
                                        <p:strVal val="visible"/>
                                      </p:to>
                                    </p:set>
                                    <p:animEffect transition="in" filter="plus(in)">
                                      <p:cBhvr>
                                        <p:cTn id="26" dur="2000"/>
                                        <p:tgtEl>
                                          <p:spTgt spid="225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9"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7" name="Picture 5"/>
          <p:cNvPicPr>
            <a:picLocks noChangeAspect="1" noChangeArrowheads="1"/>
          </p:cNvPicPr>
          <p:nvPr/>
        </p:nvPicPr>
        <p:blipFill>
          <a:blip r:embed="rId2"/>
          <a:srcRect/>
          <a:stretch>
            <a:fillRect/>
          </a:stretch>
        </p:blipFill>
        <p:spPr bwMode="auto">
          <a:xfrm>
            <a:off x="0" y="0"/>
            <a:ext cx="9144000" cy="6858014"/>
          </a:xfrm>
          <a:prstGeom prst="rect">
            <a:avLst/>
          </a:prstGeom>
          <a:noFill/>
          <a:ln w="9525">
            <a:noFill/>
            <a:miter lim="800000"/>
            <a:headEnd/>
            <a:tailEnd/>
          </a:ln>
          <a:effectLst/>
        </p:spPr>
      </p:pic>
      <p:sp>
        <p:nvSpPr>
          <p:cNvPr id="2" name="Прямоугольник 1"/>
          <p:cNvSpPr/>
          <p:nvPr/>
        </p:nvSpPr>
        <p:spPr>
          <a:xfrm>
            <a:off x="6143636" y="5380672"/>
            <a:ext cx="3000364" cy="1477328"/>
          </a:xfrm>
          <a:prstGeom prst="rect">
            <a:avLst/>
          </a:prstGeom>
        </p:spPr>
        <p:txBody>
          <a:bodyPr wrap="square">
            <a:spAutoFit/>
          </a:bodyPr>
          <a:lstStyle/>
          <a:p>
            <a:pPr lvl="0" indent="539750" eaLnBrk="0" fontAlgn="base" hangingPunct="0">
              <a:spcBef>
                <a:spcPct val="0"/>
              </a:spcBef>
              <a:spcAft>
                <a:spcPct val="0"/>
              </a:spcAft>
            </a:pPr>
            <a:r>
              <a:rPr kumimoji="0" lang="ru-RU" b="0" i="0" u="sng" strike="noStrike" cap="none" normalizeH="0" baseline="0" dirty="0" smtClean="0">
                <a:ln>
                  <a:noFill/>
                </a:ln>
                <a:solidFill>
                  <a:schemeClr val="bg1"/>
                </a:solidFill>
                <a:effectLst>
                  <a:glow rad="228600">
                    <a:schemeClr val="accent1">
                      <a:satMod val="175000"/>
                      <a:alpha val="40000"/>
                    </a:schemeClr>
                  </a:glow>
                </a:effectLst>
                <a:latin typeface="Times New Roman" pitchFamily="18" charset="0"/>
                <a:ea typeface="Calibri" pitchFamily="34" charset="0"/>
                <a:cs typeface="Times New Roman" pitchFamily="18" charset="0"/>
              </a:rPr>
              <a:t>Ловля мяча</a:t>
            </a:r>
            <a:r>
              <a:rPr kumimoji="0" lang="ru-RU" b="0" i="0" u="none" strike="noStrike" cap="none" normalizeH="0" baseline="0" dirty="0" smtClean="0">
                <a:ln>
                  <a:noFill/>
                </a:ln>
                <a:solidFill>
                  <a:schemeClr val="bg1"/>
                </a:solidFill>
                <a:effectLst>
                  <a:glow rad="228600">
                    <a:schemeClr val="accent1">
                      <a:satMod val="175000"/>
                      <a:alpha val="40000"/>
                    </a:schemeClr>
                  </a:glow>
                </a:effectLst>
                <a:latin typeface="Times New Roman" pitchFamily="18" charset="0"/>
                <a:ea typeface="Calibri" pitchFamily="34" charset="0"/>
                <a:cs typeface="Times New Roman" pitchFamily="18" charset="0"/>
              </a:rPr>
              <a:t>. В момент, когда ловят мяч, происходит удар, передача энергии и импульса. Энергия летящего мяча передается рукам.</a:t>
            </a:r>
            <a:endParaRPr kumimoji="0" lang="ru-RU" b="0" i="0" u="none" strike="noStrike" cap="none" normalizeH="0" baseline="0" dirty="0" smtClean="0">
              <a:ln>
                <a:noFill/>
              </a:ln>
              <a:solidFill>
                <a:schemeClr val="bg1"/>
              </a:solidFill>
              <a:effectLst>
                <a:glow rad="228600">
                  <a:schemeClr val="accent1">
                    <a:satMod val="175000"/>
                    <a:alpha val="40000"/>
                  </a:schemeClr>
                </a:glow>
              </a:effectLst>
              <a:latin typeface="Arial" pitchFamily="34" charset="0"/>
            </a:endParaRPr>
          </a:p>
        </p:txBody>
      </p:sp>
      <p:sp>
        <p:nvSpPr>
          <p:cNvPr id="3" name="Прямоугольник 2"/>
          <p:cNvSpPr/>
          <p:nvPr/>
        </p:nvSpPr>
        <p:spPr>
          <a:xfrm>
            <a:off x="5000628" y="0"/>
            <a:ext cx="4143372" cy="2308324"/>
          </a:xfrm>
          <a:prstGeom prst="rect">
            <a:avLst/>
          </a:prstGeom>
        </p:spPr>
        <p:txBody>
          <a:bodyPr wrap="square">
            <a:spAutoFit/>
          </a:bodyPr>
          <a:lstStyle/>
          <a:p>
            <a:pPr lvl="0" indent="539750" eaLnBrk="0" fontAlgn="base" hangingPunct="0">
              <a:spcBef>
                <a:spcPct val="0"/>
              </a:spcBef>
              <a:spcAft>
                <a:spcPct val="0"/>
              </a:spcAft>
            </a:pPr>
            <a:r>
              <a:rPr kumimoji="0" lang="ru-RU" b="0" i="0" u="sng" strike="noStrike" cap="none" normalizeH="0" baseline="0" dirty="0" smtClean="0">
                <a:ln>
                  <a:noFill/>
                </a:ln>
                <a:solidFill>
                  <a:schemeClr val="bg1"/>
                </a:solidFill>
                <a:effectLst>
                  <a:glow rad="228600">
                    <a:schemeClr val="accent1">
                      <a:satMod val="175000"/>
                      <a:alpha val="40000"/>
                    </a:schemeClr>
                  </a:glow>
                </a:effectLst>
                <a:latin typeface="Times New Roman" pitchFamily="18" charset="0"/>
                <a:ea typeface="Calibri" pitchFamily="34" charset="0"/>
                <a:cs typeface="Times New Roman" pitchFamily="18" charset="0"/>
              </a:rPr>
              <a:t>Бег</a:t>
            </a:r>
            <a:r>
              <a:rPr kumimoji="0" lang="ru-RU" b="0" i="0" u="none" strike="noStrike" cap="none" normalizeH="0" baseline="0" dirty="0" smtClean="0">
                <a:ln>
                  <a:noFill/>
                </a:ln>
                <a:solidFill>
                  <a:schemeClr val="bg1"/>
                </a:solidFill>
                <a:effectLst>
                  <a:glow rad="228600">
                    <a:schemeClr val="accent1">
                      <a:satMod val="175000"/>
                      <a:alpha val="40000"/>
                    </a:schemeClr>
                  </a:glow>
                </a:effectLst>
                <a:latin typeface="Times New Roman" pitchFamily="18" charset="0"/>
                <a:ea typeface="Calibri" pitchFamily="34" charset="0"/>
                <a:cs typeface="Times New Roman" pitchFamily="18" charset="0"/>
              </a:rPr>
              <a:t> - главное средство передвижения в игре. Бег баскетболиста состоит из рывков и ускорений. Скорость бега может нарастать благодаря мышечным усилиям. Во время бега на игрока действуют также сила трения, сила тяжести, сила сопротивления воздуха.</a:t>
            </a:r>
            <a:endParaRPr kumimoji="0" lang="ru-RU" b="0" i="0" u="none" strike="noStrike" cap="none" normalizeH="0" baseline="0" dirty="0" smtClean="0">
              <a:ln>
                <a:noFill/>
              </a:ln>
              <a:solidFill>
                <a:schemeClr val="bg1"/>
              </a:solidFill>
              <a:effectLst>
                <a:glow rad="228600">
                  <a:schemeClr val="accent1">
                    <a:satMod val="175000"/>
                    <a:alpha val="40000"/>
                  </a:schemeClr>
                </a:glow>
              </a:effectLst>
              <a:latin typeface="Arial" pitchFamily="34" charset="0"/>
            </a:endParaRPr>
          </a:p>
        </p:txBody>
      </p:sp>
      <p:sp>
        <p:nvSpPr>
          <p:cNvPr id="4" name="Прямоугольник 3"/>
          <p:cNvSpPr/>
          <p:nvPr/>
        </p:nvSpPr>
        <p:spPr>
          <a:xfrm>
            <a:off x="0" y="3000372"/>
            <a:ext cx="3428992" cy="1754326"/>
          </a:xfrm>
          <a:prstGeom prst="rect">
            <a:avLst/>
          </a:prstGeom>
        </p:spPr>
        <p:txBody>
          <a:bodyPr wrap="square">
            <a:spAutoFit/>
          </a:bodyPr>
          <a:lstStyle/>
          <a:p>
            <a:pPr lvl="0" indent="539750" eaLnBrk="0" fontAlgn="base" hangingPunct="0">
              <a:spcBef>
                <a:spcPct val="0"/>
              </a:spcBef>
              <a:spcAft>
                <a:spcPct val="0"/>
              </a:spcAft>
            </a:pPr>
            <a:r>
              <a:rPr kumimoji="0" lang="ru-RU" b="0" i="0" u="sng" strike="noStrike" cap="none" normalizeH="0" baseline="0" dirty="0" smtClean="0">
                <a:ln>
                  <a:noFill/>
                </a:ln>
                <a:solidFill>
                  <a:schemeClr val="bg1"/>
                </a:solidFill>
                <a:effectLst>
                  <a:glow rad="228600">
                    <a:schemeClr val="accent1">
                      <a:satMod val="175000"/>
                      <a:alpha val="40000"/>
                    </a:schemeClr>
                  </a:glow>
                </a:effectLst>
                <a:latin typeface="Times New Roman" pitchFamily="18" charset="0"/>
                <a:ea typeface="Calibri" pitchFamily="34" charset="0"/>
                <a:cs typeface="Times New Roman" pitchFamily="18" charset="0"/>
              </a:rPr>
              <a:t>Прыжки</a:t>
            </a:r>
            <a:r>
              <a:rPr kumimoji="0" lang="ru-RU" b="0" i="0" u="none" strike="noStrike" cap="none" normalizeH="0" baseline="0" dirty="0" smtClean="0">
                <a:ln>
                  <a:noFill/>
                </a:ln>
                <a:solidFill>
                  <a:schemeClr val="bg1"/>
                </a:solidFill>
                <a:effectLst>
                  <a:glow rad="228600">
                    <a:schemeClr val="accent1">
                      <a:satMod val="175000"/>
                      <a:alpha val="40000"/>
                    </a:schemeClr>
                  </a:glow>
                </a:effectLst>
                <a:latin typeface="Times New Roman" pitchFamily="18" charset="0"/>
                <a:ea typeface="Calibri" pitchFamily="34" charset="0"/>
                <a:cs typeface="Times New Roman" pitchFamily="18" charset="0"/>
              </a:rPr>
              <a:t>. Для прыжка игрок своими мускулами создает такую </a:t>
            </a:r>
            <a:r>
              <a:rPr lang="ru-RU" dirty="0" smtClean="0">
                <a:solidFill>
                  <a:schemeClr val="bg1"/>
                </a:solidFill>
                <a:effectLst>
                  <a:glow rad="228600">
                    <a:schemeClr val="accent1">
                      <a:satMod val="175000"/>
                      <a:alpha val="40000"/>
                    </a:schemeClr>
                  </a:glow>
                </a:effectLst>
                <a:ea typeface="Calibri" pitchFamily="34" charset="0"/>
                <a:cs typeface="Times New Roman" pitchFamily="18" charset="0"/>
              </a:rPr>
              <a:t>«</a:t>
            </a:r>
            <a:r>
              <a:rPr kumimoji="0" lang="ru-RU" b="0" i="0" u="none" strike="noStrike" cap="none" normalizeH="0" baseline="0" dirty="0" smtClean="0">
                <a:ln>
                  <a:noFill/>
                </a:ln>
                <a:solidFill>
                  <a:schemeClr val="bg1"/>
                </a:solidFill>
                <a:effectLst>
                  <a:glow rad="228600">
                    <a:schemeClr val="accent1">
                      <a:satMod val="175000"/>
                      <a:alpha val="40000"/>
                    </a:schemeClr>
                  </a:glow>
                </a:effectLst>
                <a:latin typeface="Times New Roman" pitchFamily="18" charset="0"/>
                <a:ea typeface="Calibri" pitchFamily="34" charset="0"/>
                <a:cs typeface="Times New Roman" pitchFamily="18" charset="0"/>
              </a:rPr>
              <a:t>силу выталкивания</a:t>
            </a:r>
            <a:r>
              <a:rPr lang="ru-RU" dirty="0" smtClean="0">
                <a:solidFill>
                  <a:schemeClr val="bg1"/>
                </a:solidFill>
                <a:effectLst>
                  <a:glow rad="228600">
                    <a:schemeClr val="accent1">
                      <a:satMod val="175000"/>
                      <a:alpha val="40000"/>
                    </a:schemeClr>
                  </a:glow>
                </a:effectLst>
                <a:ea typeface="Calibri" pitchFamily="34" charset="0"/>
                <a:cs typeface="Times New Roman" pitchFamily="18" charset="0"/>
              </a:rPr>
              <a:t>»</a:t>
            </a:r>
            <a:r>
              <a:rPr kumimoji="0" lang="ru-RU" b="0" i="0" u="none" strike="noStrike" cap="none" normalizeH="0" baseline="0" dirty="0" smtClean="0">
                <a:ln>
                  <a:noFill/>
                </a:ln>
                <a:solidFill>
                  <a:schemeClr val="bg1"/>
                </a:solidFill>
                <a:effectLst>
                  <a:glow rad="228600">
                    <a:schemeClr val="accent1">
                      <a:satMod val="175000"/>
                      <a:alpha val="40000"/>
                    </a:schemeClr>
                  </a:glow>
                </a:effectLst>
                <a:latin typeface="Times New Roman" pitchFamily="18" charset="0"/>
                <a:ea typeface="Calibri" pitchFamily="34" charset="0"/>
                <a:cs typeface="Times New Roman" pitchFamily="18" charset="0"/>
              </a:rPr>
              <a:t>, которая позволяет ему подпрыгнуть, оторваться от пола, преодолев силу тяготения.</a:t>
            </a:r>
            <a:endParaRPr kumimoji="0" lang="ru-RU" b="0" i="0" u="none" strike="noStrike" cap="none" normalizeH="0" baseline="0" dirty="0" smtClean="0">
              <a:ln>
                <a:noFill/>
              </a:ln>
              <a:solidFill>
                <a:schemeClr val="bg1"/>
              </a:solidFill>
              <a:effectLst>
                <a:glow rad="228600">
                  <a:schemeClr val="accent1">
                    <a:satMod val="175000"/>
                    <a:alpha val="40000"/>
                  </a:schemeClr>
                </a:glow>
              </a:effectLst>
              <a:latin typeface="Arial" pitchFamily="34" charset="0"/>
            </a:endParaRPr>
          </a:p>
        </p:txBody>
      </p:sp>
      <p:sp>
        <p:nvSpPr>
          <p:cNvPr id="5" name="Прямоугольник 4"/>
          <p:cNvSpPr/>
          <p:nvPr/>
        </p:nvSpPr>
        <p:spPr>
          <a:xfrm>
            <a:off x="0" y="4826675"/>
            <a:ext cx="3500430" cy="2031325"/>
          </a:xfrm>
          <a:prstGeom prst="rect">
            <a:avLst/>
          </a:prstGeom>
        </p:spPr>
        <p:txBody>
          <a:bodyPr wrap="square">
            <a:spAutoFit/>
          </a:bodyPr>
          <a:lstStyle/>
          <a:p>
            <a:pPr lvl="0" indent="539750" eaLnBrk="0" fontAlgn="base" hangingPunct="0">
              <a:spcBef>
                <a:spcPct val="0"/>
              </a:spcBef>
              <a:spcAft>
                <a:spcPct val="0"/>
              </a:spcAft>
            </a:pPr>
            <a:r>
              <a:rPr kumimoji="0" lang="ru-RU" b="0" i="0" u="sng" strike="noStrike" cap="none" normalizeH="0" baseline="0" dirty="0" smtClean="0">
                <a:ln>
                  <a:noFill/>
                </a:ln>
                <a:solidFill>
                  <a:schemeClr val="bg1"/>
                </a:solidFill>
                <a:effectLst>
                  <a:glow rad="228600">
                    <a:schemeClr val="accent1">
                      <a:satMod val="175000"/>
                      <a:alpha val="40000"/>
                    </a:schemeClr>
                  </a:glow>
                </a:effectLst>
                <a:latin typeface="Times New Roman" pitchFamily="18" charset="0"/>
                <a:ea typeface="Calibri" pitchFamily="34" charset="0"/>
                <a:cs typeface="Times New Roman" pitchFamily="18" charset="0"/>
              </a:rPr>
              <a:t>Бросок, передача</a:t>
            </a:r>
            <a:r>
              <a:rPr kumimoji="0" lang="ru-RU" b="0" i="0" u="none" strike="noStrike" cap="none" normalizeH="0" baseline="0" dirty="0" smtClean="0">
                <a:ln>
                  <a:noFill/>
                </a:ln>
                <a:solidFill>
                  <a:schemeClr val="bg1"/>
                </a:solidFill>
                <a:effectLst>
                  <a:glow rad="228600">
                    <a:schemeClr val="accent1">
                      <a:satMod val="175000"/>
                      <a:alpha val="40000"/>
                    </a:schemeClr>
                  </a:glow>
                </a:effectLst>
                <a:latin typeface="Times New Roman" pitchFamily="18" charset="0"/>
                <a:ea typeface="Calibri" pitchFamily="34" charset="0"/>
                <a:cs typeface="Times New Roman" pitchFamily="18" charset="0"/>
              </a:rPr>
              <a:t>. При броске и передаче мяча игрок должен оценить силу, создаваемую его ногами и руками и приложенную к мячу для </a:t>
            </a:r>
            <a:r>
              <a:rPr lang="ru-RU" dirty="0" smtClean="0">
                <a:solidFill>
                  <a:schemeClr val="bg1"/>
                </a:solidFill>
                <a:effectLst>
                  <a:glow rad="228600">
                    <a:schemeClr val="accent1">
                      <a:satMod val="175000"/>
                      <a:alpha val="40000"/>
                    </a:schemeClr>
                  </a:glow>
                </a:effectLst>
                <a:ea typeface="Calibri" pitchFamily="34" charset="0"/>
                <a:cs typeface="Times New Roman" pitchFamily="18" charset="0"/>
              </a:rPr>
              <a:t>«</a:t>
            </a:r>
            <a:r>
              <a:rPr kumimoji="0" lang="ru-RU" b="0" i="0" u="none" strike="noStrike" cap="none" normalizeH="0" baseline="0" dirty="0" smtClean="0">
                <a:ln>
                  <a:noFill/>
                </a:ln>
                <a:solidFill>
                  <a:schemeClr val="bg1"/>
                </a:solidFill>
                <a:effectLst>
                  <a:glow rad="228600">
                    <a:schemeClr val="accent1">
                      <a:satMod val="175000"/>
                      <a:alpha val="40000"/>
                    </a:schemeClr>
                  </a:glow>
                </a:effectLst>
                <a:latin typeface="Times New Roman" pitchFamily="18" charset="0"/>
                <a:ea typeface="Calibri" pitchFamily="34" charset="0"/>
                <a:cs typeface="Times New Roman" pitchFamily="18" charset="0"/>
              </a:rPr>
              <a:t>поражения</a:t>
            </a:r>
            <a:r>
              <a:rPr lang="ru-RU" dirty="0" smtClean="0">
                <a:solidFill>
                  <a:schemeClr val="bg1"/>
                </a:solidFill>
                <a:effectLst>
                  <a:glow rad="228600">
                    <a:schemeClr val="accent1">
                      <a:satMod val="175000"/>
                      <a:alpha val="40000"/>
                    </a:schemeClr>
                  </a:glow>
                </a:effectLst>
                <a:ea typeface="Calibri" pitchFamily="34" charset="0"/>
                <a:cs typeface="Times New Roman" pitchFamily="18" charset="0"/>
              </a:rPr>
              <a:t>»</a:t>
            </a:r>
            <a:r>
              <a:rPr kumimoji="0" lang="ru-RU" b="0" i="0" u="none" strike="noStrike" cap="none" normalizeH="0" baseline="0" dirty="0" smtClean="0">
                <a:ln>
                  <a:noFill/>
                </a:ln>
                <a:solidFill>
                  <a:schemeClr val="bg1"/>
                </a:solidFill>
                <a:effectLst>
                  <a:glow rad="228600">
                    <a:schemeClr val="accent1">
                      <a:satMod val="175000"/>
                      <a:alpha val="40000"/>
                    </a:schemeClr>
                  </a:glow>
                </a:effectLst>
                <a:latin typeface="Times New Roman" pitchFamily="18" charset="0"/>
                <a:ea typeface="Calibri" pitchFamily="34" charset="0"/>
                <a:cs typeface="Times New Roman" pitchFamily="18" charset="0"/>
              </a:rPr>
              <a:t> кольца или передачи мяча партнеру.</a:t>
            </a:r>
            <a:endParaRPr kumimoji="0" lang="ru-RU" b="0" i="0" u="none" strike="noStrike" cap="none" normalizeH="0" baseline="0" dirty="0" smtClean="0">
              <a:ln>
                <a:noFill/>
              </a:ln>
              <a:solidFill>
                <a:schemeClr val="bg1"/>
              </a:solidFill>
              <a:effectLst>
                <a:glow rad="228600">
                  <a:schemeClr val="accent1">
                    <a:satMod val="175000"/>
                    <a:alpha val="40000"/>
                  </a:schemeClr>
                </a:glow>
              </a:effectLst>
              <a:latin typeface="Arial" pitchFamily="34" charset="0"/>
            </a:endParaRPr>
          </a:p>
        </p:txBody>
      </p:sp>
      <p:pic>
        <p:nvPicPr>
          <p:cNvPr id="23554" name="Picture 2"/>
          <p:cNvPicPr>
            <a:picLocks noChangeAspect="1" noChangeArrowheads="1"/>
          </p:cNvPicPr>
          <p:nvPr/>
        </p:nvPicPr>
        <p:blipFill>
          <a:blip r:embed="rId3"/>
          <a:srcRect/>
          <a:stretch>
            <a:fillRect/>
          </a:stretch>
        </p:blipFill>
        <p:spPr bwMode="auto">
          <a:xfrm>
            <a:off x="0" y="-1"/>
            <a:ext cx="4572000" cy="3070249"/>
          </a:xfrm>
          <a:prstGeom prst="rect">
            <a:avLst/>
          </a:prstGeom>
          <a:ln>
            <a:noFill/>
          </a:ln>
          <a:effectLst>
            <a:softEdge rad="112500"/>
          </a:effectLst>
        </p:spPr>
      </p:pic>
      <p:pic>
        <p:nvPicPr>
          <p:cNvPr id="23555" name="Picture 3"/>
          <p:cNvPicPr>
            <a:picLocks noChangeAspect="1" noChangeArrowheads="1"/>
          </p:cNvPicPr>
          <p:nvPr/>
        </p:nvPicPr>
        <p:blipFill>
          <a:blip r:embed="rId4"/>
          <a:srcRect/>
          <a:stretch>
            <a:fillRect/>
          </a:stretch>
        </p:blipFill>
        <p:spPr bwMode="auto">
          <a:xfrm>
            <a:off x="3428992" y="2950399"/>
            <a:ext cx="2600331" cy="3907601"/>
          </a:xfrm>
          <a:prstGeom prst="rect">
            <a:avLst/>
          </a:prstGeom>
          <a:ln>
            <a:noFill/>
          </a:ln>
          <a:effectLst>
            <a:softEdge rad="112500"/>
          </a:effectLst>
        </p:spPr>
      </p:pic>
      <p:pic>
        <p:nvPicPr>
          <p:cNvPr id="23556" name="Picture 4"/>
          <p:cNvPicPr>
            <a:picLocks noChangeAspect="1" noChangeArrowheads="1"/>
          </p:cNvPicPr>
          <p:nvPr/>
        </p:nvPicPr>
        <p:blipFill>
          <a:blip r:embed="rId5"/>
          <a:srcRect/>
          <a:stretch>
            <a:fillRect/>
          </a:stretch>
        </p:blipFill>
        <p:spPr bwMode="auto">
          <a:xfrm>
            <a:off x="6000729" y="2571744"/>
            <a:ext cx="3143272" cy="2357454"/>
          </a:xfrm>
          <a:prstGeom prst="rect">
            <a:avLst/>
          </a:prstGeom>
          <a:ln>
            <a:noFill/>
          </a:ln>
          <a:effectLst>
            <a:softEdge rad="112500"/>
          </a:effec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554"/>
                                        </p:tgtEl>
                                        <p:attrNameLst>
                                          <p:attrName>style.visibility</p:attrName>
                                        </p:attrNameLst>
                                      </p:cBhvr>
                                      <p:to>
                                        <p:strVal val="visible"/>
                                      </p:to>
                                    </p:set>
                                    <p:animEffect transition="in" filter="fade">
                                      <p:cBhvr>
                                        <p:cTn id="7" dur="2000"/>
                                        <p:tgtEl>
                                          <p:spTgt spid="23554"/>
                                        </p:tgtEl>
                                      </p:cBhvr>
                                    </p:animEffect>
                                  </p:childTnLst>
                                </p:cTn>
                              </p:par>
                            </p:childTnLst>
                          </p:cTn>
                        </p:par>
                        <p:par>
                          <p:cTn id="8" fill="hold">
                            <p:stCondLst>
                              <p:cond delay="2000"/>
                            </p:stCondLst>
                            <p:childTnLst>
                              <p:par>
                                <p:cTn id="9" presetID="6"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ircle(in)">
                                      <p:cBhvr>
                                        <p:cTn id="11" dur="2000"/>
                                        <p:tgtEl>
                                          <p:spTgt spid="4"/>
                                        </p:tgtEl>
                                      </p:cBhvr>
                                    </p:animEffect>
                                  </p:childTnLst>
                                </p:cTn>
                              </p:par>
                            </p:childTnLst>
                          </p:cTn>
                        </p:par>
                        <p:par>
                          <p:cTn id="12" fill="hold">
                            <p:stCondLst>
                              <p:cond delay="4000"/>
                            </p:stCondLst>
                            <p:childTnLst>
                              <p:par>
                                <p:cTn id="13" presetID="34"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from="(-#ppt_w/2)" to="(#ppt_x)" calcmode="lin" valueType="num">
                                      <p:cBhvr>
                                        <p:cTn id="15" dur="600" fill="hold">
                                          <p:stCondLst>
                                            <p:cond delay="0"/>
                                          </p:stCondLst>
                                        </p:cTn>
                                        <p:tgtEl>
                                          <p:spTgt spid="5"/>
                                        </p:tgtEl>
                                        <p:attrNameLst>
                                          <p:attrName>ppt_x</p:attrName>
                                        </p:attrNameLst>
                                      </p:cBhvr>
                                    </p:anim>
                                    <p:anim from="0" to="-1.0" calcmode="lin" valueType="num">
                                      <p:cBhvr>
                                        <p:cTn id="16" dur="200" decel="50000" autoRev="1" fill="hold">
                                          <p:stCondLst>
                                            <p:cond delay="600"/>
                                          </p:stCondLst>
                                        </p:cTn>
                                        <p:tgtEl>
                                          <p:spTgt spid="5"/>
                                        </p:tgtEl>
                                        <p:attrNameLst>
                                          <p:attrName>xshear</p:attrName>
                                        </p:attrNameLst>
                                      </p:cBhvr>
                                    </p:anim>
                                    <p:animScale>
                                      <p:cBhvr>
                                        <p:cTn id="17" dur="200" decel="100000" autoRev="1" fill="hold">
                                          <p:stCondLst>
                                            <p:cond delay="600"/>
                                          </p:stCondLst>
                                        </p:cTn>
                                        <p:tgtEl>
                                          <p:spTgt spid="5"/>
                                        </p:tgtEl>
                                      </p:cBhvr>
                                      <p:from x="100000" y="100000"/>
                                      <p:to x="80000" y="100000"/>
                                    </p:animScale>
                                    <p:anim by="(#ppt_h/3+#ppt_w*0.1)" calcmode="lin" valueType="num">
                                      <p:cBhvr additive="sum">
                                        <p:cTn id="18" dur="200" decel="100000" autoRev="1" fill="hold">
                                          <p:stCondLst>
                                            <p:cond delay="600"/>
                                          </p:stCondLst>
                                        </p:cTn>
                                        <p:tgtEl>
                                          <p:spTgt spid="5"/>
                                        </p:tgtEl>
                                        <p:attrNameLst>
                                          <p:attrName>ppt_x</p:attrName>
                                        </p:attrNameLst>
                                      </p:cBhvr>
                                    </p:anim>
                                  </p:childTnLst>
                                </p:cTn>
                              </p:par>
                            </p:childTnLst>
                          </p:cTn>
                        </p:par>
                        <p:par>
                          <p:cTn id="19" fill="hold">
                            <p:stCondLst>
                              <p:cond delay="5000"/>
                            </p:stCondLst>
                            <p:childTnLst>
                              <p:par>
                                <p:cTn id="20" presetID="10" presetClass="entr" presetSubtype="0" fill="hold" nodeType="afterEffect">
                                  <p:stCondLst>
                                    <p:cond delay="0"/>
                                  </p:stCondLst>
                                  <p:childTnLst>
                                    <p:set>
                                      <p:cBhvr>
                                        <p:cTn id="21" dur="1" fill="hold">
                                          <p:stCondLst>
                                            <p:cond delay="0"/>
                                          </p:stCondLst>
                                        </p:cTn>
                                        <p:tgtEl>
                                          <p:spTgt spid="23555"/>
                                        </p:tgtEl>
                                        <p:attrNameLst>
                                          <p:attrName>style.visibility</p:attrName>
                                        </p:attrNameLst>
                                      </p:cBhvr>
                                      <p:to>
                                        <p:strVal val="visible"/>
                                      </p:to>
                                    </p:set>
                                    <p:animEffect transition="in" filter="fade">
                                      <p:cBhvr>
                                        <p:cTn id="22" dur="2000"/>
                                        <p:tgtEl>
                                          <p:spTgt spid="23555"/>
                                        </p:tgtEl>
                                      </p:cBhvr>
                                    </p:animEffect>
                                  </p:childTnLst>
                                </p:cTn>
                              </p:par>
                            </p:childTnLst>
                          </p:cTn>
                        </p:par>
                        <p:par>
                          <p:cTn id="23" fill="hold">
                            <p:stCondLst>
                              <p:cond delay="7000"/>
                            </p:stCondLst>
                            <p:childTnLst>
                              <p:par>
                                <p:cTn id="24" presetID="8" presetClass="entr" presetSubtype="16"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diamond(in)">
                                      <p:cBhvr>
                                        <p:cTn id="26" dur="2000"/>
                                        <p:tgtEl>
                                          <p:spTgt spid="2"/>
                                        </p:tgtEl>
                                      </p:cBhvr>
                                    </p:animEffect>
                                  </p:childTnLst>
                                </p:cTn>
                              </p:par>
                            </p:childTnLst>
                          </p:cTn>
                        </p:par>
                        <p:par>
                          <p:cTn id="27" fill="hold">
                            <p:stCondLst>
                              <p:cond delay="9000"/>
                            </p:stCondLst>
                            <p:childTnLst>
                              <p:par>
                                <p:cTn id="28" presetID="50" presetClass="entr" presetSubtype="0" decel="100000" fill="hold" nodeType="afterEffect">
                                  <p:stCondLst>
                                    <p:cond delay="0"/>
                                  </p:stCondLst>
                                  <p:childTnLst>
                                    <p:set>
                                      <p:cBhvr>
                                        <p:cTn id="29" dur="1" fill="hold">
                                          <p:stCondLst>
                                            <p:cond delay="0"/>
                                          </p:stCondLst>
                                        </p:cTn>
                                        <p:tgtEl>
                                          <p:spTgt spid="23556"/>
                                        </p:tgtEl>
                                        <p:attrNameLst>
                                          <p:attrName>style.visibility</p:attrName>
                                        </p:attrNameLst>
                                      </p:cBhvr>
                                      <p:to>
                                        <p:strVal val="visible"/>
                                      </p:to>
                                    </p:set>
                                    <p:anim calcmode="lin" valueType="num">
                                      <p:cBhvr>
                                        <p:cTn id="30" dur="1000" fill="hold"/>
                                        <p:tgtEl>
                                          <p:spTgt spid="23556"/>
                                        </p:tgtEl>
                                        <p:attrNameLst>
                                          <p:attrName>ppt_w</p:attrName>
                                        </p:attrNameLst>
                                      </p:cBhvr>
                                      <p:tavLst>
                                        <p:tav tm="0">
                                          <p:val>
                                            <p:strVal val="#ppt_w+.3"/>
                                          </p:val>
                                        </p:tav>
                                        <p:tav tm="100000">
                                          <p:val>
                                            <p:strVal val="#ppt_w"/>
                                          </p:val>
                                        </p:tav>
                                      </p:tavLst>
                                    </p:anim>
                                    <p:anim calcmode="lin" valueType="num">
                                      <p:cBhvr>
                                        <p:cTn id="31" dur="1000" fill="hold"/>
                                        <p:tgtEl>
                                          <p:spTgt spid="23556"/>
                                        </p:tgtEl>
                                        <p:attrNameLst>
                                          <p:attrName>ppt_h</p:attrName>
                                        </p:attrNameLst>
                                      </p:cBhvr>
                                      <p:tavLst>
                                        <p:tav tm="0">
                                          <p:val>
                                            <p:strVal val="#ppt_h"/>
                                          </p:val>
                                        </p:tav>
                                        <p:tav tm="100000">
                                          <p:val>
                                            <p:strVal val="#ppt_h"/>
                                          </p:val>
                                        </p:tav>
                                      </p:tavLst>
                                    </p:anim>
                                    <p:animEffect transition="in" filter="fade">
                                      <p:cBhvr>
                                        <p:cTn id="32" dur="1000"/>
                                        <p:tgtEl>
                                          <p:spTgt spid="235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137</TotalTime>
  <Words>1801</Words>
  <Application>Microsoft Office PowerPoint</Application>
  <PresentationFormat>Экран (4:3)</PresentationFormat>
  <Paragraphs>45</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Света</cp:lastModifiedBy>
  <cp:revision>17</cp:revision>
  <dcterms:created xsi:type="dcterms:W3CDTF">2012-05-11T18:57:14Z</dcterms:created>
  <dcterms:modified xsi:type="dcterms:W3CDTF">2011-10-28T15:57:34Z</dcterms:modified>
</cp:coreProperties>
</file>