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64"/>
  </p:notesMasterIdLst>
  <p:sldIdLst>
    <p:sldId id="257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8" r:id="rId10"/>
    <p:sldId id="271" r:id="rId11"/>
    <p:sldId id="270" r:id="rId12"/>
    <p:sldId id="273" r:id="rId13"/>
    <p:sldId id="275" r:id="rId14"/>
    <p:sldId id="277" r:id="rId15"/>
    <p:sldId id="284" r:id="rId16"/>
    <p:sldId id="279" r:id="rId17"/>
    <p:sldId id="281" r:id="rId18"/>
    <p:sldId id="283" r:id="rId19"/>
    <p:sldId id="286" r:id="rId20"/>
    <p:sldId id="288" r:id="rId21"/>
    <p:sldId id="290" r:id="rId22"/>
    <p:sldId id="292" r:id="rId23"/>
    <p:sldId id="293" r:id="rId24"/>
    <p:sldId id="294" r:id="rId25"/>
    <p:sldId id="295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04" r:id="rId35"/>
    <p:sldId id="305" r:id="rId36"/>
    <p:sldId id="306" r:id="rId37"/>
    <p:sldId id="307" r:id="rId38"/>
    <p:sldId id="309" r:id="rId39"/>
    <p:sldId id="310" r:id="rId40"/>
    <p:sldId id="311" r:id="rId41"/>
    <p:sldId id="313" r:id="rId42"/>
    <p:sldId id="315" r:id="rId43"/>
    <p:sldId id="317" r:id="rId44"/>
    <p:sldId id="319" r:id="rId45"/>
    <p:sldId id="320" r:id="rId46"/>
    <p:sldId id="322" r:id="rId47"/>
    <p:sldId id="326" r:id="rId48"/>
    <p:sldId id="328" r:id="rId49"/>
    <p:sldId id="330" r:id="rId50"/>
    <p:sldId id="332" r:id="rId51"/>
    <p:sldId id="334" r:id="rId52"/>
    <p:sldId id="336" r:id="rId53"/>
    <p:sldId id="337" r:id="rId54"/>
    <p:sldId id="338" r:id="rId55"/>
    <p:sldId id="339" r:id="rId56"/>
    <p:sldId id="340" r:id="rId57"/>
    <p:sldId id="341" r:id="rId58"/>
    <p:sldId id="342" r:id="rId59"/>
    <p:sldId id="344" r:id="rId60"/>
    <p:sldId id="345" r:id="rId61"/>
    <p:sldId id="346" r:id="rId62"/>
    <p:sldId id="349" r:id="rId6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4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0FC779-9A72-4EF1-9E4D-5B9D30292189}" type="doc">
      <dgm:prSet loTypeId="urn:microsoft.com/office/officeart/2005/8/layout/process4" loCatId="list" qsTypeId="urn:microsoft.com/office/officeart/2005/8/quickstyle/3d4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539540A-B7B1-4773-A11D-C51A307DF934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3200" b="1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ТЕЗИС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3200" b="1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(УТВЕРЖДЕНИЕ, КОТОРОЕ НУЖНО ДОКАЗАТЬ)</a:t>
          </a:r>
          <a:endParaRPr lang="ru-RU" sz="3200" dirty="0"/>
        </a:p>
      </dgm:t>
    </dgm:pt>
    <dgm:pt modelId="{B9D561C3-929F-4F90-B783-DE9FB042D240}" type="parTrans" cxnId="{81B79D0D-EA3E-4055-8202-D4C63E976AC4}">
      <dgm:prSet/>
      <dgm:spPr/>
      <dgm:t>
        <a:bodyPr/>
        <a:lstStyle/>
        <a:p>
          <a:endParaRPr lang="ru-RU"/>
        </a:p>
      </dgm:t>
    </dgm:pt>
    <dgm:pt modelId="{A5473C8C-CCCE-42E9-97F8-B95279620566}" type="sibTrans" cxnId="{81B79D0D-EA3E-4055-8202-D4C63E976AC4}">
      <dgm:prSet/>
      <dgm:spPr/>
      <dgm:t>
        <a:bodyPr/>
        <a:lstStyle/>
        <a:p>
          <a:endParaRPr lang="ru-RU"/>
        </a:p>
      </dgm:t>
    </dgm:pt>
    <dgm:pt modelId="{8581F0F7-D8FC-438B-915E-E6B7F859CEF6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3200" b="1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АРГУМЕНТЫ И  ПРИМЕРЫ (ОБОСНОВАНИЕ ВЫСКАЗАННОЙ МЫСЛИ) </a:t>
          </a:r>
          <a:endParaRPr lang="ru-RU" sz="3200" b="1" dirty="0"/>
        </a:p>
      </dgm:t>
    </dgm:pt>
    <dgm:pt modelId="{4DFF377C-384A-4A60-BCF4-38D1401BB8AC}" type="parTrans" cxnId="{8EFC80E7-76C1-4E7A-A193-FDF5F8B96821}">
      <dgm:prSet/>
      <dgm:spPr/>
      <dgm:t>
        <a:bodyPr/>
        <a:lstStyle/>
        <a:p>
          <a:endParaRPr lang="ru-RU"/>
        </a:p>
      </dgm:t>
    </dgm:pt>
    <dgm:pt modelId="{7CEC984A-BCED-466E-B096-2B77BC7EE7DA}" type="sibTrans" cxnId="{8EFC80E7-76C1-4E7A-A193-FDF5F8B96821}">
      <dgm:prSet/>
      <dgm:spPr/>
      <dgm:t>
        <a:bodyPr/>
        <a:lstStyle/>
        <a:p>
          <a:endParaRPr lang="ru-RU"/>
        </a:p>
      </dgm:t>
    </dgm:pt>
    <dgm:pt modelId="{952945E7-1555-400C-A6B0-C0FCA5F1A692}">
      <dgm:prSet phldrT="[Текст]" custT="1"/>
      <dgm:spPr/>
      <dgm:t>
        <a:bodyPr/>
        <a:lstStyle/>
        <a:p>
          <a:r>
            <a:rPr lang="ru-RU" sz="3200" b="1" dirty="0" smtClean="0"/>
            <a:t>ВЫВОД</a:t>
          </a:r>
          <a:endParaRPr lang="ru-RU" sz="3200" b="1" dirty="0"/>
        </a:p>
      </dgm:t>
    </dgm:pt>
    <dgm:pt modelId="{44F92D65-20B9-4F48-90EC-9913DBD8CB53}" type="parTrans" cxnId="{3A5FA144-43B1-477E-B27C-49B21D277669}">
      <dgm:prSet/>
      <dgm:spPr/>
      <dgm:t>
        <a:bodyPr/>
        <a:lstStyle/>
        <a:p>
          <a:endParaRPr lang="ru-RU"/>
        </a:p>
      </dgm:t>
    </dgm:pt>
    <dgm:pt modelId="{A393A1F7-EA67-437B-A19D-F678F1949EE7}" type="sibTrans" cxnId="{3A5FA144-43B1-477E-B27C-49B21D277669}">
      <dgm:prSet/>
      <dgm:spPr/>
      <dgm:t>
        <a:bodyPr/>
        <a:lstStyle/>
        <a:p>
          <a:endParaRPr lang="ru-RU"/>
        </a:p>
      </dgm:t>
    </dgm:pt>
    <dgm:pt modelId="{3D2F9D5C-1E9B-4268-8647-CB543ADCCD45}" type="pres">
      <dgm:prSet presAssocID="{420FC779-9A72-4EF1-9E4D-5B9D3029218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CD8E43C-DDDD-4AC8-B1CE-671B30A5B9E2}" type="pres">
      <dgm:prSet presAssocID="{952945E7-1555-400C-A6B0-C0FCA5F1A692}" presName="boxAndChildren" presStyleCnt="0"/>
      <dgm:spPr/>
    </dgm:pt>
    <dgm:pt modelId="{F77D24E7-A72C-4AA6-96AF-564D41C4E3CA}" type="pres">
      <dgm:prSet presAssocID="{952945E7-1555-400C-A6B0-C0FCA5F1A692}" presName="parentTextBox" presStyleLbl="node1" presStyleIdx="0" presStyleCnt="3" custScaleY="72013"/>
      <dgm:spPr/>
      <dgm:t>
        <a:bodyPr/>
        <a:lstStyle/>
        <a:p>
          <a:endParaRPr lang="ru-RU"/>
        </a:p>
      </dgm:t>
    </dgm:pt>
    <dgm:pt modelId="{1A4F62FD-C880-4005-AD64-1BA42DE015B1}" type="pres">
      <dgm:prSet presAssocID="{7CEC984A-BCED-466E-B096-2B77BC7EE7DA}" presName="sp" presStyleCnt="0"/>
      <dgm:spPr/>
    </dgm:pt>
    <dgm:pt modelId="{0C1271A6-3810-4FF6-8B10-DA9DAF129BB1}" type="pres">
      <dgm:prSet presAssocID="{8581F0F7-D8FC-438B-915E-E6B7F859CEF6}" presName="arrowAndChildren" presStyleCnt="0"/>
      <dgm:spPr/>
    </dgm:pt>
    <dgm:pt modelId="{B700E12A-3463-4D85-926C-D3B5B93EBD71}" type="pres">
      <dgm:prSet presAssocID="{8581F0F7-D8FC-438B-915E-E6B7F859CEF6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47A3D358-AEEC-41F7-89C9-7CB105B64C63}" type="pres">
      <dgm:prSet presAssocID="{A5473C8C-CCCE-42E9-97F8-B95279620566}" presName="sp" presStyleCnt="0"/>
      <dgm:spPr/>
    </dgm:pt>
    <dgm:pt modelId="{879A3568-B748-4676-8498-7DDF14003CA7}" type="pres">
      <dgm:prSet presAssocID="{D539540A-B7B1-4773-A11D-C51A307DF934}" presName="arrowAndChildren" presStyleCnt="0"/>
      <dgm:spPr/>
    </dgm:pt>
    <dgm:pt modelId="{B16E903B-6153-4A2A-8E71-C3411F072CA7}" type="pres">
      <dgm:prSet presAssocID="{D539540A-B7B1-4773-A11D-C51A307DF934}" presName="parentTextArrow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9F688D1D-0E95-4648-84A7-9967C3410813}" type="presOf" srcId="{420FC779-9A72-4EF1-9E4D-5B9D30292189}" destId="{3D2F9D5C-1E9B-4268-8647-CB543ADCCD45}" srcOrd="0" destOrd="0" presId="urn:microsoft.com/office/officeart/2005/8/layout/process4"/>
    <dgm:cxn modelId="{8EFC80E7-76C1-4E7A-A193-FDF5F8B96821}" srcId="{420FC779-9A72-4EF1-9E4D-5B9D30292189}" destId="{8581F0F7-D8FC-438B-915E-E6B7F859CEF6}" srcOrd="1" destOrd="0" parTransId="{4DFF377C-384A-4A60-BCF4-38D1401BB8AC}" sibTransId="{7CEC984A-BCED-466E-B096-2B77BC7EE7DA}"/>
    <dgm:cxn modelId="{81B79D0D-EA3E-4055-8202-D4C63E976AC4}" srcId="{420FC779-9A72-4EF1-9E4D-5B9D30292189}" destId="{D539540A-B7B1-4773-A11D-C51A307DF934}" srcOrd="0" destOrd="0" parTransId="{B9D561C3-929F-4F90-B783-DE9FB042D240}" sibTransId="{A5473C8C-CCCE-42E9-97F8-B95279620566}"/>
    <dgm:cxn modelId="{304BE490-8EA8-4DFA-935A-47578120B2B9}" type="presOf" srcId="{8581F0F7-D8FC-438B-915E-E6B7F859CEF6}" destId="{B700E12A-3463-4D85-926C-D3B5B93EBD71}" srcOrd="0" destOrd="0" presId="urn:microsoft.com/office/officeart/2005/8/layout/process4"/>
    <dgm:cxn modelId="{3A5FA144-43B1-477E-B27C-49B21D277669}" srcId="{420FC779-9A72-4EF1-9E4D-5B9D30292189}" destId="{952945E7-1555-400C-A6B0-C0FCA5F1A692}" srcOrd="2" destOrd="0" parTransId="{44F92D65-20B9-4F48-90EC-9913DBD8CB53}" sibTransId="{A393A1F7-EA67-437B-A19D-F678F1949EE7}"/>
    <dgm:cxn modelId="{190F095B-B9D9-4828-8E59-0E5A1849E648}" type="presOf" srcId="{D539540A-B7B1-4773-A11D-C51A307DF934}" destId="{B16E903B-6153-4A2A-8E71-C3411F072CA7}" srcOrd="0" destOrd="0" presId="urn:microsoft.com/office/officeart/2005/8/layout/process4"/>
    <dgm:cxn modelId="{F02BBCA6-D925-4C35-906A-2E91B1B5E346}" type="presOf" srcId="{952945E7-1555-400C-A6B0-C0FCA5F1A692}" destId="{F77D24E7-A72C-4AA6-96AF-564D41C4E3CA}" srcOrd="0" destOrd="0" presId="urn:microsoft.com/office/officeart/2005/8/layout/process4"/>
    <dgm:cxn modelId="{DD768D1B-9FBB-4920-90B8-997E5ACCF061}" type="presParOf" srcId="{3D2F9D5C-1E9B-4268-8647-CB543ADCCD45}" destId="{ECD8E43C-DDDD-4AC8-B1CE-671B30A5B9E2}" srcOrd="0" destOrd="0" presId="urn:microsoft.com/office/officeart/2005/8/layout/process4"/>
    <dgm:cxn modelId="{F47D24AE-B351-43E1-B99B-D4E4A09CE5E1}" type="presParOf" srcId="{ECD8E43C-DDDD-4AC8-B1CE-671B30A5B9E2}" destId="{F77D24E7-A72C-4AA6-96AF-564D41C4E3CA}" srcOrd="0" destOrd="0" presId="urn:microsoft.com/office/officeart/2005/8/layout/process4"/>
    <dgm:cxn modelId="{9E253656-D555-48D1-A759-024DAAE829CA}" type="presParOf" srcId="{3D2F9D5C-1E9B-4268-8647-CB543ADCCD45}" destId="{1A4F62FD-C880-4005-AD64-1BA42DE015B1}" srcOrd="1" destOrd="0" presId="urn:microsoft.com/office/officeart/2005/8/layout/process4"/>
    <dgm:cxn modelId="{4004B512-19D9-40BD-A465-7E1159BDA9F0}" type="presParOf" srcId="{3D2F9D5C-1E9B-4268-8647-CB543ADCCD45}" destId="{0C1271A6-3810-4FF6-8B10-DA9DAF129BB1}" srcOrd="2" destOrd="0" presId="urn:microsoft.com/office/officeart/2005/8/layout/process4"/>
    <dgm:cxn modelId="{F81C3309-AE42-4E00-9148-E838084E113E}" type="presParOf" srcId="{0C1271A6-3810-4FF6-8B10-DA9DAF129BB1}" destId="{B700E12A-3463-4D85-926C-D3B5B93EBD71}" srcOrd="0" destOrd="0" presId="urn:microsoft.com/office/officeart/2005/8/layout/process4"/>
    <dgm:cxn modelId="{A5B600D9-3CB1-4F48-8404-CC2FCF645954}" type="presParOf" srcId="{3D2F9D5C-1E9B-4268-8647-CB543ADCCD45}" destId="{47A3D358-AEEC-41F7-89C9-7CB105B64C63}" srcOrd="3" destOrd="0" presId="urn:microsoft.com/office/officeart/2005/8/layout/process4"/>
    <dgm:cxn modelId="{3E98037C-626E-4B03-8EF0-FBCDB4ECBC84}" type="presParOf" srcId="{3D2F9D5C-1E9B-4268-8647-CB543ADCCD45}" destId="{879A3568-B748-4676-8498-7DDF14003CA7}" srcOrd="4" destOrd="0" presId="urn:microsoft.com/office/officeart/2005/8/layout/process4"/>
    <dgm:cxn modelId="{025A2992-B1A2-4BFE-8D13-C8425A397209}" type="presParOf" srcId="{879A3568-B748-4676-8498-7DDF14003CA7}" destId="{B16E903B-6153-4A2A-8E71-C3411F072CA7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1085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0BFF664-04D9-40C7-83BA-7F38BB49202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352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BD5E01-8D24-4309-95DE-AEAC52B3104A}" type="slidenum">
              <a:rPr lang="ru-RU"/>
              <a:pPr/>
              <a:t>46</a:t>
            </a:fld>
            <a:endParaRPr lang="ru-RU"/>
          </a:p>
        </p:txBody>
      </p:sp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ru-RU"/>
              <a:t>А это значит: если ты захочешь узнать о происхождении деепричастия, разбери его по составу –и сразу поймёшь, что оно как-то связано с причастием. </a:t>
            </a:r>
          </a:p>
          <a:p>
            <a:r>
              <a:rPr lang="ru-RU"/>
              <a:t>-не как-то, а напрямую….</a:t>
            </a:r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5B52C2-8B43-432C-820A-CBA3C368E8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A1B700-B7CE-45FA-934B-5AE867E8D9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A1BC2-4EE2-4139-B72D-310119317C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8BEEB47-6161-46AE-B4F2-8192654A52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669A618-F948-4767-85F2-D5D2790A46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1E64AEE-541E-4339-807C-6E33B1705D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53545-44E9-4FAA-8177-6394066B2A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FD6846-BC39-46E2-9BBD-67968DD19C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7638EF-B2E7-4DDA-ADC6-F6040D28960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A511F-5F9F-45D0-9DC9-765D9B491F3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C3C9D-49A7-43C7-B6FE-3843F984706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F87B41-41F6-456C-B519-753445D694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4821A-0565-4FED-83CE-6DEBBAE7B6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975BB3-7DCD-456E-B0A4-370D8C823C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1FD36D-4AE6-4A7D-94D5-B51D70ABF23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User\&#1056;&#1072;&#1073;&#1086;&#1095;&#1080;&#1081;%20&#1089;&#1090;&#1086;&#1083;\&#1053;&#1086;&#1074;&#1072;&#1103;%20&#1087;&#1072;&#1087;&#1082;&#1072;\FALLING_LEAVES_WM.WMV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10" Type="http://schemas.openxmlformats.org/officeDocument/2006/relationships/image" Target="../media/image15.gif"/><Relationship Id="rId4" Type="http://schemas.openxmlformats.org/officeDocument/2006/relationships/image" Target="../media/image9.gif"/><Relationship Id="rId9" Type="http://schemas.openxmlformats.org/officeDocument/2006/relationships/image" Target="../media/image1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F:\&#1089;&#1090;&#1080;&#1093;&#1086;&#1090;&#1074;&#1086;&#1088;&#1077;&#1085;&#1080;&#1103;%20&#1080;%20&#1087;&#1077;&#1089;&#1085;&#1080;%20&#1082;&#1083;&#1072;&#1089;&#1089;&#1080;&#1082;&#1086;&#1074;\&#1089;&#1090;&#1080;&#1093;&#1086;&#1090;&#1074;&#1086;&#1088;&#1077;&#1085;&#1080;&#1103;\&#1103;%20&#1087;&#1086;&#1082;&#1080;&#1085;&#1091;&#1083;%20&#1088;&#1086;&#1076;&#1080;&#1084;&#1099;&#1081;%20&#1076;&#1086;&#1084;.%20&#1095;&#1080;&#1090;&#1072;&#1077;&#1090;%20&#1077;&#1089;&#1077;&#1085;&#1080;&#1085;.mp3" TargetMode="External"/><Relationship Id="rId1" Type="http://schemas.openxmlformats.org/officeDocument/2006/relationships/audio" Target="file:///G:\&#1089;&#1090;&#1080;&#1093;&#1086;&#1090;&#1074;&#1086;&#1088;&#1077;&#1085;&#1080;&#1103;%20&#1080;%20&#1087;&#1077;&#1089;&#1085;&#1080;%20&#1082;&#1083;&#1072;&#1089;&#1089;&#1080;&#1082;&#1086;&#1074;\&#1089;&#1090;&#1080;&#1093;&#1086;&#1090;&#1074;&#1086;&#1088;&#1077;&#1085;&#1080;&#1103;\&#1103;%20&#1087;&#1086;&#1082;&#1080;&#1085;&#1091;&#1083;%20&#1088;&#1086;&#1076;&#1080;&#1084;&#1099;&#1081;%20&#1076;&#1086;&#1084;.%20&#1095;&#1080;&#1090;&#1072;&#1077;&#1090;%20&#1077;&#1089;&#1077;&#1085;&#1080;&#1085;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audio" Target="file:///F:\&#1089;&#1090;&#1080;&#1093;&#1086;&#1090;&#1074;&#1086;&#1088;&#1077;&#1085;&#1080;&#1103;%20&#1080;%20&#1087;&#1077;&#1089;&#1085;&#1080;%20&#1082;&#1083;&#1072;&#1089;&#1089;&#1080;&#1082;&#1086;&#1074;\&#1087;&#1077;&#1089;&#1085;&#1080;\&#1083;&#1077;&#1088;&#1084;&#1086;&#1085;&#1090;&#1086;&#1074;.%20&#1091;&#1090;&#1105;&#1089;.%20&#1084;&#1072;&#1088;&#1080;&#1103;%20&#1084;&#1072;&#1082;&#1089;&#1072;&#1082;&#1086;&#1074;&#1072;.mp3" TargetMode="External"/><Relationship Id="rId7" Type="http://schemas.openxmlformats.org/officeDocument/2006/relationships/image" Target="../media/image31.png"/><Relationship Id="rId2" Type="http://schemas.openxmlformats.org/officeDocument/2006/relationships/audio" Target="../media/audio1.wav"/><Relationship Id="rId1" Type="http://schemas.openxmlformats.org/officeDocument/2006/relationships/audio" Target="file:///G:\&#1089;&#1090;&#1080;&#1093;&#1086;&#1090;&#1074;&#1086;&#1088;&#1077;&#1085;&#1080;&#1103;%20&#1080;%20&#1087;&#1077;&#1089;&#1085;&#1080;%20&#1082;&#1083;&#1072;&#1089;&#1089;&#1080;&#1082;&#1086;&#1074;\&#1087;&#1077;&#1089;&#1085;&#1080;\&#1083;&#1077;&#1088;&#1084;&#1086;&#1085;&#1090;&#1086;&#1074;.%20&#1091;&#1090;&#1105;&#1089;.%20&#1084;&#1072;&#1088;&#1080;&#1103;%20&#1084;&#1072;&#1082;&#1089;&#1072;&#1082;&#1086;&#1074;&#1072;.mp3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30.jpeg"/><Relationship Id="rId4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file:///F:\&#1089;&#1090;&#1080;&#1093;&#1086;&#1090;&#1074;&#1086;&#1088;&#1077;&#1085;&#1080;&#1103;%20&#1080;%20&#1087;&#1077;&#1089;&#1085;&#1080;%20&#1082;&#1083;&#1072;&#1089;&#1089;&#1080;&#1082;&#1086;&#1074;\&#1089;&#1090;&#1080;&#1093;&#1086;&#1090;&#1074;&#1086;&#1088;&#1077;&#1085;&#1080;&#1103;\&#1078;&#1091;&#1082;&#1086;&#1074;&#1089;&#1082;&#1080;&#1081;.%20&#1052;&#1086;&#1088;&#1077;.%20&#1063;&#1080;&#1090;&#1072;&#1077;&#1090;%20&#1062;&#1072;&#1088;&#1105;&#1074;.mp3" TargetMode="External"/><Relationship Id="rId1" Type="http://schemas.openxmlformats.org/officeDocument/2006/relationships/audio" Target="file:///G:\&#1089;&#1090;&#1080;&#1093;&#1086;&#1090;&#1074;&#1086;&#1088;&#1077;&#1085;&#1080;&#1103;%20&#1080;%20&#1087;&#1077;&#1089;&#1085;&#1080;%20&#1082;&#1083;&#1072;&#1089;&#1089;&#1080;&#1082;&#1086;&#1074;\&#1089;&#1090;&#1080;&#1093;&#1086;&#1090;&#1074;&#1086;&#1088;&#1077;&#1085;&#1080;&#1103;\&#1078;&#1091;&#1082;&#1086;&#1074;&#1089;&#1082;&#1080;&#1081;.%20&#1052;&#1086;&#1088;&#1077;.%20&#1063;&#1080;&#1090;&#1072;&#1077;&#1090;%20&#1062;&#1072;&#1088;&#1105;&#1074;.mp3" TargetMode="External"/><Relationship Id="rId6" Type="http://schemas.openxmlformats.org/officeDocument/2006/relationships/image" Target="../media/image31.png"/><Relationship Id="rId5" Type="http://schemas.openxmlformats.org/officeDocument/2006/relationships/image" Target="../media/image33.jpeg"/><Relationship Id="rId4" Type="http://schemas.openxmlformats.org/officeDocument/2006/relationships/image" Target="../media/image23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FALLING_LEAVES_WM.WMV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323850" y="260350"/>
            <a:ext cx="8640763" cy="6337300"/>
          </a:xfrm>
          <a:prstGeom prst="rect">
            <a:avLst/>
          </a:prstGeom>
          <a:noFill/>
        </p:spPr>
      </p:pic>
      <p:sp>
        <p:nvSpPr>
          <p:cNvPr id="9221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274638"/>
            <a:ext cx="8497887" cy="5962650"/>
          </a:xfrm>
        </p:spPr>
        <p:txBody>
          <a:bodyPr/>
          <a:lstStyle/>
          <a:p>
            <a:r>
              <a:rPr lang="ru-RU">
                <a:solidFill>
                  <a:schemeClr val="bg2"/>
                </a:solidFill>
              </a:rPr>
              <a:t>АКТИВИЗАЦИЯ ПОЗНАВАТЕЛЬНОЙ ДЕЯТЕЛЬНОСТИ НА УРОКАХ РУССКОГО ЯЗЫКА И ЛИТЕРАТУРЫ</a:t>
            </a:r>
            <a:br>
              <a:rPr lang="ru-RU">
                <a:solidFill>
                  <a:schemeClr val="bg2"/>
                </a:solidFill>
              </a:rPr>
            </a:br>
            <a:r>
              <a:rPr lang="ru-RU">
                <a:solidFill>
                  <a:schemeClr val="bg2"/>
                </a:solidFill>
              </a:rPr>
              <a:t/>
            </a:r>
            <a:br>
              <a:rPr lang="ru-RU">
                <a:solidFill>
                  <a:schemeClr val="bg2"/>
                </a:solidFill>
              </a:rPr>
            </a:br>
            <a:r>
              <a:rPr lang="ru-RU" sz="1600">
                <a:solidFill>
                  <a:schemeClr val="bg2"/>
                </a:solidFill>
              </a:rPr>
              <a:t>ТВОРЧЕСКИЙ ОТЧЁТ УЧИТЕЛЯ РУССКОГО ЯЗЫКА И ЛИТЕРАТУРЫ </a:t>
            </a:r>
            <a:br>
              <a:rPr lang="ru-RU" sz="1600">
                <a:solidFill>
                  <a:schemeClr val="bg2"/>
                </a:solidFill>
              </a:rPr>
            </a:br>
            <a:r>
              <a:rPr lang="ru-RU" sz="1600">
                <a:solidFill>
                  <a:schemeClr val="bg2"/>
                </a:solidFill>
              </a:rPr>
              <a:t>МОУ «СОШ №9» города Донского Тульской области</a:t>
            </a:r>
            <a:br>
              <a:rPr lang="ru-RU" sz="1600">
                <a:solidFill>
                  <a:schemeClr val="bg2"/>
                </a:solidFill>
              </a:rPr>
            </a:br>
            <a:r>
              <a:rPr lang="ru-RU" sz="1600">
                <a:solidFill>
                  <a:schemeClr val="bg2"/>
                </a:solidFill>
              </a:rPr>
              <a:t/>
            </a:r>
            <a:br>
              <a:rPr lang="ru-RU" sz="1600">
                <a:solidFill>
                  <a:schemeClr val="bg2"/>
                </a:solidFill>
              </a:rPr>
            </a:br>
            <a:r>
              <a:rPr lang="ru-RU" sz="1800">
                <a:solidFill>
                  <a:schemeClr val="bg2"/>
                </a:solidFill>
              </a:rPr>
              <a:t>Чистяковой Елены Евгеньевны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09" fill="hold"/>
                                        <p:tgtEl>
                                          <p:spTgt spid="9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2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2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14400"/>
            <a:ext cx="8229600" cy="5943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i="1">
                <a:solidFill>
                  <a:srgbClr val="006600"/>
                </a:solidFill>
              </a:rPr>
              <a:t>Найдите неполные предложения и восстановите пропущенные члены.</a:t>
            </a:r>
          </a:p>
          <a:p>
            <a:pPr>
              <a:lnSpc>
                <a:spcPct val="90000"/>
              </a:lnSpc>
            </a:pPr>
            <a:r>
              <a:rPr lang="ru-RU"/>
              <a:t>И Таня входит в дом пустой, где жил недавно наш герой. ...Таня дале; Старушка ей: «А вот камин; здесь барин сиживал один... Вот это барский кабинет; здесь почивал он, кофий кушал, приказчика доклады слушал и книжку поутру читал...» (А.С. Пушкин)</a:t>
            </a:r>
          </a:p>
          <a:p>
            <a:pPr>
              <a:lnSpc>
                <a:spcPct val="90000"/>
              </a:lnSpc>
            </a:pPr>
            <a:endParaRPr lang="ru-RU"/>
          </a:p>
          <a:p>
            <a:pPr>
              <a:lnSpc>
                <a:spcPct val="90000"/>
              </a:lnSpc>
            </a:pPr>
            <a:r>
              <a:rPr lang="ru-RU"/>
              <a:t>Ответ. Таня (</a:t>
            </a:r>
            <a:r>
              <a:rPr lang="ru-RU">
                <a:solidFill>
                  <a:srgbClr val="006600"/>
                </a:solidFill>
              </a:rPr>
              <a:t>идет</a:t>
            </a:r>
            <a:r>
              <a:rPr lang="ru-RU"/>
              <a:t>) дале... Старушка (</a:t>
            </a:r>
            <a:r>
              <a:rPr lang="ru-RU">
                <a:solidFill>
                  <a:srgbClr val="006600"/>
                </a:solidFill>
              </a:rPr>
              <a:t>говорит</a:t>
            </a:r>
            <a:r>
              <a:rPr lang="ru-RU"/>
              <a:t>) ей...</a:t>
            </a:r>
          </a:p>
        </p:txBody>
      </p:sp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1752600" y="228600"/>
            <a:ext cx="51054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УПРАЖНЕНИЕ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>
                <a:solidFill>
                  <a:srgbClr val="FF3300"/>
                </a:solidFill>
              </a:rPr>
              <a:t>Задание 5.</a:t>
            </a:r>
            <a:br>
              <a:rPr lang="ru-RU" sz="3200" b="1">
                <a:solidFill>
                  <a:srgbClr val="FF3300"/>
                </a:solidFill>
              </a:rPr>
            </a:br>
            <a:r>
              <a:rPr lang="ru-RU" sz="3200">
                <a:solidFill>
                  <a:srgbClr val="FF3300"/>
                </a:solidFill>
              </a:rPr>
              <a:t>Прочитайте предложение, выполните морфологический разбор деепричастий.</a:t>
            </a:r>
            <a:endParaRPr lang="ru-RU" sz="3200" b="1">
              <a:solidFill>
                <a:srgbClr val="FF3300"/>
              </a:solidFill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1838325"/>
            <a:ext cx="91440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700" b="1" i="1"/>
              <a:t>Ёжась от свежего ветерка</a:t>
            </a:r>
            <a:endParaRPr lang="ru-RU" sz="3700"/>
          </a:p>
          <a:p>
            <a:pPr algn="ctr"/>
            <a:r>
              <a:rPr lang="ru-RU" sz="3700" b="1" i="1"/>
              <a:t>Чуть посинев крепыши-маслята</a:t>
            </a:r>
            <a:endParaRPr lang="ru-RU" sz="3700"/>
          </a:p>
          <a:p>
            <a:pPr algn="ctr"/>
            <a:r>
              <a:rPr lang="ru-RU" sz="3700" b="1" i="1"/>
              <a:t>Взявшись за руки, как ребята,</a:t>
            </a:r>
            <a:endParaRPr lang="ru-RU" sz="3700"/>
          </a:p>
          <a:p>
            <a:pPr algn="ctr"/>
            <a:r>
              <a:rPr lang="ru-RU" sz="3700" b="1" i="1"/>
              <a:t>Топают греясь вокруг пенька.</a:t>
            </a:r>
          </a:p>
          <a:p>
            <a:pPr algn="ctr"/>
            <a:endParaRPr lang="ru-RU" sz="3700" b="1" i="1"/>
          </a:p>
          <a:p>
            <a:pPr algn="r"/>
            <a:r>
              <a:rPr lang="ru-RU" sz="3200" b="1" i="1"/>
              <a:t>Э.Асадов «Лес»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52400"/>
            <a:ext cx="8763000" cy="65532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1800" b="1" i="1">
                <a:solidFill>
                  <a:schemeClr val="tx2"/>
                </a:solidFill>
              </a:rPr>
              <a:t>В каком ряду во всех словах есть звук П</a:t>
            </a:r>
            <a:r>
              <a:rPr lang="en-US" sz="1800" b="1" i="1">
                <a:solidFill>
                  <a:schemeClr val="tx2"/>
                </a:solidFill>
              </a:rPr>
              <a:t>’</a:t>
            </a:r>
            <a:r>
              <a:rPr lang="ru-RU" sz="1800" b="1" i="1">
                <a:solidFill>
                  <a:schemeClr val="tx2"/>
                </a:solidFill>
              </a:rPr>
              <a:t>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/>
            </a:pPr>
            <a:r>
              <a:rPr lang="ru-RU" sz="1800"/>
              <a:t>голубь, пилот, песня                                     2) Компьютер, пьеса, купе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 startAt="3"/>
            </a:pPr>
            <a:r>
              <a:rPr lang="ru-RU" sz="1800"/>
              <a:t>Птицы, пение, выступить                            4) Степной, первый, списать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2. </a:t>
            </a:r>
            <a:r>
              <a:rPr lang="ru-RU" sz="1800" i="1">
                <a:solidFill>
                  <a:schemeClr val="tx2"/>
                </a:solidFill>
              </a:rPr>
              <a:t>В каком ряду во всех словах есть звук П?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n"/>
            </a:pPr>
            <a:r>
              <a:rPr lang="ru-RU" sz="1800"/>
              <a:t>пачка, пейзаж, пробка                         2) Запереть, призрак, программа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AutoNum type="arabicParenR" startAt="3"/>
            </a:pPr>
            <a:r>
              <a:rPr lang="ru-RU" sz="1800"/>
              <a:t>Просмотр, снегопад, дополнить         4) Перенос, вспомнить, поэт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3. </a:t>
            </a:r>
            <a:r>
              <a:rPr lang="ru-RU" sz="1800" b="1" i="1">
                <a:solidFill>
                  <a:schemeClr val="tx2"/>
                </a:solidFill>
              </a:rPr>
              <a:t>В каком слове все согласные звонкие?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n"/>
            </a:pPr>
            <a:r>
              <a:rPr lang="ru-RU" sz="1800"/>
              <a:t>царевна, 2) лавка, 3) везде, 4) герб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4. </a:t>
            </a:r>
            <a:r>
              <a:rPr lang="ru-RU" sz="1800" b="1" i="1">
                <a:solidFill>
                  <a:schemeClr val="tx2"/>
                </a:solidFill>
              </a:rPr>
              <a:t>В каком слове произносится твёрдый звонкий шипящий согласный?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n"/>
            </a:pPr>
            <a:r>
              <a:rPr lang="ru-RU" sz="1800"/>
              <a:t>жизнь, 2) шуршать, 3) ложка, 4) что-то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5. </a:t>
            </a:r>
            <a:r>
              <a:rPr lang="ru-RU" sz="1800" b="1" i="1">
                <a:solidFill>
                  <a:schemeClr val="tx2"/>
                </a:solidFill>
              </a:rPr>
              <a:t>В каком слове произносится твёрдый глухой шипящий согласный?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n"/>
            </a:pPr>
            <a:r>
              <a:rPr lang="ru-RU" sz="1800"/>
              <a:t>ярче, 2) моложе, 3) шерстяной, 4) щи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6. </a:t>
            </a:r>
            <a:r>
              <a:rPr lang="ru-RU" sz="1800" b="1" i="1">
                <a:solidFill>
                  <a:schemeClr val="tx2"/>
                </a:solidFill>
              </a:rPr>
              <a:t>В каком слове все согласные звуки мягкие?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n"/>
            </a:pPr>
            <a:r>
              <a:rPr lang="ru-RU" sz="1800"/>
              <a:t>бежишь, 2) кирпич, 3) нянчу, 4) тишь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 marL="609600" indent="-609600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7. </a:t>
            </a:r>
            <a:r>
              <a:rPr lang="ru-RU" sz="1800" b="1" i="1">
                <a:solidFill>
                  <a:schemeClr val="tx2"/>
                </a:solidFill>
              </a:rPr>
              <a:t>В каком слове букв больше, чем звуков?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n"/>
            </a:pPr>
            <a:r>
              <a:rPr lang="ru-RU" sz="1800"/>
              <a:t>мыться, 2) ястреб, 3) аллея, 4) съезд</a:t>
            </a:r>
          </a:p>
        </p:txBody>
      </p:sp>
      <p:sp>
        <p:nvSpPr>
          <p:cNvPr id="39940" name="AutoShape 4">
            <a:hlinkClick r:id="" action="ppaction://hlinkshowjump?jump=firstslide" highlightClick="1"/>
          </p:cNvPr>
          <p:cNvSpPr>
            <a:spLocks noChangeAspect="1" noChangeArrowheads="1"/>
          </p:cNvSpPr>
          <p:nvPr/>
        </p:nvSpPr>
        <p:spPr bwMode="auto">
          <a:xfrm>
            <a:off x="8382000" y="6248400"/>
            <a:ext cx="360363" cy="360363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Звонкие согласные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219200" y="20574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DF0505"/>
                </a:solidFill>
                <a:cs typeface="Arial" charset="0"/>
              </a:rPr>
              <a:t>Оглушаются</a:t>
            </a:r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5562600" y="2057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DF0505"/>
                </a:solidFill>
                <a:cs typeface="Arial" charset="0"/>
              </a:rPr>
              <a:t>Не оглушаются</a:t>
            </a: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 flipH="1">
            <a:off x="2819400" y="1143000"/>
            <a:ext cx="1752600" cy="990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4572000" y="1143000"/>
            <a:ext cx="1752600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143000" y="2895600"/>
            <a:ext cx="27432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800" i="1">
                <a:cs typeface="Arial" charset="0"/>
              </a:rPr>
              <a:t>В конце слова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800" i="1">
                <a:cs typeface="Arial" charset="0"/>
              </a:rPr>
              <a:t>Перед глухими согласными</a:t>
            </a: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5791200" y="2895600"/>
            <a:ext cx="2362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1800" i="1">
                <a:cs typeface="Arial" charset="0"/>
              </a:rPr>
              <a:t>Перед сонорными Р, М, Н, Л, Й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2209800" y="4419600"/>
            <a:ext cx="472440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000" b="1">
                <a:cs typeface="Arial" charset="0"/>
              </a:rPr>
              <a:t>Тренировочное упражнение</a:t>
            </a:r>
          </a:p>
          <a:p>
            <a:pPr marL="342900" indent="-342900">
              <a:spcBef>
                <a:spcPct val="50000"/>
              </a:spcBef>
            </a:pPr>
            <a:r>
              <a:rPr lang="ru-RU" sz="1800">
                <a:cs typeface="Arial" charset="0"/>
              </a:rPr>
              <a:t>Выберите слова, в которых оглушаются согласные: пруд, ветер, тест, хлеб, бревно, дневной, ложка, голубка</a:t>
            </a:r>
          </a:p>
          <a:p>
            <a:pPr marL="342900" indent="-342900">
              <a:spcBef>
                <a:spcPct val="50000"/>
              </a:spcBef>
            </a:pPr>
            <a:endParaRPr lang="ru-RU" sz="1800">
              <a:cs typeface="Arial" charset="0"/>
            </a:endParaRP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6248400" y="60960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 i="1">
                <a:cs typeface="Arial" charset="0"/>
                <a:hlinkClick r:id="" action="ppaction://hlinkshowjump?jump=lastslide"/>
              </a:rPr>
              <a:t>Проверь себя</a:t>
            </a:r>
            <a:endParaRPr lang="ru-RU" sz="1800" b="1" i="1">
              <a:cs typeface="Arial" charset="0"/>
            </a:endParaRPr>
          </a:p>
        </p:txBody>
      </p:sp>
      <p:sp>
        <p:nvSpPr>
          <p:cNvPr id="41995" name="AutoShape 11"/>
          <p:cNvSpPr>
            <a:spLocks noChangeArrowheads="1"/>
          </p:cNvSpPr>
          <p:nvPr/>
        </p:nvSpPr>
        <p:spPr bwMode="auto">
          <a:xfrm>
            <a:off x="2209800" y="4419600"/>
            <a:ext cx="4572000" cy="1524000"/>
          </a:xfrm>
          <a:prstGeom prst="bracketPair">
            <a:avLst>
              <a:gd name="adj" fmla="val 16667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/>
      <p:bldP spid="41989" grpId="0" animBg="1"/>
      <p:bldP spid="41990" grpId="0" animBg="1"/>
      <p:bldP spid="41991" grpId="0"/>
      <p:bldP spid="41992" grpId="0"/>
      <p:bldP spid="41993" grpId="0"/>
      <p:bldP spid="41994" grpId="0"/>
      <p:bldP spid="4199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14290"/>
            <a:ext cx="6786610" cy="107157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bg1"/>
                </a:solidFill>
              </a:rPr>
              <a:t>Способы сокращения текста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071678"/>
            <a:ext cx="3357586" cy="92869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</a:rPr>
              <a:t>Содержательные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2000240"/>
            <a:ext cx="3357586" cy="92869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</a:rPr>
              <a:t>Языковые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1857356" y="1142984"/>
            <a:ext cx="785818" cy="1000132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8" name="Стрелка вниз 7"/>
          <p:cNvSpPr/>
          <p:nvPr/>
        </p:nvSpPr>
        <p:spPr>
          <a:xfrm>
            <a:off x="6286512" y="1071546"/>
            <a:ext cx="785818" cy="1000132"/>
          </a:xfrm>
          <a:prstGeom prst="downArrow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/>
          </a:p>
        </p:txBody>
      </p:sp>
      <p:sp>
        <p:nvSpPr>
          <p:cNvPr id="9" name="TextBox 8"/>
          <p:cNvSpPr txBox="1"/>
          <p:nvPr/>
        </p:nvSpPr>
        <p:spPr>
          <a:xfrm>
            <a:off x="214282" y="3214686"/>
            <a:ext cx="3786214" cy="267765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/>
              <a:t>Разделение информации на главную и второстепенную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b="1" dirty="0"/>
              <a:t>Свёртывание информации за счёт обобщения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14810" y="3071810"/>
            <a:ext cx="4714908" cy="341632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/>
              <a:t>Замена однородных членов предложения обобщающим словом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/>
              <a:t>Замена фрагмента предложения синонимом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/>
              <a:t>Замена предложения или его части указат. Местоимением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/>
              <a:t>Замена СПП простым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/>
              <a:t>Исключение повторов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/>
              <a:t>Исключение синонимов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/>
              <a:t>Исключение фрагмента предложения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800" b="1" dirty="0"/>
              <a:t>Слияние несколько предложений в одно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Diagram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266" y="289"/>
            <a:chExt cx="5184" cy="3686"/>
          </a:xfrm>
        </p:grpSpPr>
        <p:sp>
          <p:nvSpPr>
            <p:cNvPr id="3" name="_s51205"/>
            <p:cNvSpPr>
              <a:spLocks noChangeShapeType="1"/>
            </p:cNvSpPr>
            <p:nvPr/>
          </p:nvSpPr>
          <p:spPr bwMode="auto">
            <a:xfrm flipH="1" flipV="1">
              <a:off x="2252" y="1187"/>
              <a:ext cx="437" cy="679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51206"/>
            <p:cNvSpPr>
              <a:spLocks noChangeArrowheads="1"/>
            </p:cNvSpPr>
            <p:nvPr/>
          </p:nvSpPr>
          <p:spPr bwMode="auto">
            <a:xfrm>
              <a:off x="1767" y="609"/>
              <a:ext cx="630" cy="630"/>
            </a:xfrm>
            <a:prstGeom prst="rect">
              <a:avLst/>
            </a:prstGeom>
            <a:solidFill>
              <a:srgbClr val="FFCC99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павлиний</a:t>
              </a:r>
            </a:p>
          </p:txBody>
        </p:sp>
        <p:sp>
          <p:nvSpPr>
            <p:cNvPr id="5" name="_s51207"/>
            <p:cNvSpPr>
              <a:spLocks noChangeShapeType="1"/>
            </p:cNvSpPr>
            <p:nvPr/>
          </p:nvSpPr>
          <p:spPr bwMode="auto">
            <a:xfrm flipH="1" flipV="1">
              <a:off x="1838" y="1665"/>
              <a:ext cx="735" cy="33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_s51208"/>
            <p:cNvSpPr>
              <a:spLocks noChangeArrowheads="1"/>
            </p:cNvSpPr>
            <p:nvPr/>
          </p:nvSpPr>
          <p:spPr bwMode="auto">
            <a:xfrm>
              <a:off x="1238" y="1220"/>
              <a:ext cx="630" cy="630"/>
            </a:xfrm>
            <a:prstGeom prst="rect">
              <a:avLst/>
            </a:prstGeom>
            <a:solidFill>
              <a:srgbClr val="FF99CC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тюлений</a:t>
              </a:r>
            </a:p>
          </p:txBody>
        </p:sp>
        <p:sp>
          <p:nvSpPr>
            <p:cNvPr id="7" name="_s51209"/>
            <p:cNvSpPr>
              <a:spLocks noChangeShapeType="1"/>
            </p:cNvSpPr>
            <p:nvPr/>
          </p:nvSpPr>
          <p:spPr bwMode="auto">
            <a:xfrm flipH="1">
              <a:off x="1748" y="2175"/>
              <a:ext cx="800" cy="11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_s51210"/>
            <p:cNvSpPr>
              <a:spLocks noChangeArrowheads="1"/>
            </p:cNvSpPr>
            <p:nvPr/>
          </p:nvSpPr>
          <p:spPr bwMode="auto">
            <a:xfrm>
              <a:off x="1123" y="2020"/>
              <a:ext cx="630" cy="630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румяный</a:t>
              </a:r>
            </a:p>
          </p:txBody>
        </p:sp>
        <p:sp>
          <p:nvSpPr>
            <p:cNvPr id="9" name="_s51211"/>
            <p:cNvSpPr>
              <a:spLocks noChangeShapeType="1"/>
            </p:cNvSpPr>
            <p:nvPr/>
          </p:nvSpPr>
          <p:spPr bwMode="auto">
            <a:xfrm flipH="1">
              <a:off x="2011" y="2336"/>
              <a:ext cx="610" cy="53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_s51212"/>
            <p:cNvSpPr>
              <a:spLocks noChangeArrowheads="1"/>
            </p:cNvSpPr>
            <p:nvPr/>
          </p:nvSpPr>
          <p:spPr bwMode="auto">
            <a:xfrm>
              <a:off x="1459" y="2756"/>
              <a:ext cx="630" cy="630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фазаний</a:t>
              </a:r>
            </a:p>
          </p:txBody>
        </p:sp>
        <p:sp>
          <p:nvSpPr>
            <p:cNvPr id="11" name="_s51213"/>
            <p:cNvSpPr>
              <a:spLocks noChangeShapeType="1"/>
            </p:cNvSpPr>
            <p:nvPr/>
          </p:nvSpPr>
          <p:spPr bwMode="auto">
            <a:xfrm flipH="1">
              <a:off x="2543" y="2432"/>
              <a:ext cx="227" cy="77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_s51214"/>
            <p:cNvSpPr>
              <a:spLocks noChangeArrowheads="1"/>
            </p:cNvSpPr>
            <p:nvPr/>
          </p:nvSpPr>
          <p:spPr bwMode="auto">
            <a:xfrm>
              <a:off x="2139" y="3193"/>
              <a:ext cx="630" cy="630"/>
            </a:xfrm>
            <a:prstGeom prst="rect">
              <a:avLst/>
            </a:prstGeom>
            <a:solidFill>
              <a:srgbClr val="99CC00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бараний</a:t>
              </a:r>
            </a:p>
          </p:txBody>
        </p:sp>
        <p:sp>
          <p:nvSpPr>
            <p:cNvPr id="13" name="_s51215"/>
            <p:cNvSpPr>
              <a:spLocks noChangeShapeType="1"/>
            </p:cNvSpPr>
            <p:nvPr/>
          </p:nvSpPr>
          <p:spPr bwMode="auto">
            <a:xfrm>
              <a:off x="2947" y="2432"/>
              <a:ext cx="228" cy="77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_s51216"/>
            <p:cNvSpPr>
              <a:spLocks noChangeArrowheads="1"/>
            </p:cNvSpPr>
            <p:nvPr/>
          </p:nvSpPr>
          <p:spPr bwMode="auto">
            <a:xfrm>
              <a:off x="2948" y="3193"/>
              <a:ext cx="630" cy="630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юный</a:t>
              </a:r>
            </a:p>
          </p:txBody>
        </p:sp>
        <p:sp>
          <p:nvSpPr>
            <p:cNvPr id="15" name="_s51217"/>
            <p:cNvSpPr>
              <a:spLocks noChangeShapeType="1"/>
            </p:cNvSpPr>
            <p:nvPr/>
          </p:nvSpPr>
          <p:spPr bwMode="auto">
            <a:xfrm>
              <a:off x="3096" y="2336"/>
              <a:ext cx="610" cy="529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_s51218"/>
            <p:cNvSpPr>
              <a:spLocks noChangeArrowheads="1"/>
            </p:cNvSpPr>
            <p:nvPr/>
          </p:nvSpPr>
          <p:spPr bwMode="auto">
            <a:xfrm>
              <a:off x="3628" y="2756"/>
              <a:ext cx="630" cy="630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багряный</a:t>
              </a:r>
            </a:p>
          </p:txBody>
        </p:sp>
        <p:sp>
          <p:nvSpPr>
            <p:cNvPr id="17" name="_s51219"/>
            <p:cNvSpPr>
              <a:spLocks noChangeShapeType="1"/>
            </p:cNvSpPr>
            <p:nvPr/>
          </p:nvSpPr>
          <p:spPr bwMode="auto">
            <a:xfrm>
              <a:off x="3169" y="2175"/>
              <a:ext cx="799" cy="11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_s51220"/>
            <p:cNvSpPr>
              <a:spLocks noChangeArrowheads="1"/>
            </p:cNvSpPr>
            <p:nvPr/>
          </p:nvSpPr>
          <p:spPr bwMode="auto">
            <a:xfrm>
              <a:off x="3964" y="2020"/>
              <a:ext cx="630" cy="630"/>
            </a:xfrm>
            <a:prstGeom prst="rect">
              <a:avLst/>
            </a:prstGeom>
            <a:solidFill>
              <a:srgbClr val="FFCC99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свиной</a:t>
              </a:r>
            </a:p>
          </p:txBody>
        </p:sp>
        <p:sp>
          <p:nvSpPr>
            <p:cNvPr id="19" name="_s51221"/>
            <p:cNvSpPr>
              <a:spLocks noChangeShapeType="1"/>
            </p:cNvSpPr>
            <p:nvPr/>
          </p:nvSpPr>
          <p:spPr bwMode="auto">
            <a:xfrm flipV="1">
              <a:off x="3144" y="1665"/>
              <a:ext cx="734" cy="33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_s51222"/>
            <p:cNvSpPr>
              <a:spLocks noChangeArrowheads="1"/>
            </p:cNvSpPr>
            <p:nvPr/>
          </p:nvSpPr>
          <p:spPr bwMode="auto">
            <a:xfrm>
              <a:off x="3849" y="1219"/>
              <a:ext cx="630" cy="630"/>
            </a:xfrm>
            <a:prstGeom prst="rect">
              <a:avLst/>
            </a:prstGeom>
            <a:solidFill>
              <a:srgbClr val="008000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пряный</a:t>
              </a:r>
            </a:p>
          </p:txBody>
        </p:sp>
        <p:sp>
          <p:nvSpPr>
            <p:cNvPr id="21" name="_s51223"/>
            <p:cNvSpPr>
              <a:spLocks noChangeShapeType="1"/>
            </p:cNvSpPr>
            <p:nvPr/>
          </p:nvSpPr>
          <p:spPr bwMode="auto">
            <a:xfrm flipV="1">
              <a:off x="3028" y="1188"/>
              <a:ext cx="436" cy="679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_s51224"/>
            <p:cNvSpPr>
              <a:spLocks noChangeArrowheads="1"/>
            </p:cNvSpPr>
            <p:nvPr/>
          </p:nvSpPr>
          <p:spPr bwMode="auto">
            <a:xfrm>
              <a:off x="3319" y="608"/>
              <a:ext cx="630" cy="630"/>
            </a:xfrm>
            <a:prstGeom prst="rect">
              <a:avLst/>
            </a:prstGeom>
            <a:solidFill>
              <a:srgbClr val="CCFFCC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синий</a:t>
              </a:r>
            </a:p>
          </p:txBody>
        </p:sp>
        <p:sp>
          <p:nvSpPr>
            <p:cNvPr id="23" name="_s51225"/>
            <p:cNvSpPr>
              <a:spLocks noChangeShapeType="1"/>
            </p:cNvSpPr>
            <p:nvPr/>
          </p:nvSpPr>
          <p:spPr bwMode="auto">
            <a:xfrm flipV="1">
              <a:off x="2858" y="1011"/>
              <a:ext cx="0" cy="80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_s51226"/>
            <p:cNvSpPr>
              <a:spLocks noChangeArrowheads="1"/>
            </p:cNvSpPr>
            <p:nvPr/>
          </p:nvSpPr>
          <p:spPr bwMode="auto">
            <a:xfrm>
              <a:off x="2543" y="381"/>
              <a:ext cx="630" cy="630"/>
            </a:xfrm>
            <a:prstGeom prst="rect">
              <a:avLst/>
            </a:prstGeom>
            <a:solidFill>
              <a:srgbClr val="FF00FF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зелёный</a:t>
              </a:r>
            </a:p>
          </p:txBody>
        </p:sp>
        <p:sp>
          <p:nvSpPr>
            <p:cNvPr id="25" name="_s51227"/>
            <p:cNvSpPr>
              <a:spLocks noChangeArrowheads="1"/>
            </p:cNvSpPr>
            <p:nvPr/>
          </p:nvSpPr>
          <p:spPr bwMode="auto">
            <a:xfrm>
              <a:off x="2543" y="1817"/>
              <a:ext cx="630" cy="63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sng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cs typeface="Arial" charset="0"/>
                </a:rPr>
                <a:t>Запомни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5800" y="76200"/>
            <a:ext cx="7772400" cy="1066800"/>
          </a:xfrm>
          <a:noFill/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+mj-cs"/>
              </a:rPr>
              <a:t>Типичное строение сочинения-рассуждения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1500174"/>
            <a:ext cx="8715436" cy="5143536"/>
          </a:xfrm>
          <a:noFill/>
          <a:effectLst>
            <a:outerShdw dist="35921" dir="2700000" algn="ctr" rotWithShape="0">
              <a:srgbClr val="333333"/>
            </a:outerShdw>
          </a:effectLst>
        </p:spPr>
        <p:txBody>
          <a:bodyPr/>
          <a:lstStyle/>
          <a:p>
            <a:pPr>
              <a:buFontTx/>
              <a:buNone/>
              <a:defRPr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428736"/>
          <a:ext cx="8715436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14313"/>
            <a:ext cx="8893175" cy="433387"/>
          </a:xfrm>
        </p:spPr>
        <p:txBody>
          <a:bodyPr/>
          <a:lstStyle/>
          <a:p>
            <a:r>
              <a:rPr lang="ru-RU" sz="2000" b="1"/>
              <a:t>Не</a:t>
            </a:r>
            <a:r>
              <a:rPr lang="ru-RU" sz="2000"/>
              <a:t> с глаголами, деепричастиями:</a:t>
            </a:r>
          </a:p>
        </p:txBody>
      </p:sp>
      <p:graphicFrame>
        <p:nvGraphicFramePr>
          <p:cNvPr id="48152" name="Group 24"/>
          <p:cNvGraphicFramePr>
            <a:graphicFrameLocks noGrp="1"/>
          </p:cNvGraphicFramePr>
          <p:nvPr/>
        </p:nvGraphicFramePr>
        <p:xfrm>
          <a:off x="179388" y="692150"/>
          <a:ext cx="8785225" cy="6154421"/>
        </p:xfrm>
        <a:graphic>
          <a:graphicData uri="http://schemas.openxmlformats.org/drawingml/2006/table">
            <a:tbl>
              <a:tblPr/>
              <a:tblGrid>
                <a:gridCol w="4392612"/>
                <a:gridCol w="4392613"/>
              </a:tblGrid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Раздельно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Слитно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6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не говорил, не читал, не хотеть, не хватать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Если глагол или деепричастие не употребляются без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негодовать, недоумевая, ненавидя, нездоровится.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Сравните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5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1)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не достал до дна ( не достиг дна);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1)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недостает изящества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(в значении «отсутствует в нужном или желательном количестве, не хватает);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7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2) если глагол с приставкой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и предшествующей частицей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обозначает действие, не доведенное до конца: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не дописал, не доделал.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Если приставка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НЕДО-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придает глаголу значение неполноты, недостаточности по сравнению с нормой или указывает на постоянное действие: </a:t>
                      </a: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</a:rPr>
                        <a:t>все время недорабатывает; недосыпал, недолюбливал,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без 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не употребляется.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692275" y="188913"/>
            <a:ext cx="50276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8000"/>
                </a:solidFill>
                <a:latin typeface="Impact" pitchFamily="34" charset="0"/>
              </a:rPr>
              <a:t>Краткая форма как полная: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763713" y="836613"/>
            <a:ext cx="3965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ценная вещь – ценна</a:t>
            </a:r>
          </a:p>
          <a:p>
            <a:r>
              <a:rPr lang="ru-RU" sz="2400"/>
              <a:t>ветреная погода - ветрена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2195513" y="1268413"/>
            <a:ext cx="288925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4427538" y="1268413"/>
            <a:ext cx="288925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2627313" y="1628775"/>
            <a:ext cx="2159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5292725" y="1628775"/>
            <a:ext cx="215900" cy="0"/>
          </a:xfrm>
          <a:prstGeom prst="lin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7223" name="Group 55"/>
          <p:cNvGraphicFramePr>
            <a:graphicFrameLocks noGrp="1"/>
          </p:cNvGraphicFramePr>
          <p:nvPr>
            <p:ph idx="4294967295"/>
          </p:nvPr>
        </p:nvGraphicFramePr>
        <p:xfrm>
          <a:off x="1979613" y="2349500"/>
          <a:ext cx="5905500" cy="4102608"/>
        </p:xfrm>
        <a:graphic>
          <a:graphicData uri="http://schemas.openxmlformats.org/drawingml/2006/table">
            <a:tbl>
              <a:tblPr/>
              <a:tblGrid>
                <a:gridCol w="2952750"/>
                <a:gridCol w="2952750"/>
              </a:tblGrid>
              <a:tr h="3603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Различай!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7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Масл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ян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ый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разведённый на масле, работающий на масле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(печенье, двигатель);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Сол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ян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ой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–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состоящий из соли (столб);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Ветр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ян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ой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(двигатель, оспа)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Масл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ен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ый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намазанный, пропитанный маслом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(блин, рука, каша);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Сол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ён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ый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содержащий соль (каша);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Ветр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ен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ый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–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(день, человек)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sng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3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3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3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3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3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0"/>
                                        <p:tgtEl>
                                          <p:spTgt spid="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5" grpId="0"/>
      <p:bldP spid="7177" grpId="0" animBg="1"/>
      <p:bldP spid="7178" grpId="0" animBg="1"/>
      <p:bldP spid="7179" grpId="0" animBg="1"/>
      <p:bldP spid="718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171450"/>
            <a:ext cx="8229600" cy="1143000"/>
          </a:xfrm>
        </p:spPr>
        <p:txBody>
          <a:bodyPr/>
          <a:lstStyle/>
          <a:p>
            <a:r>
              <a:rPr lang="ru-RU" sz="5400" b="1" i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Склонение</a:t>
            </a:r>
            <a:r>
              <a:rPr lang="ru-RU"/>
              <a:t> </a:t>
            </a:r>
          </a:p>
        </p:txBody>
      </p:sp>
      <p:graphicFrame>
        <p:nvGraphicFramePr>
          <p:cNvPr id="53251" name="Group 3"/>
          <p:cNvGraphicFramePr>
            <a:graphicFrameLocks noGrp="1"/>
          </p:cNvGraphicFramePr>
          <p:nvPr>
            <p:ph type="tbl" idx="1"/>
          </p:nvPr>
        </p:nvGraphicFramePr>
        <p:xfrm>
          <a:off x="179388" y="981075"/>
          <a:ext cx="8964612" cy="5806186"/>
        </p:xfrm>
        <a:graphic>
          <a:graphicData uri="http://schemas.openxmlformats.org/drawingml/2006/table">
            <a:tbl>
              <a:tblPr/>
              <a:tblGrid>
                <a:gridCol w="2989262"/>
                <a:gridCol w="2986088"/>
                <a:gridCol w="2989262"/>
              </a:tblGrid>
              <a:tr h="679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сущ. М. р. и Ж. р. на -а, -я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Мужчина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Туча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Улыбка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сущ. М. р. с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Малыш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Дом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сущ. Ср. р.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Солнце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Облако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сущ. Ж. р. 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Морковь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Мышь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265" name="Rectangle 17"/>
          <p:cNvSpPr>
            <a:spLocks noChangeArrowheads="1"/>
          </p:cNvSpPr>
          <p:nvPr/>
        </p:nvSpPr>
        <p:spPr bwMode="auto">
          <a:xfrm>
            <a:off x="5651500" y="1773238"/>
            <a:ext cx="288925" cy="288925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266" name="Rectangle 18"/>
          <p:cNvSpPr>
            <a:spLocks noChangeArrowheads="1"/>
          </p:cNvSpPr>
          <p:nvPr/>
        </p:nvSpPr>
        <p:spPr bwMode="auto">
          <a:xfrm>
            <a:off x="8675688" y="1773238"/>
            <a:ext cx="287337" cy="288925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3267" name="Picture 19" descr="AG000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3068638"/>
            <a:ext cx="574675" cy="649287"/>
          </a:xfrm>
          <a:prstGeom prst="rect">
            <a:avLst/>
          </a:prstGeom>
          <a:noFill/>
        </p:spPr>
      </p:pic>
      <p:pic>
        <p:nvPicPr>
          <p:cNvPr id="53268" name="Picture 20" descr="Рисунок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275" y="4076700"/>
            <a:ext cx="1009650" cy="936625"/>
          </a:xfrm>
          <a:prstGeom prst="rect">
            <a:avLst/>
          </a:prstGeom>
          <a:noFill/>
        </p:spPr>
      </p:pic>
      <p:pic>
        <p:nvPicPr>
          <p:cNvPr id="53269" name="Picture 21" descr="Рисунок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5229225"/>
            <a:ext cx="800100" cy="792163"/>
          </a:xfrm>
          <a:prstGeom prst="rect">
            <a:avLst/>
          </a:prstGeom>
          <a:noFill/>
        </p:spPr>
      </p:pic>
      <p:pic>
        <p:nvPicPr>
          <p:cNvPr id="53270" name="Picture 22" descr="Рисунок14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2492375"/>
            <a:ext cx="1008062" cy="936625"/>
          </a:xfrm>
          <a:prstGeom prst="rect">
            <a:avLst/>
          </a:prstGeom>
          <a:noFill/>
        </p:spPr>
      </p:pic>
      <p:pic>
        <p:nvPicPr>
          <p:cNvPr id="53271" name="Picture 23" descr="image920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3800" y="5084763"/>
            <a:ext cx="720725" cy="685800"/>
          </a:xfrm>
          <a:prstGeom prst="rect">
            <a:avLst/>
          </a:prstGeom>
          <a:noFill/>
        </p:spPr>
      </p:pic>
      <p:pic>
        <p:nvPicPr>
          <p:cNvPr id="53272" name="Picture 24" descr="r1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7900" y="6021388"/>
            <a:ext cx="1171575" cy="1114425"/>
          </a:xfrm>
          <a:prstGeom prst="rect">
            <a:avLst/>
          </a:prstGeom>
          <a:noFill/>
        </p:spPr>
      </p:pic>
      <p:pic>
        <p:nvPicPr>
          <p:cNvPr id="53273" name="Picture 25" descr="gif018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56550" y="2420938"/>
            <a:ext cx="936625" cy="1152525"/>
          </a:xfrm>
          <a:prstGeom prst="rect">
            <a:avLst/>
          </a:prstGeom>
          <a:noFill/>
        </p:spPr>
      </p:pic>
      <p:pic>
        <p:nvPicPr>
          <p:cNvPr id="53274" name="Picture 26" descr="AG00409_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80288" y="4076700"/>
            <a:ext cx="1590675" cy="1323975"/>
          </a:xfrm>
          <a:prstGeom prst="rect">
            <a:avLst/>
          </a:prstGeom>
          <a:noFill/>
        </p:spPr>
      </p:pic>
      <p:pic>
        <p:nvPicPr>
          <p:cNvPr id="53275" name="Picture 27" descr="HOUSELIGHTSWEEP-MOTION3-W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00563" y="3644900"/>
            <a:ext cx="561975" cy="561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20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53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5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65" grpId="0" animBg="1"/>
      <p:bldP spid="5326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8229600" cy="4608512"/>
          </a:xfrm>
        </p:spPr>
        <p:txBody>
          <a:bodyPr/>
          <a:lstStyle/>
          <a:p>
            <a:r>
              <a:rPr lang="ru-RU"/>
              <a:t>Единственный путь, ведущий к знанию – деятельность.</a:t>
            </a:r>
            <a:br>
              <a:rPr lang="ru-RU"/>
            </a:br>
            <a:r>
              <a:rPr lang="ru-RU"/>
              <a:t>     Бернад Шоу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286000"/>
            <a:ext cx="2514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 descr="17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019800" y="2286000"/>
            <a:ext cx="2692400" cy="3886200"/>
          </a:xfrm>
          <a:noFill/>
          <a:ln/>
        </p:spPr>
      </p:pic>
      <p:sp>
        <p:nvSpPr>
          <p:cNvPr id="55300" name="WordArt 4"/>
          <p:cNvSpPr>
            <a:spLocks noChangeArrowheads="1" noChangeShapeType="1" noTextEdit="1"/>
          </p:cNvSpPr>
          <p:nvPr/>
        </p:nvSpPr>
        <p:spPr bwMode="auto">
          <a:xfrm>
            <a:off x="1828800" y="381000"/>
            <a:ext cx="6829425" cy="1562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Georgia"/>
              </a:rPr>
              <a:t>Объясни значение</a:t>
            </a:r>
          </a:p>
          <a:p>
            <a:pPr algn="ctr"/>
            <a:r>
              <a:rPr lang="ru-RU" sz="54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Georgia"/>
              </a:rPr>
              <a:t> фразеологизма</a:t>
            </a:r>
          </a:p>
        </p:txBody>
      </p:sp>
      <p:pic>
        <p:nvPicPr>
          <p:cNvPr id="55301" name="Picture 5" descr="pods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825" y="3048000"/>
            <a:ext cx="1487488" cy="3124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WordArt 2"/>
          <p:cNvSpPr>
            <a:spLocks noChangeArrowheads="1" noChangeShapeType="1" noTextEdit="1"/>
          </p:cNvSpPr>
          <p:nvPr/>
        </p:nvSpPr>
        <p:spPr bwMode="auto">
          <a:xfrm>
            <a:off x="152400" y="228600"/>
            <a:ext cx="8991600" cy="1397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>
                <a:ln w="9525">
                  <a:miter lim="800000"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Особенности сказок Салтыкова - Щедрина</a:t>
            </a:r>
          </a:p>
        </p:txBody>
      </p:sp>
      <p:sp>
        <p:nvSpPr>
          <p:cNvPr id="57347" name="Line 3"/>
          <p:cNvSpPr>
            <a:spLocks noChangeShapeType="1"/>
          </p:cNvSpPr>
          <p:nvPr/>
        </p:nvSpPr>
        <p:spPr bwMode="auto">
          <a:xfrm flipH="1">
            <a:off x="1676400" y="15240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441325" y="2479675"/>
            <a:ext cx="1711325" cy="1263650"/>
          </a:xfrm>
          <a:prstGeom prst="rect">
            <a:avLst/>
          </a:prstGeom>
          <a:noFill/>
          <a:ln w="76200">
            <a:solidFill>
              <a:srgbClr val="493294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ru-RU" sz="2400">
                <a:solidFill>
                  <a:srgbClr val="493294"/>
                </a:solidFill>
                <a:latin typeface="Times New Roman" pitchFamily="18" charset="0"/>
              </a:rPr>
              <a:t>«Для детей</a:t>
            </a:r>
          </a:p>
          <a:p>
            <a:r>
              <a:rPr kumimoji="1" lang="ru-RU" sz="2400">
                <a:solidFill>
                  <a:srgbClr val="493294"/>
                </a:solidFill>
                <a:latin typeface="Times New Roman" pitchFamily="18" charset="0"/>
              </a:rPr>
              <a:t>изрядного</a:t>
            </a:r>
          </a:p>
          <a:p>
            <a:r>
              <a:rPr kumimoji="1" lang="ru-RU" sz="2400">
                <a:solidFill>
                  <a:srgbClr val="493294"/>
                </a:solidFill>
                <a:latin typeface="Times New Roman" pitchFamily="18" charset="0"/>
              </a:rPr>
              <a:t>возраста»</a:t>
            </a:r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 flipH="1">
            <a:off x="2286000" y="1524000"/>
            <a:ext cx="762000" cy="2895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1371600" y="4419600"/>
            <a:ext cx="2462213" cy="898525"/>
          </a:xfrm>
          <a:prstGeom prst="rect">
            <a:avLst/>
          </a:prstGeom>
          <a:noFill/>
          <a:ln w="762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kumimoji="1" lang="ru-RU" sz="2400">
                <a:solidFill>
                  <a:srgbClr val="FF3300"/>
                </a:solidFill>
                <a:latin typeface="Times New Roman" pitchFamily="18" charset="0"/>
              </a:rPr>
              <a:t>Гиперболизация</a:t>
            </a:r>
          </a:p>
          <a:p>
            <a:pPr algn="ctr"/>
            <a:r>
              <a:rPr kumimoji="1" lang="ru-RU" sz="2400">
                <a:solidFill>
                  <a:srgbClr val="FF3300"/>
                </a:solidFill>
                <a:latin typeface="Times New Roman" pitchFamily="18" charset="0"/>
              </a:rPr>
              <a:t>Антитеза</a:t>
            </a:r>
          </a:p>
        </p:txBody>
      </p:sp>
      <p:sp>
        <p:nvSpPr>
          <p:cNvPr id="57351" name="Line 7"/>
          <p:cNvSpPr>
            <a:spLocks noChangeShapeType="1"/>
          </p:cNvSpPr>
          <p:nvPr/>
        </p:nvSpPr>
        <p:spPr bwMode="auto">
          <a:xfrm>
            <a:off x="4191000" y="1600200"/>
            <a:ext cx="76200" cy="12954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3624263" y="2895600"/>
            <a:ext cx="1624012" cy="898525"/>
          </a:xfrm>
          <a:prstGeom prst="rect">
            <a:avLst/>
          </a:prstGeom>
          <a:noFill/>
          <a:ln w="762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kumimoji="1" lang="ru-RU" sz="2400">
                <a:solidFill>
                  <a:schemeClr val="hlink"/>
                </a:solidFill>
                <a:latin typeface="Times New Roman" pitchFamily="18" charset="0"/>
              </a:rPr>
              <a:t>Смешение</a:t>
            </a:r>
          </a:p>
          <a:p>
            <a:pPr algn="ctr"/>
            <a:r>
              <a:rPr kumimoji="1" lang="ru-RU" sz="2400">
                <a:solidFill>
                  <a:schemeClr val="hlink"/>
                </a:solidFill>
                <a:latin typeface="Times New Roman" pitchFamily="18" charset="0"/>
              </a:rPr>
              <a:t>стилей</a:t>
            </a:r>
          </a:p>
        </p:txBody>
      </p:sp>
      <p:sp>
        <p:nvSpPr>
          <p:cNvPr id="57353" name="Line 9"/>
          <p:cNvSpPr>
            <a:spLocks noChangeShapeType="1"/>
          </p:cNvSpPr>
          <p:nvPr/>
        </p:nvSpPr>
        <p:spPr bwMode="auto">
          <a:xfrm>
            <a:off x="5791200" y="1524000"/>
            <a:ext cx="381000" cy="21336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7354" name="Text Box 10"/>
          <p:cNvSpPr txBox="1">
            <a:spLocks noChangeArrowheads="1"/>
          </p:cNvSpPr>
          <p:nvPr/>
        </p:nvSpPr>
        <p:spPr bwMode="auto">
          <a:xfrm>
            <a:off x="5470525" y="3657600"/>
            <a:ext cx="2687638" cy="1993900"/>
          </a:xfrm>
          <a:prstGeom prst="rect">
            <a:avLst/>
          </a:prstGeom>
          <a:noFill/>
          <a:ln w="762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ru-RU" sz="2400">
                <a:solidFill>
                  <a:schemeClr val="hlink"/>
                </a:solidFill>
                <a:latin typeface="Times New Roman" pitchFamily="18" charset="0"/>
              </a:rPr>
              <a:t>Использование</a:t>
            </a:r>
          </a:p>
          <a:p>
            <a:r>
              <a:rPr kumimoji="1" lang="ru-RU" sz="2400">
                <a:solidFill>
                  <a:schemeClr val="hlink"/>
                </a:solidFill>
                <a:latin typeface="Times New Roman" pitchFamily="18" charset="0"/>
              </a:rPr>
              <a:t>черт народных</a:t>
            </a:r>
          </a:p>
          <a:p>
            <a:r>
              <a:rPr kumimoji="1" lang="ru-RU" sz="2400">
                <a:solidFill>
                  <a:schemeClr val="hlink"/>
                </a:solidFill>
                <a:latin typeface="Times New Roman" pitchFamily="18" charset="0"/>
              </a:rPr>
              <a:t>сказок и элементов</a:t>
            </a:r>
          </a:p>
          <a:p>
            <a:r>
              <a:rPr kumimoji="1" lang="ru-RU" sz="2400">
                <a:solidFill>
                  <a:schemeClr val="hlink"/>
                </a:solidFill>
                <a:latin typeface="Times New Roman" pitchFamily="18" charset="0"/>
              </a:rPr>
              <a:t>реальной жизни</a:t>
            </a:r>
          </a:p>
        </p:txBody>
      </p:sp>
      <p:sp>
        <p:nvSpPr>
          <p:cNvPr id="57355" name="Line 11"/>
          <p:cNvSpPr>
            <a:spLocks noChangeShapeType="1"/>
          </p:cNvSpPr>
          <p:nvPr/>
        </p:nvSpPr>
        <p:spPr bwMode="auto">
          <a:xfrm>
            <a:off x="6781800" y="16002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57356" name="Text Box 12"/>
          <p:cNvSpPr txBox="1">
            <a:spLocks noChangeArrowheads="1"/>
          </p:cNvSpPr>
          <p:nvPr/>
        </p:nvSpPr>
        <p:spPr bwMode="auto">
          <a:xfrm>
            <a:off x="6629400" y="2133600"/>
            <a:ext cx="2133600" cy="898525"/>
          </a:xfrm>
          <a:prstGeom prst="rect">
            <a:avLst/>
          </a:prstGeom>
          <a:noFill/>
          <a:ln w="76200">
            <a:solidFill>
              <a:srgbClr val="00CC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kumimoji="1" lang="ru-RU" sz="2400">
                <a:solidFill>
                  <a:srgbClr val="00CC99"/>
                </a:solidFill>
                <a:latin typeface="Times New Roman" pitchFamily="18" charset="0"/>
              </a:rPr>
              <a:t>Иносказание,</a:t>
            </a:r>
          </a:p>
          <a:p>
            <a:r>
              <a:rPr kumimoji="1" lang="ru-RU" sz="2400">
                <a:solidFill>
                  <a:srgbClr val="00CC99"/>
                </a:solidFill>
                <a:latin typeface="Times New Roman" pitchFamily="18" charset="0"/>
              </a:rPr>
              <a:t>Эзопов язык</a:t>
            </a:r>
          </a:p>
        </p:txBody>
      </p:sp>
      <p:sp>
        <p:nvSpPr>
          <p:cNvPr id="57357" name="Line 13"/>
          <p:cNvSpPr>
            <a:spLocks noChangeShapeType="1"/>
          </p:cNvSpPr>
          <p:nvPr/>
        </p:nvSpPr>
        <p:spPr bwMode="auto">
          <a:xfrm>
            <a:off x="0" y="15240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Diagram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266" y="289"/>
            <a:chExt cx="5184" cy="3686"/>
          </a:xfrm>
        </p:grpSpPr>
        <p:sp>
          <p:nvSpPr>
            <p:cNvPr id="3" name="_s61469"/>
            <p:cNvSpPr>
              <a:spLocks noChangeShapeType="1"/>
            </p:cNvSpPr>
            <p:nvPr/>
          </p:nvSpPr>
          <p:spPr bwMode="auto">
            <a:xfrm flipH="1" flipV="1">
              <a:off x="2267" y="1108"/>
              <a:ext cx="450" cy="779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61468"/>
            <p:cNvSpPr>
              <a:spLocks noChangeArrowheads="1"/>
            </p:cNvSpPr>
            <p:nvPr/>
          </p:nvSpPr>
          <p:spPr bwMode="auto">
            <a:xfrm>
              <a:off x="1841" y="578"/>
              <a:ext cx="569" cy="56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Путеше-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ствие</a:t>
              </a:r>
            </a:p>
          </p:txBody>
        </p:sp>
        <p:sp>
          <p:nvSpPr>
            <p:cNvPr id="5" name="_s61445"/>
            <p:cNvSpPr>
              <a:spLocks noChangeShapeType="1"/>
            </p:cNvSpPr>
            <p:nvPr/>
          </p:nvSpPr>
          <p:spPr bwMode="auto">
            <a:xfrm flipH="1" flipV="1">
              <a:off x="1835" y="1541"/>
              <a:ext cx="779" cy="45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_s61446"/>
            <p:cNvSpPr>
              <a:spLocks noChangeArrowheads="1"/>
            </p:cNvSpPr>
            <p:nvPr/>
          </p:nvSpPr>
          <p:spPr bwMode="auto">
            <a:xfrm>
              <a:off x="1305" y="1115"/>
              <a:ext cx="569" cy="569"/>
            </a:xfrm>
            <a:prstGeom prst="rect">
              <a:avLst/>
            </a:prstGeom>
            <a:solidFill>
              <a:srgbClr val="FFCC99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Твор-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ческий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отчёт</a:t>
              </a:r>
            </a:p>
          </p:txBody>
        </p:sp>
        <p:sp>
          <p:nvSpPr>
            <p:cNvPr id="7" name="_s61447"/>
            <p:cNvSpPr>
              <a:spLocks noChangeShapeType="1"/>
            </p:cNvSpPr>
            <p:nvPr/>
          </p:nvSpPr>
          <p:spPr bwMode="auto">
            <a:xfrm flipH="1">
              <a:off x="1677" y="2132"/>
              <a:ext cx="90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_s61448"/>
            <p:cNvSpPr>
              <a:spLocks noChangeArrowheads="1"/>
            </p:cNvSpPr>
            <p:nvPr/>
          </p:nvSpPr>
          <p:spPr bwMode="auto">
            <a:xfrm>
              <a:off x="1109" y="1848"/>
              <a:ext cx="569" cy="569"/>
            </a:xfrm>
            <a:prstGeom prst="rect">
              <a:avLst/>
            </a:prstGeom>
            <a:solidFill>
              <a:srgbClr val="FF99CC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Смотр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знаний</a:t>
              </a:r>
            </a:p>
          </p:txBody>
        </p:sp>
        <p:sp>
          <p:nvSpPr>
            <p:cNvPr id="9" name="_s61449"/>
            <p:cNvSpPr>
              <a:spLocks noChangeShapeType="1"/>
            </p:cNvSpPr>
            <p:nvPr/>
          </p:nvSpPr>
          <p:spPr bwMode="auto">
            <a:xfrm flipH="1">
              <a:off x="1836" y="2273"/>
              <a:ext cx="779" cy="45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_s61450"/>
            <p:cNvSpPr>
              <a:spLocks noChangeArrowheads="1"/>
            </p:cNvSpPr>
            <p:nvPr/>
          </p:nvSpPr>
          <p:spPr bwMode="auto">
            <a:xfrm>
              <a:off x="1306" y="2581"/>
              <a:ext cx="569" cy="569"/>
            </a:xfrm>
            <a:prstGeom prst="rect">
              <a:avLst/>
            </a:prstGeom>
            <a:solidFill>
              <a:srgbClr val="00FFFF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Исследо-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вание</a:t>
              </a:r>
            </a:p>
          </p:txBody>
        </p:sp>
        <p:sp>
          <p:nvSpPr>
            <p:cNvPr id="11" name="_s61451"/>
            <p:cNvSpPr>
              <a:spLocks noChangeShapeType="1"/>
            </p:cNvSpPr>
            <p:nvPr/>
          </p:nvSpPr>
          <p:spPr bwMode="auto">
            <a:xfrm flipH="1">
              <a:off x="2269" y="2376"/>
              <a:ext cx="450" cy="779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_s61452"/>
            <p:cNvSpPr>
              <a:spLocks noChangeArrowheads="1"/>
            </p:cNvSpPr>
            <p:nvPr/>
          </p:nvSpPr>
          <p:spPr bwMode="auto">
            <a:xfrm>
              <a:off x="1843" y="3117"/>
              <a:ext cx="569" cy="569"/>
            </a:xfrm>
            <a:prstGeom prst="rect">
              <a:avLst/>
            </a:prstGeom>
            <a:solidFill>
              <a:srgbClr val="FF6600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Путешест-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вие</a:t>
              </a:r>
            </a:p>
          </p:txBody>
        </p:sp>
        <p:sp>
          <p:nvSpPr>
            <p:cNvPr id="13" name="_s61453"/>
            <p:cNvSpPr>
              <a:spLocks noChangeShapeType="1"/>
            </p:cNvSpPr>
            <p:nvPr/>
          </p:nvSpPr>
          <p:spPr bwMode="auto">
            <a:xfrm>
              <a:off x="2860" y="2413"/>
              <a:ext cx="0" cy="90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_s61454"/>
            <p:cNvSpPr>
              <a:spLocks noChangeArrowheads="1"/>
            </p:cNvSpPr>
            <p:nvPr/>
          </p:nvSpPr>
          <p:spPr bwMode="auto">
            <a:xfrm>
              <a:off x="2576" y="3313"/>
              <a:ext cx="569" cy="569"/>
            </a:xfrm>
            <a:prstGeom prst="rect">
              <a:avLst/>
            </a:prstGeom>
            <a:solidFill>
              <a:srgbClr val="99CC00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Интегри-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рован-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ный</a:t>
              </a:r>
            </a:p>
          </p:txBody>
        </p:sp>
        <p:sp>
          <p:nvSpPr>
            <p:cNvPr id="15" name="_s61455"/>
            <p:cNvSpPr>
              <a:spLocks noChangeShapeType="1"/>
            </p:cNvSpPr>
            <p:nvPr/>
          </p:nvSpPr>
          <p:spPr bwMode="auto">
            <a:xfrm>
              <a:off x="3001" y="2375"/>
              <a:ext cx="450" cy="779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6" name="_s61456"/>
            <p:cNvSpPr>
              <a:spLocks noChangeArrowheads="1"/>
            </p:cNvSpPr>
            <p:nvPr/>
          </p:nvSpPr>
          <p:spPr bwMode="auto">
            <a:xfrm>
              <a:off x="3309" y="3116"/>
              <a:ext cx="569" cy="569"/>
            </a:xfrm>
            <a:prstGeom prst="rect">
              <a:avLst/>
            </a:prstGeom>
            <a:solidFill>
              <a:srgbClr val="FFFF99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зачёт</a:t>
              </a:r>
            </a:p>
          </p:txBody>
        </p:sp>
        <p:sp>
          <p:nvSpPr>
            <p:cNvPr id="17" name="_s61457"/>
            <p:cNvSpPr>
              <a:spLocks noChangeShapeType="1"/>
            </p:cNvSpPr>
            <p:nvPr/>
          </p:nvSpPr>
          <p:spPr bwMode="auto">
            <a:xfrm>
              <a:off x="3104" y="2271"/>
              <a:ext cx="779" cy="45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8" name="_s61458"/>
            <p:cNvSpPr>
              <a:spLocks noChangeArrowheads="1"/>
            </p:cNvSpPr>
            <p:nvPr/>
          </p:nvSpPr>
          <p:spPr bwMode="auto">
            <a:xfrm>
              <a:off x="3845" y="2579"/>
              <a:ext cx="569" cy="569"/>
            </a:xfrm>
            <a:prstGeom prst="rect">
              <a:avLst/>
            </a:prstGeom>
            <a:solidFill>
              <a:srgbClr val="99CCFF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семинар</a:t>
              </a:r>
            </a:p>
          </p:txBody>
        </p:sp>
        <p:sp>
          <p:nvSpPr>
            <p:cNvPr id="19" name="_s61459"/>
            <p:cNvSpPr>
              <a:spLocks noChangeShapeType="1"/>
            </p:cNvSpPr>
            <p:nvPr/>
          </p:nvSpPr>
          <p:spPr bwMode="auto">
            <a:xfrm>
              <a:off x="3141" y="2130"/>
              <a:ext cx="900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" name="_s61460"/>
            <p:cNvSpPr>
              <a:spLocks noChangeArrowheads="1"/>
            </p:cNvSpPr>
            <p:nvPr/>
          </p:nvSpPr>
          <p:spPr bwMode="auto">
            <a:xfrm>
              <a:off x="4041" y="1846"/>
              <a:ext cx="569" cy="569"/>
            </a:xfrm>
            <a:prstGeom prst="rect">
              <a:avLst/>
            </a:prstGeom>
            <a:solidFill>
              <a:srgbClr val="FFCC99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экскурсия</a:t>
              </a:r>
            </a:p>
          </p:txBody>
        </p:sp>
        <p:sp>
          <p:nvSpPr>
            <p:cNvPr id="21" name="_s61461"/>
            <p:cNvSpPr>
              <a:spLocks noChangeShapeType="1"/>
            </p:cNvSpPr>
            <p:nvPr/>
          </p:nvSpPr>
          <p:spPr bwMode="auto">
            <a:xfrm flipV="1">
              <a:off x="3103" y="1539"/>
              <a:ext cx="779" cy="45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_s61462"/>
            <p:cNvSpPr>
              <a:spLocks noChangeArrowheads="1"/>
            </p:cNvSpPr>
            <p:nvPr/>
          </p:nvSpPr>
          <p:spPr bwMode="auto">
            <a:xfrm>
              <a:off x="3844" y="1113"/>
              <a:ext cx="569" cy="569"/>
            </a:xfrm>
            <a:prstGeom prst="rect">
              <a:avLst/>
            </a:prstGeom>
            <a:solidFill>
              <a:srgbClr val="008000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Соревнова-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ние</a:t>
              </a:r>
            </a:p>
          </p:txBody>
        </p:sp>
        <p:sp>
          <p:nvSpPr>
            <p:cNvPr id="23" name="_s61463"/>
            <p:cNvSpPr>
              <a:spLocks noChangeShapeType="1"/>
            </p:cNvSpPr>
            <p:nvPr/>
          </p:nvSpPr>
          <p:spPr bwMode="auto">
            <a:xfrm flipV="1">
              <a:off x="3000" y="1107"/>
              <a:ext cx="449" cy="779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_s61464"/>
            <p:cNvSpPr>
              <a:spLocks noChangeArrowheads="1"/>
            </p:cNvSpPr>
            <p:nvPr/>
          </p:nvSpPr>
          <p:spPr bwMode="auto">
            <a:xfrm>
              <a:off x="3307" y="577"/>
              <a:ext cx="569" cy="569"/>
            </a:xfrm>
            <a:prstGeom prst="rect">
              <a:avLst/>
            </a:prstGeom>
            <a:solidFill>
              <a:srgbClr val="CCFFCC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Конферен-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bg2"/>
                  </a:solidFill>
                  <a:effectLst/>
                  <a:latin typeface="Arial" charset="0"/>
                  <a:cs typeface="Arial" charset="0"/>
                </a:rPr>
                <a:t>ция</a:t>
              </a:r>
            </a:p>
          </p:txBody>
        </p:sp>
        <p:sp>
          <p:nvSpPr>
            <p:cNvPr id="25" name="_s61465"/>
            <p:cNvSpPr>
              <a:spLocks noChangeShapeType="1"/>
            </p:cNvSpPr>
            <p:nvPr/>
          </p:nvSpPr>
          <p:spPr bwMode="auto">
            <a:xfrm flipV="1">
              <a:off x="2858" y="949"/>
              <a:ext cx="0" cy="899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_s61466"/>
            <p:cNvSpPr>
              <a:spLocks noChangeArrowheads="1"/>
            </p:cNvSpPr>
            <p:nvPr/>
          </p:nvSpPr>
          <p:spPr bwMode="auto">
            <a:xfrm>
              <a:off x="2574" y="381"/>
              <a:ext cx="569" cy="569"/>
            </a:xfrm>
            <a:prstGeom prst="rect">
              <a:avLst/>
            </a:prstGeom>
            <a:solidFill>
              <a:srgbClr val="FF00FF"/>
            </a:solidFill>
            <a:ln w="25400">
              <a:solidFill>
                <a:srgbClr val="800080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accent2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игра</a:t>
              </a:r>
            </a:p>
          </p:txBody>
        </p:sp>
        <p:sp>
          <p:nvSpPr>
            <p:cNvPr id="27" name="_s61467"/>
            <p:cNvSpPr>
              <a:spLocks noChangeArrowheads="1"/>
            </p:cNvSpPr>
            <p:nvPr/>
          </p:nvSpPr>
          <p:spPr bwMode="auto">
            <a:xfrm>
              <a:off x="2574" y="1848"/>
              <a:ext cx="569" cy="56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141990" dir="1593903" algn="ctr" rotWithShape="0">
                <a:schemeClr val="folHlink"/>
              </a:outerShdw>
            </a:effec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800" b="1" i="0" u="sng" strike="noStrike" cap="none" normalizeH="0" baseline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  <a:cs typeface="Arial" charset="0"/>
                </a:rPr>
                <a:t>урок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7"/>
          <p:cNvGrpSpPr>
            <a:grpSpLocks/>
          </p:cNvGrpSpPr>
          <p:nvPr/>
        </p:nvGrpSpPr>
        <p:grpSpPr bwMode="auto">
          <a:xfrm>
            <a:off x="250825" y="549275"/>
            <a:ext cx="8569325" cy="5500688"/>
            <a:chOff x="272" y="999"/>
            <a:chExt cx="5171" cy="2812"/>
          </a:xfrm>
        </p:grpSpPr>
        <p:sp>
          <p:nvSpPr>
            <p:cNvPr id="3" name="_s62474"/>
            <p:cNvSpPr>
              <a:spLocks noChangeArrowheads="1" noTextEdit="1"/>
            </p:cNvSpPr>
            <p:nvPr/>
          </p:nvSpPr>
          <p:spPr bwMode="auto">
            <a:xfrm>
              <a:off x="2044" y="1210"/>
              <a:ext cx="1626" cy="1626"/>
            </a:xfrm>
            <a:custGeom>
              <a:avLst/>
              <a:gdLst>
                <a:gd name="G0" fmla="+- -5373952 0 0"/>
                <a:gd name="G1" fmla="+- -7864320 0 0"/>
                <a:gd name="G2" fmla="+- -5373952 0 -7864320"/>
                <a:gd name="G3" fmla="+- 10800 0 0"/>
                <a:gd name="G4" fmla="+- 0 0 -537395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864320"/>
                <a:gd name="G10" fmla="+- 7200 0 2700"/>
                <a:gd name="G11" fmla="cos G10 -5373952"/>
                <a:gd name="G12" fmla="sin G10 -5373952"/>
                <a:gd name="G13" fmla="cos 13500 -5373952"/>
                <a:gd name="G14" fmla="sin 13500 -5373952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373952"/>
                <a:gd name="G22" fmla="sin G20 -5373952"/>
                <a:gd name="G23" fmla="+- G21 10800 0"/>
                <a:gd name="G24" fmla="+- G12 G23 G22"/>
                <a:gd name="G25" fmla="+- G22 G23 G11"/>
                <a:gd name="G26" fmla="cos 10800 -5373952"/>
                <a:gd name="G27" fmla="sin 10800 -5373952"/>
                <a:gd name="G28" fmla="cos 7200 -5373952"/>
                <a:gd name="G29" fmla="sin 7200 -537395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864320"/>
                <a:gd name="G36" fmla="sin G34 -7864320"/>
                <a:gd name="G37" fmla="+/ -7864320 -537395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739 w 21600"/>
                <a:gd name="T5" fmla="*/ 198 h 21600"/>
                <a:gd name="T6" fmla="*/ 6299 w 21600"/>
                <a:gd name="T7" fmla="*/ 3005 h 21600"/>
                <a:gd name="T8" fmla="*/ 9426 w 21600"/>
                <a:gd name="T9" fmla="*/ 3732 h 21600"/>
                <a:gd name="T10" fmla="*/ 12678 w 21600"/>
                <a:gd name="T11" fmla="*/ -2569 h 21600"/>
                <a:gd name="T12" fmla="*/ 16508 w 21600"/>
                <a:gd name="T13" fmla="*/ 2513 h 21600"/>
                <a:gd name="T14" fmla="*/ 11426 w 21600"/>
                <a:gd name="T15" fmla="*/ 634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62479"/>
            <p:cNvSpPr>
              <a:spLocks noChangeArrowheads="1" noTextEdit="1"/>
            </p:cNvSpPr>
            <p:nvPr/>
          </p:nvSpPr>
          <p:spPr bwMode="auto">
            <a:xfrm rot="5400000">
              <a:off x="2426" y="1592"/>
              <a:ext cx="1626" cy="1626"/>
            </a:xfrm>
            <a:custGeom>
              <a:avLst/>
              <a:gdLst>
                <a:gd name="G0" fmla="+- -5373952 0 0"/>
                <a:gd name="G1" fmla="+- -7864320 0 0"/>
                <a:gd name="G2" fmla="+- -5373952 0 -7864320"/>
                <a:gd name="G3" fmla="+- 10800 0 0"/>
                <a:gd name="G4" fmla="+- 0 0 -537395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864320"/>
                <a:gd name="G10" fmla="+- 7200 0 2700"/>
                <a:gd name="G11" fmla="cos G10 -5373952"/>
                <a:gd name="G12" fmla="sin G10 -5373952"/>
                <a:gd name="G13" fmla="cos 13500 -5373952"/>
                <a:gd name="G14" fmla="sin 13500 -5373952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373952"/>
                <a:gd name="G22" fmla="sin G20 -5373952"/>
                <a:gd name="G23" fmla="+- G21 10800 0"/>
                <a:gd name="G24" fmla="+- G12 G23 G22"/>
                <a:gd name="G25" fmla="+- G22 G23 G11"/>
                <a:gd name="G26" fmla="cos 10800 -5373952"/>
                <a:gd name="G27" fmla="sin 10800 -5373952"/>
                <a:gd name="G28" fmla="cos 7200 -5373952"/>
                <a:gd name="G29" fmla="sin 7200 -537395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864320"/>
                <a:gd name="G36" fmla="sin G34 -7864320"/>
                <a:gd name="G37" fmla="+/ -7864320 -537395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739 w 21600"/>
                <a:gd name="T5" fmla="*/ 198 h 21600"/>
                <a:gd name="T6" fmla="*/ 6299 w 21600"/>
                <a:gd name="T7" fmla="*/ 3005 h 21600"/>
                <a:gd name="T8" fmla="*/ 9426 w 21600"/>
                <a:gd name="T9" fmla="*/ 3732 h 21600"/>
                <a:gd name="T10" fmla="*/ 12678 w 21600"/>
                <a:gd name="T11" fmla="*/ -2569 h 21600"/>
                <a:gd name="T12" fmla="*/ 16508 w 21600"/>
                <a:gd name="T13" fmla="*/ 2513 h 21600"/>
                <a:gd name="T14" fmla="*/ 11426 w 21600"/>
                <a:gd name="T15" fmla="*/ 634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_s62475"/>
            <p:cNvSpPr>
              <a:spLocks noChangeArrowheads="1" noTextEdit="1"/>
            </p:cNvSpPr>
            <p:nvPr/>
          </p:nvSpPr>
          <p:spPr bwMode="auto">
            <a:xfrm rot="10800000">
              <a:off x="2044" y="1974"/>
              <a:ext cx="1626" cy="1626"/>
            </a:xfrm>
            <a:custGeom>
              <a:avLst/>
              <a:gdLst>
                <a:gd name="G0" fmla="+- -5373952 0 0"/>
                <a:gd name="G1" fmla="+- -7864320 0 0"/>
                <a:gd name="G2" fmla="+- -5373952 0 -7864320"/>
                <a:gd name="G3" fmla="+- 10800 0 0"/>
                <a:gd name="G4" fmla="+- 0 0 -537395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864320"/>
                <a:gd name="G10" fmla="+- 7200 0 2700"/>
                <a:gd name="G11" fmla="cos G10 -5373952"/>
                <a:gd name="G12" fmla="sin G10 -5373952"/>
                <a:gd name="G13" fmla="cos 13500 -5373952"/>
                <a:gd name="G14" fmla="sin 13500 -5373952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373952"/>
                <a:gd name="G22" fmla="sin G20 -5373952"/>
                <a:gd name="G23" fmla="+- G21 10800 0"/>
                <a:gd name="G24" fmla="+- G12 G23 G22"/>
                <a:gd name="G25" fmla="+- G22 G23 G11"/>
                <a:gd name="G26" fmla="cos 10800 -5373952"/>
                <a:gd name="G27" fmla="sin 10800 -5373952"/>
                <a:gd name="G28" fmla="cos 7200 -5373952"/>
                <a:gd name="G29" fmla="sin 7200 -537395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864320"/>
                <a:gd name="G36" fmla="sin G34 -7864320"/>
                <a:gd name="G37" fmla="+/ -7864320 -537395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739 w 21600"/>
                <a:gd name="T5" fmla="*/ 198 h 21600"/>
                <a:gd name="T6" fmla="*/ 6299 w 21600"/>
                <a:gd name="T7" fmla="*/ 3005 h 21600"/>
                <a:gd name="T8" fmla="*/ 9426 w 21600"/>
                <a:gd name="T9" fmla="*/ 3732 h 21600"/>
                <a:gd name="T10" fmla="*/ 12678 w 21600"/>
                <a:gd name="T11" fmla="*/ -2569 h 21600"/>
                <a:gd name="T12" fmla="*/ 16508 w 21600"/>
                <a:gd name="T13" fmla="*/ 2513 h 21600"/>
                <a:gd name="T14" fmla="*/ 11426 w 21600"/>
                <a:gd name="T15" fmla="*/ 634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_s62477"/>
            <p:cNvSpPr>
              <a:spLocks noChangeArrowheads="1" noTextEdit="1"/>
            </p:cNvSpPr>
            <p:nvPr/>
          </p:nvSpPr>
          <p:spPr bwMode="auto">
            <a:xfrm rot="16200000">
              <a:off x="1662" y="1592"/>
              <a:ext cx="1626" cy="1626"/>
            </a:xfrm>
            <a:custGeom>
              <a:avLst/>
              <a:gdLst>
                <a:gd name="G0" fmla="+- -5373952 0 0"/>
                <a:gd name="G1" fmla="+- -7864320 0 0"/>
                <a:gd name="G2" fmla="+- -5373952 0 -7864320"/>
                <a:gd name="G3" fmla="+- 10800 0 0"/>
                <a:gd name="G4" fmla="+- 0 0 -5373952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00 0 0"/>
                <a:gd name="G9" fmla="+- 0 0 -7864320"/>
                <a:gd name="G10" fmla="+- 7200 0 2700"/>
                <a:gd name="G11" fmla="cos G10 -5373952"/>
                <a:gd name="G12" fmla="sin G10 -5373952"/>
                <a:gd name="G13" fmla="cos 13500 -5373952"/>
                <a:gd name="G14" fmla="sin 13500 -5373952"/>
                <a:gd name="G15" fmla="+- G11 10800 0"/>
                <a:gd name="G16" fmla="+- G12 10800 0"/>
                <a:gd name="G17" fmla="+- G13 10800 0"/>
                <a:gd name="G18" fmla="+- G14 10800 0"/>
                <a:gd name="G19" fmla="*/ 7200 1 2"/>
                <a:gd name="G20" fmla="+- G19 5400 0"/>
                <a:gd name="G21" fmla="cos G20 -5373952"/>
                <a:gd name="G22" fmla="sin G20 -5373952"/>
                <a:gd name="G23" fmla="+- G21 10800 0"/>
                <a:gd name="G24" fmla="+- G12 G23 G22"/>
                <a:gd name="G25" fmla="+- G22 G23 G11"/>
                <a:gd name="G26" fmla="cos 10800 -5373952"/>
                <a:gd name="G27" fmla="sin 10800 -5373952"/>
                <a:gd name="G28" fmla="cos 7200 -5373952"/>
                <a:gd name="G29" fmla="sin 7200 -5373952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7864320"/>
                <a:gd name="G36" fmla="sin G34 -7864320"/>
                <a:gd name="G37" fmla="+/ -7864320 -5373952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00 G39"/>
                <a:gd name="G43" fmla="sin 720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8739 w 21600"/>
                <a:gd name="T5" fmla="*/ 198 h 21600"/>
                <a:gd name="T6" fmla="*/ 6299 w 21600"/>
                <a:gd name="T7" fmla="*/ 3005 h 21600"/>
                <a:gd name="T8" fmla="*/ 9426 w 21600"/>
                <a:gd name="T9" fmla="*/ 3732 h 21600"/>
                <a:gd name="T10" fmla="*/ 12678 w 21600"/>
                <a:gd name="T11" fmla="*/ -2569 h 21600"/>
                <a:gd name="T12" fmla="*/ 16508 w 21600"/>
                <a:gd name="T13" fmla="*/ 2513 h 21600"/>
                <a:gd name="T14" fmla="*/ 11426 w 21600"/>
                <a:gd name="T15" fmla="*/ 634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1802" y="3670"/>
                  </a:moveTo>
                  <a:cubicBezTo>
                    <a:pt x="11470" y="3623"/>
                    <a:pt x="11135" y="3600"/>
                    <a:pt x="10800" y="3600"/>
                  </a:cubicBezTo>
                  <a:cubicBezTo>
                    <a:pt x="9536" y="3599"/>
                    <a:pt x="8294" y="3932"/>
                    <a:pt x="7199" y="4564"/>
                  </a:cubicBezTo>
                  <a:lnTo>
                    <a:pt x="5399" y="1446"/>
                  </a:lnTo>
                  <a:cubicBezTo>
                    <a:pt x="7041" y="499"/>
                    <a:pt x="8904" y="-1"/>
                    <a:pt x="10800" y="0"/>
                  </a:cubicBezTo>
                  <a:cubicBezTo>
                    <a:pt x="11302" y="0"/>
                    <a:pt x="11805" y="35"/>
                    <a:pt x="12303" y="105"/>
                  </a:cubicBezTo>
                  <a:lnTo>
                    <a:pt x="12678" y="-2569"/>
                  </a:lnTo>
                  <a:lnTo>
                    <a:pt x="16508" y="2513"/>
                  </a:lnTo>
                  <a:lnTo>
                    <a:pt x="11426" y="6343"/>
                  </a:lnTo>
                  <a:lnTo>
                    <a:pt x="11802" y="367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_s62472"/>
            <p:cNvSpPr>
              <a:spLocks noChangeArrowheads="1"/>
            </p:cNvSpPr>
            <p:nvPr/>
          </p:nvSpPr>
          <p:spPr bwMode="auto">
            <a:xfrm>
              <a:off x="3290" y="1359"/>
              <a:ext cx="613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поднос</a:t>
              </a:r>
            </a:p>
          </p:txBody>
        </p:sp>
        <p:sp>
          <p:nvSpPr>
            <p:cNvPr id="8" name="_s62473"/>
            <p:cNvSpPr>
              <a:spLocks noChangeArrowheads="1"/>
            </p:cNvSpPr>
            <p:nvPr/>
          </p:nvSpPr>
          <p:spPr bwMode="auto">
            <a:xfrm>
              <a:off x="1812" y="2839"/>
              <a:ext cx="613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донос</a:t>
              </a:r>
            </a:p>
          </p:txBody>
        </p:sp>
        <p:sp>
          <p:nvSpPr>
            <p:cNvPr id="9" name="_s62476"/>
            <p:cNvSpPr>
              <a:spLocks noChangeArrowheads="1"/>
            </p:cNvSpPr>
            <p:nvPr/>
          </p:nvSpPr>
          <p:spPr bwMode="auto">
            <a:xfrm>
              <a:off x="1811" y="1360"/>
              <a:ext cx="613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взнос</a:t>
              </a:r>
            </a:p>
          </p:txBody>
        </p:sp>
        <p:sp>
          <p:nvSpPr>
            <p:cNvPr id="10" name="_s62478"/>
            <p:cNvSpPr>
              <a:spLocks noChangeArrowheads="1"/>
            </p:cNvSpPr>
            <p:nvPr/>
          </p:nvSpPr>
          <p:spPr bwMode="auto">
            <a:xfrm>
              <a:off x="3291" y="2838"/>
              <a:ext cx="613" cy="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4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перенос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/>
              <a:t>Правильно соедините разрозненные части пословиц, расставьте знаки препинания, определите, где союзы соединяют однородные члены, а где - части сложного предложения</a:t>
            </a:r>
            <a:r>
              <a:rPr lang="ru-RU" sz="4000"/>
              <a:t>. 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Мала пчела                       да стоять не велит. </a:t>
            </a:r>
          </a:p>
          <a:p>
            <a:r>
              <a:rPr lang="ru-RU" sz="2800"/>
              <a:t>Обычай бычий                  а дров не видал. </a:t>
            </a:r>
          </a:p>
          <a:p>
            <a:r>
              <a:rPr lang="ru-RU" sz="2800"/>
              <a:t>Лесом шел                         да струны тонки. </a:t>
            </a:r>
          </a:p>
          <a:p>
            <a:r>
              <a:rPr lang="ru-RU" sz="2800"/>
              <a:t>Мороз невелик                 а загрызет. </a:t>
            </a:r>
          </a:p>
          <a:p>
            <a:r>
              <a:rPr lang="ru-RU" sz="2800"/>
              <a:t>Ехал в Казань                  а ум телячий. </a:t>
            </a:r>
          </a:p>
          <a:p>
            <a:r>
              <a:rPr lang="ru-RU" sz="2800"/>
              <a:t>Гусли звонки                    а оба черны. </a:t>
            </a:r>
          </a:p>
          <a:p>
            <a:r>
              <a:rPr lang="ru-RU" sz="2800"/>
              <a:t>Совесть без зубов           да и та работает. </a:t>
            </a:r>
          </a:p>
          <a:p>
            <a:r>
              <a:rPr lang="ru-RU" sz="2800"/>
              <a:t>Чугун чугуна дразнит      а попал в Рязань.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Двоеточие в бессоюзном сложном предложении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1)Прием его был очень прост: он начисто отгрыз ей хвост.2) Обычай мой: с волками иначе не делать мировой, как снявши шкуру с них долой. (Крылов)</a:t>
            </a:r>
          </a:p>
          <a:p>
            <a:r>
              <a:rPr lang="ru-RU"/>
              <a:t>2)Обыкновенно мы говорим: все дороги приводят в Рим. ( Маяковский)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Лингвистические угадайки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– угадывание слов по толкованию (в том числе и образному) или по общему признаку; </a:t>
            </a:r>
          </a:p>
          <a:p>
            <a:r>
              <a:rPr lang="ru-RU" sz="2800"/>
              <a:t>– расшифровка пословиц, поговорок, фразеологических оборотов по отдельным признакам; </a:t>
            </a:r>
          </a:p>
          <a:p>
            <a:r>
              <a:rPr lang="ru-RU" sz="2800"/>
              <a:t>– разгадывание загадок (в том числе и лингвистических); </a:t>
            </a:r>
          </a:p>
          <a:p>
            <a:r>
              <a:rPr lang="ru-RU" sz="2800"/>
              <a:t>– игры-задачи «Я задумала слово», «Вопрос – ответ» и др.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</a:t>
            </a:r>
            <a:r>
              <a:rPr lang="ru-RU" sz="2800"/>
              <a:t>Задание 1. Угадайте слово по его описанию. Объясните, как вам это удалось сделать.</a:t>
            </a:r>
            <a:r>
              <a:rPr lang="ru-RU" sz="4000"/>
              <a:t> 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«Глаз» автомобиля. «Свежезамороженный» дождь. «Слово» регулировщика. «Архитектурное строение» пчел. </a:t>
            </a:r>
          </a:p>
          <a:p>
            <a:r>
              <a:rPr lang="ru-RU"/>
              <a:t>Родной или крестный. Шляпка на ножке. Лесной барабанщик. Собачья радость. </a:t>
            </a:r>
          </a:p>
          <a:p>
            <a:r>
              <a:rPr lang="ru-RU"/>
              <a:t>Такса, а не собака. Орел, а не птица. Не носки и не чулки.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</a:t>
            </a:r>
            <a:r>
              <a:rPr lang="ru-RU" sz="2800"/>
              <a:t>Задание 2. Какие пословицы, поговорки, скороговорки здесь зашифрованы? Запишите их. Объясните смысл.</a:t>
            </a:r>
            <a:r>
              <a:rPr lang="ru-RU" sz="4000"/>
              <a:t>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679950"/>
          </a:xfrm>
        </p:spPr>
        <p:txBody>
          <a:bodyPr/>
          <a:lstStyle/>
          <a:p>
            <a:r>
              <a:rPr lang="ru-RU"/>
              <a:t>Не воробей. 2. На дворе, на траве. 3. Продукт, который маслом не испортишь. 4. Она пуще неволи. 5. Суп, сваренный Демьяном. 6. Мельник, работающий неделями.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Лингвистические «почемучки» 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 </a:t>
            </a:r>
            <a:r>
              <a:rPr lang="ru-RU" sz="4000"/>
              <a:t>Вопросы проблемного характера (выбор одного варианта из нескольких, разграничение двух правильных вариантов, сопоставление вариантов).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/>
              <a:t>Наглядные пособия</a:t>
            </a:r>
          </a:p>
        </p:txBody>
      </p:sp>
      <p:pic>
        <p:nvPicPr>
          <p:cNvPr id="19465" name="Picture 9" descr="gal_r1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95363" y="1600200"/>
            <a:ext cx="2960687" cy="2185988"/>
          </a:xfrm>
          <a:noFill/>
          <a:ln/>
        </p:spPr>
      </p:pic>
      <p:pic>
        <p:nvPicPr>
          <p:cNvPr id="5138" name="Picture 18" descr="?node_id=416&amp;origina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29288" y="1600200"/>
            <a:ext cx="1876425" cy="2185988"/>
          </a:xfrm>
          <a:noFill/>
          <a:ln/>
        </p:spPr>
      </p:pic>
      <p:pic>
        <p:nvPicPr>
          <p:cNvPr id="19467" name="Рисунок 3" descr="«Тарас Бульба». Глава 1. «А поворотись-ка, сын!» Художник А. Герасимов. 195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935038" y="3938588"/>
            <a:ext cx="3081337" cy="2187575"/>
          </a:xfrm>
          <a:noFill/>
          <a:ln/>
        </p:spPr>
      </p:pic>
      <p:pic>
        <p:nvPicPr>
          <p:cNvPr id="7172" name="Picture 2" descr="G:\хохлома\х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5233988" y="3938588"/>
            <a:ext cx="2865437" cy="2187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099050"/>
          </a:xfrm>
        </p:spPr>
        <p:txBody>
          <a:bodyPr/>
          <a:lstStyle/>
          <a:p>
            <a:r>
              <a:rPr lang="ru-RU" sz="4000" i="1">
                <a:solidFill>
                  <a:schemeClr val="hlink"/>
                </a:solidFill>
              </a:rPr>
              <a:t>Я любовался яркой зеленью молодой травы. </a:t>
            </a:r>
            <a:br>
              <a:rPr lang="ru-RU" sz="4000" i="1">
                <a:solidFill>
                  <a:schemeClr val="hlink"/>
                </a:solidFill>
              </a:rPr>
            </a:br>
            <a:r>
              <a:rPr lang="ru-RU" sz="4000" i="1">
                <a:solidFill>
                  <a:schemeClr val="hlink"/>
                </a:solidFill>
              </a:rPr>
              <a:t>На лугу зеленеет трава.</a:t>
            </a:r>
            <a:r>
              <a:rPr lang="ru-RU" sz="4000" i="1"/>
              <a:t> </a:t>
            </a:r>
            <a:br>
              <a:rPr lang="ru-RU" sz="4000" i="1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>Вопрос: «Почему слова зелень и зеленеет при всем сходстве их значений следует отнести к разным частям речи?»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/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/>
              <a:t> 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endParaRPr lang="ru-RU" sz="4000"/>
          </a:p>
        </p:txBody>
      </p:sp>
      <p:graphicFrame>
        <p:nvGraphicFramePr>
          <p:cNvPr id="73760" name="Group 32"/>
          <p:cNvGraphicFramePr>
            <a:graphicFrameLocks noGrp="1"/>
          </p:cNvGraphicFramePr>
          <p:nvPr>
            <p:ph idx="1"/>
          </p:nvPr>
        </p:nvGraphicFramePr>
        <p:xfrm>
          <a:off x="457200" y="836613"/>
          <a:ext cx="8229600" cy="5399724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322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говорю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хочу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2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поешь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говоришь       </a:t>
                      </a:r>
                      <a:b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</a:br>
                      <a:endParaRPr kumimoji="0" lang="ru-RU" sz="4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хочешь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2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поет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говорит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хочет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22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поют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говорят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хотят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Вопросы занимательного характера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/>
              <a:t>1. Почему, когда смотришь на сцену в бинокль, не только лучше видишь, но и лучше слышишь и понимаешь? </a:t>
            </a:r>
          </a:p>
          <a:p>
            <a:pPr>
              <a:lnSpc>
                <a:spcPct val="90000"/>
              </a:lnSpc>
            </a:pPr>
            <a:r>
              <a:rPr lang="ru-RU" sz="2400"/>
              <a:t>2. Почему иностранец, изучающий русский язык, принял кузницу за жену кузнеца, а кузнечика – за их сына?   </a:t>
            </a:r>
          </a:p>
          <a:p>
            <a:pPr>
              <a:lnSpc>
                <a:spcPct val="90000"/>
              </a:lnSpc>
            </a:pPr>
            <a:r>
              <a:rPr lang="ru-RU" sz="2400"/>
              <a:t>3. Почему в приведенных парах слов оба случая написания правильны? Чем они отличаются? </a:t>
            </a:r>
          </a:p>
          <a:p>
            <a:pPr>
              <a:lnSpc>
                <a:spcPct val="90000"/>
              </a:lnSpc>
            </a:pPr>
            <a:r>
              <a:rPr lang="ru-RU" sz="2400"/>
              <a:t>Стукнете – стукните. Вырастешь – вырастишь. В пенье птиц – в пении птиц. В «Песне о Соколе» – в «Песни о вещем Олеге».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Для учебных проектов важно: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200"/>
              <a:t> определить цель исследовательской, практической и/или творческой деятельности; </a:t>
            </a:r>
          </a:p>
          <a:p>
            <a:pPr>
              <a:lnSpc>
                <a:spcPct val="80000"/>
              </a:lnSpc>
            </a:pPr>
            <a:r>
              <a:rPr lang="ru-RU" sz="2200"/>
              <a:t> обозначить проблему, возникающую в ходе исследования или специально созданной проблемной ситуации; </a:t>
            </a:r>
          </a:p>
          <a:p>
            <a:pPr>
              <a:lnSpc>
                <a:spcPct val="80000"/>
              </a:lnSpc>
            </a:pPr>
            <a:r>
              <a:rPr lang="ru-RU" sz="2200"/>
              <a:t> выдвинуть гипотезу, связанную со способами решения данной проблемы; </a:t>
            </a:r>
          </a:p>
          <a:p>
            <a:pPr>
              <a:lnSpc>
                <a:spcPct val="80000"/>
              </a:lnSpc>
            </a:pPr>
            <a:r>
              <a:rPr lang="ru-RU" sz="2200"/>
              <a:t> сформулировать конкретные задачи проекта и определить механизмы сбора и обработки необходимых для проекта данных и анализа результатов; </a:t>
            </a:r>
          </a:p>
          <a:p>
            <a:pPr>
              <a:lnSpc>
                <a:spcPct val="80000"/>
              </a:lnSpc>
            </a:pPr>
            <a:r>
              <a:rPr lang="ru-RU" sz="2200"/>
              <a:t> опираясь на эти задачи, составить четкий план проекта (это может быть, например, сценарий будущего медиатекста); </a:t>
            </a:r>
          </a:p>
          <a:p>
            <a:pPr>
              <a:lnSpc>
                <a:spcPct val="80000"/>
              </a:lnSpc>
            </a:pPr>
            <a:r>
              <a:rPr lang="ru-RU" sz="2200"/>
              <a:t> осуществить практическое выполнение плана проекта; </a:t>
            </a:r>
          </a:p>
          <a:p>
            <a:pPr>
              <a:lnSpc>
                <a:spcPct val="80000"/>
              </a:lnSpc>
            </a:pPr>
            <a:r>
              <a:rPr lang="ru-RU" sz="2200"/>
              <a:t> подготовить отчет по результатам проекта и обсудить его результаты.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Этапы подготовки и проведения урока-семинара: 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 ознакомление учащихся с темой и микротемами семинара (за 2-3 недели до </a:t>
            </a:r>
          </a:p>
          <a:p>
            <a:pPr>
              <a:lnSpc>
                <a:spcPct val="80000"/>
              </a:lnSpc>
            </a:pPr>
            <a:r>
              <a:rPr lang="ru-RU" sz="2000"/>
              <a:t>проведения); </a:t>
            </a:r>
          </a:p>
          <a:p>
            <a:pPr>
              <a:lnSpc>
                <a:spcPct val="80000"/>
              </a:lnSpc>
            </a:pPr>
            <a:r>
              <a:rPr lang="ru-RU" sz="2000"/>
              <a:t> осмысление и выбор микротем; </a:t>
            </a:r>
          </a:p>
          <a:p>
            <a:pPr>
              <a:lnSpc>
                <a:spcPct val="80000"/>
              </a:lnSpc>
            </a:pPr>
            <a:r>
              <a:rPr lang="ru-RU" sz="2000"/>
              <a:t> создание творческих групп; </a:t>
            </a:r>
          </a:p>
          <a:p>
            <a:pPr>
              <a:lnSpc>
                <a:spcPct val="80000"/>
              </a:lnSpc>
            </a:pPr>
            <a:r>
              <a:rPr lang="ru-RU" sz="2000"/>
              <a:t> подбор материала к семинару; </a:t>
            </a:r>
          </a:p>
          <a:p>
            <a:pPr>
              <a:lnSpc>
                <a:spcPct val="80000"/>
              </a:lnSpc>
            </a:pPr>
            <a:r>
              <a:rPr lang="ru-RU" sz="2000"/>
              <a:t> консультации учителя (за 7-10 дней до проведения семинара); </a:t>
            </a:r>
          </a:p>
          <a:p>
            <a:pPr>
              <a:lnSpc>
                <a:spcPct val="80000"/>
              </a:lnSpc>
            </a:pPr>
            <a:r>
              <a:rPr lang="ru-RU" sz="2000"/>
              <a:t> систематизация и обобщение материала; </a:t>
            </a:r>
          </a:p>
          <a:p>
            <a:pPr>
              <a:lnSpc>
                <a:spcPct val="80000"/>
              </a:lnSpc>
            </a:pPr>
            <a:r>
              <a:rPr lang="ru-RU" sz="2000"/>
              <a:t> выступление творческих групп на семинаре; </a:t>
            </a:r>
          </a:p>
          <a:p>
            <a:pPr>
              <a:lnSpc>
                <a:spcPct val="80000"/>
              </a:lnSpc>
            </a:pPr>
            <a:r>
              <a:rPr lang="ru-RU" sz="2000"/>
              <a:t> конспектирование дат, определений и других важных моментов сообщений; </a:t>
            </a:r>
          </a:p>
          <a:p>
            <a:pPr>
              <a:lnSpc>
                <a:spcPct val="80000"/>
              </a:lnSpc>
            </a:pPr>
            <a:r>
              <a:rPr lang="ru-RU" sz="2000"/>
              <a:t> выполнение практического задания; </a:t>
            </a:r>
          </a:p>
          <a:p>
            <a:pPr>
              <a:lnSpc>
                <a:spcPct val="80000"/>
              </a:lnSpc>
            </a:pPr>
            <a:r>
              <a:rPr lang="ru-RU" sz="2000"/>
              <a:t> обсуждение выступлений творческих групп; </a:t>
            </a:r>
          </a:p>
          <a:p>
            <a:pPr>
              <a:lnSpc>
                <a:spcPct val="80000"/>
              </a:lnSpc>
            </a:pPr>
            <a:r>
              <a:rPr lang="ru-RU" sz="2000"/>
              <a:t> подведение итогов; </a:t>
            </a:r>
          </a:p>
          <a:p>
            <a:pPr>
              <a:lnSpc>
                <a:spcPct val="80000"/>
              </a:lnSpc>
            </a:pPr>
            <a:r>
              <a:rPr lang="ru-RU" sz="2000"/>
              <a:t> оценивание работы; </a:t>
            </a:r>
          </a:p>
          <a:p>
            <a:pPr>
              <a:lnSpc>
                <a:spcPct val="80000"/>
              </a:lnSpc>
            </a:pPr>
            <a:r>
              <a:rPr lang="ru-RU" sz="2000"/>
              <a:t> объяснение домашнего задания.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Этапы подготовки и проведения урока- исследования</a:t>
            </a:r>
            <a:r>
              <a:rPr lang="ru-RU" sz="4000"/>
              <a:t> 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/>
              <a:t> выбор текстов; </a:t>
            </a:r>
          </a:p>
          <a:p>
            <a:pPr>
              <a:lnSpc>
                <a:spcPct val="80000"/>
              </a:lnSpc>
            </a:pPr>
            <a:r>
              <a:rPr lang="ru-RU" sz="2000"/>
              <a:t> составление плана анализа текста; </a:t>
            </a:r>
          </a:p>
          <a:p>
            <a:pPr>
              <a:lnSpc>
                <a:spcPct val="80000"/>
              </a:lnSpc>
            </a:pPr>
            <a:r>
              <a:rPr lang="ru-RU" sz="2000"/>
              <a:t> предварительная работа с произведением; </a:t>
            </a:r>
          </a:p>
          <a:p>
            <a:pPr>
              <a:lnSpc>
                <a:spcPct val="80000"/>
              </a:lnSpc>
            </a:pPr>
            <a:r>
              <a:rPr lang="ru-RU" sz="2000"/>
              <a:t> создание творческих групп; </a:t>
            </a:r>
          </a:p>
          <a:p>
            <a:pPr>
              <a:lnSpc>
                <a:spcPct val="80000"/>
              </a:lnSpc>
            </a:pPr>
            <a:r>
              <a:rPr lang="ru-RU" sz="2000"/>
              <a:t> дифференцированное распределение отрывков; </a:t>
            </a:r>
          </a:p>
          <a:p>
            <a:pPr>
              <a:lnSpc>
                <a:spcPct val="80000"/>
              </a:lnSpc>
            </a:pPr>
            <a:r>
              <a:rPr lang="ru-RU" sz="2000"/>
              <a:t> исследование художественного текста под </a:t>
            </a:r>
          </a:p>
          <a:p>
            <a:pPr>
              <a:lnSpc>
                <a:spcPct val="80000"/>
              </a:lnSpc>
            </a:pPr>
            <a:r>
              <a:rPr lang="ru-RU" sz="2000"/>
              <a:t>«лингвистическим микроскопом»; </a:t>
            </a:r>
          </a:p>
          <a:p>
            <a:pPr>
              <a:lnSpc>
                <a:spcPct val="80000"/>
              </a:lnSpc>
            </a:pPr>
            <a:r>
              <a:rPr lang="ru-RU" sz="2000"/>
              <a:t> подготовка группы к «защите» исследования; </a:t>
            </a:r>
          </a:p>
          <a:p>
            <a:pPr>
              <a:lnSpc>
                <a:spcPct val="80000"/>
              </a:lnSpc>
            </a:pPr>
            <a:r>
              <a:rPr lang="ru-RU" sz="2000"/>
              <a:t> представление текста (художественное чтение) одноклассникам; </a:t>
            </a:r>
          </a:p>
          <a:p>
            <a:pPr>
              <a:lnSpc>
                <a:spcPct val="80000"/>
              </a:lnSpc>
            </a:pPr>
            <a:r>
              <a:rPr lang="ru-RU" sz="2000"/>
              <a:t> лингвистический анализ отрывка; </a:t>
            </a:r>
          </a:p>
          <a:p>
            <a:pPr>
              <a:lnSpc>
                <a:spcPct val="80000"/>
              </a:lnSpc>
            </a:pPr>
            <a:r>
              <a:rPr lang="ru-RU" sz="2000"/>
              <a:t> обсуждение, рецензирование анализов, проведённых группами; </a:t>
            </a:r>
          </a:p>
          <a:p>
            <a:pPr>
              <a:lnSpc>
                <a:spcPct val="80000"/>
              </a:lnSpc>
            </a:pPr>
            <a:r>
              <a:rPr lang="ru-RU" sz="2000"/>
              <a:t> подведение итогов урока; </a:t>
            </a:r>
          </a:p>
          <a:p>
            <a:pPr>
              <a:lnSpc>
                <a:spcPct val="80000"/>
              </a:lnSpc>
            </a:pPr>
            <a:r>
              <a:rPr lang="ru-RU" sz="2000"/>
              <a:t> оценивание работы учащихся; </a:t>
            </a:r>
          </a:p>
          <a:p>
            <a:pPr>
              <a:lnSpc>
                <a:spcPct val="80000"/>
              </a:lnSpc>
            </a:pPr>
            <a:r>
              <a:rPr lang="ru-RU" sz="2000"/>
              <a:t> объяснение домашнего задания.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Этапы урока-практикума:</a:t>
            </a:r>
            <a:r>
              <a:rPr lang="ru-RU"/>
              <a:t> 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 экскурсия, наблюдения за природой; </a:t>
            </a:r>
          </a:p>
          <a:p>
            <a:pPr>
              <a:lnSpc>
                <a:spcPct val="80000"/>
              </a:lnSpc>
            </a:pPr>
            <a:r>
              <a:rPr lang="ru-RU" sz="2800"/>
              <a:t> знакомство на практике с изобразительно-выразительными средствами; </a:t>
            </a:r>
          </a:p>
          <a:p>
            <a:pPr>
              <a:lnSpc>
                <a:spcPct val="80000"/>
              </a:lnSpc>
            </a:pPr>
            <a:r>
              <a:rPr lang="ru-RU" sz="2800"/>
              <a:t> обсуждение увиденного; </a:t>
            </a:r>
          </a:p>
          <a:p>
            <a:pPr>
              <a:lnSpc>
                <a:spcPct val="80000"/>
              </a:lnSpc>
            </a:pPr>
            <a:r>
              <a:rPr lang="ru-RU" sz="2800"/>
              <a:t> творческая работа учащихся; </a:t>
            </a:r>
          </a:p>
          <a:p>
            <a:pPr>
              <a:lnSpc>
                <a:spcPct val="80000"/>
              </a:lnSpc>
            </a:pPr>
            <a:r>
              <a:rPr lang="ru-RU" sz="2800"/>
              <a:t> чтение сочинений (по желанию); </a:t>
            </a:r>
          </a:p>
          <a:p>
            <a:pPr>
              <a:lnSpc>
                <a:spcPct val="80000"/>
              </a:lnSpc>
            </a:pPr>
            <a:r>
              <a:rPr lang="ru-RU" sz="2800"/>
              <a:t> обсуждение и рецензирование творческих работ; </a:t>
            </a:r>
          </a:p>
          <a:p>
            <a:pPr>
              <a:lnSpc>
                <a:spcPct val="80000"/>
              </a:lnSpc>
            </a:pPr>
            <a:r>
              <a:rPr lang="ru-RU" sz="2800"/>
              <a:t> исправление и доработка сочинений; </a:t>
            </a:r>
          </a:p>
          <a:p>
            <a:pPr>
              <a:lnSpc>
                <a:spcPct val="80000"/>
              </a:lnSpc>
            </a:pPr>
            <a:r>
              <a:rPr lang="ru-RU" sz="2800"/>
              <a:t> объяснение домашнего задания. (Как правило, </a:t>
            </a:r>
          </a:p>
          <a:p>
            <a:pPr>
              <a:lnSpc>
                <a:spcPct val="80000"/>
              </a:lnSpc>
            </a:pPr>
            <a:r>
              <a:rPr lang="ru-RU" sz="2800"/>
              <a:t>художественное оформление творческих работ).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Типы домашнего задания: 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4737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 творческая работа; </a:t>
            </a:r>
          </a:p>
          <a:p>
            <a:pPr>
              <a:lnSpc>
                <a:spcPct val="80000"/>
              </a:lnSpc>
            </a:pPr>
            <a:r>
              <a:rPr lang="ru-RU" sz="2400"/>
              <a:t> лингвистическое исследование текста; </a:t>
            </a:r>
          </a:p>
          <a:p>
            <a:pPr>
              <a:lnSpc>
                <a:spcPct val="80000"/>
              </a:lnSpc>
            </a:pPr>
            <a:r>
              <a:rPr lang="ru-RU" sz="2400"/>
              <a:t> подготовка иллюстраций к литературным произведениям; </a:t>
            </a:r>
          </a:p>
          <a:p>
            <a:pPr>
              <a:lnSpc>
                <a:spcPct val="80000"/>
              </a:lnSpc>
            </a:pPr>
            <a:r>
              <a:rPr lang="ru-RU" sz="2400"/>
              <a:t> рисование обложек к литературным произведениям; </a:t>
            </a:r>
          </a:p>
          <a:p>
            <a:pPr>
              <a:lnSpc>
                <a:spcPct val="80000"/>
              </a:lnSpc>
            </a:pPr>
            <a:r>
              <a:rPr lang="ru-RU" sz="2400"/>
              <a:t> художественное чтение; </a:t>
            </a:r>
          </a:p>
          <a:p>
            <a:pPr>
              <a:lnSpc>
                <a:spcPct val="80000"/>
              </a:lnSpc>
            </a:pPr>
            <a:r>
              <a:rPr lang="ru-RU" sz="2400"/>
              <a:t> инсценировка художественного произведения; </a:t>
            </a:r>
          </a:p>
          <a:p>
            <a:pPr>
              <a:lnSpc>
                <a:spcPct val="80000"/>
              </a:lnSpc>
            </a:pPr>
            <a:r>
              <a:rPr lang="ru-RU" sz="2400"/>
              <a:t> создание самостоятельных литературных произведений различных жанров; </a:t>
            </a:r>
          </a:p>
          <a:p>
            <a:pPr>
              <a:lnSpc>
                <a:spcPct val="80000"/>
              </a:lnSpc>
            </a:pPr>
            <a:r>
              <a:rPr lang="ru-RU" sz="2400"/>
              <a:t> продолжение неоконченных произведений; </a:t>
            </a:r>
          </a:p>
          <a:p>
            <a:pPr>
              <a:lnSpc>
                <a:spcPct val="80000"/>
              </a:lnSpc>
            </a:pPr>
            <a:r>
              <a:rPr lang="ru-RU" sz="2400"/>
              <a:t> наблюдение за природой; </a:t>
            </a:r>
          </a:p>
          <a:p>
            <a:pPr>
              <a:lnSpc>
                <a:spcPct val="80000"/>
              </a:lnSpc>
            </a:pPr>
            <a:r>
              <a:rPr lang="ru-RU" sz="2400"/>
              <a:t> подготовка словарных диктантов; </a:t>
            </a:r>
          </a:p>
          <a:p>
            <a:pPr>
              <a:lnSpc>
                <a:spcPct val="80000"/>
              </a:lnSpc>
            </a:pPr>
            <a:r>
              <a:rPr lang="ru-RU" sz="2400"/>
              <a:t> составление вопросника к зачету по теме; </a:t>
            </a:r>
          </a:p>
          <a:p>
            <a:pPr>
              <a:lnSpc>
                <a:spcPct val="80000"/>
              </a:lnSpc>
            </a:pPr>
            <a:r>
              <a:rPr lang="ru-RU" sz="2400"/>
              <a:t> составление конспекта, опорных таблиц; </a:t>
            </a:r>
          </a:p>
          <a:p>
            <a:pPr>
              <a:lnSpc>
                <a:spcPct val="80000"/>
              </a:lnSpc>
            </a:pPr>
            <a:r>
              <a:rPr lang="ru-RU" sz="2400"/>
              <a:t> письмо по памяти.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4752975"/>
          </a:xfrm>
        </p:spPr>
        <p:txBody>
          <a:bodyPr/>
          <a:lstStyle/>
          <a:p>
            <a:r>
              <a:rPr lang="ru-RU"/>
              <a:t>Как можно использовать презентацию на уроках русского языка и литературы, чтобы заинтересовать учащихся предметом?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178550"/>
          </a:xfrm>
        </p:spPr>
        <p:txBody>
          <a:bodyPr/>
          <a:lstStyle/>
          <a:p>
            <a:r>
              <a:rPr lang="ru-RU"/>
              <a:t>Информация  о жизни и творчестве писателя воспринимается детьми лучше, если рассказ сопровождают фотографии, рисунки.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Расставьте знаки препинания.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Его богатая энергия постоянно ищет выхода и когда нет ей применения в делах она разряжается по пустякам но разряжается непременно.</a:t>
            </a:r>
          </a:p>
          <a:p>
            <a:pPr>
              <a:lnSpc>
                <a:spcPct val="80000"/>
              </a:lnSpc>
            </a:pPr>
            <a:r>
              <a:rPr lang="ru-RU" sz="2400"/>
              <a:t>Художник с интересом рисовал голову старика и когда кончил  то его поразило сходство этой головы с чем-то знакомым.</a:t>
            </a:r>
          </a:p>
          <a:p>
            <a:pPr>
              <a:lnSpc>
                <a:spcPct val="80000"/>
              </a:lnSpc>
            </a:pPr>
            <a:r>
              <a:rPr lang="ru-RU" sz="2400"/>
              <a:t>Он давно сидит тут и как только я вношу чайник с добрым криком бросается ко мне.</a:t>
            </a:r>
          </a:p>
          <a:p>
            <a:pPr>
              <a:lnSpc>
                <a:spcPct val="80000"/>
              </a:lnSpc>
            </a:pPr>
            <a:r>
              <a:rPr lang="ru-RU" sz="2400"/>
              <a:t>Я сижу рядом с рыболовом и пока мы разговариваем ему попадается несколько славных рыбин.</a:t>
            </a:r>
          </a:p>
          <a:p>
            <a:pPr>
              <a:lnSpc>
                <a:spcPct val="80000"/>
              </a:lnSpc>
            </a:pPr>
            <a:r>
              <a:rPr lang="ru-RU" sz="2400"/>
              <a:t>Мечик не оглядывался и не слышал погони но он знал что гонятся за ним и когда один за другим прозвучали три выстрела ему показалось что это стреляют в него.  </a:t>
            </a:r>
          </a:p>
          <a:p>
            <a:pPr>
              <a:lnSpc>
                <a:spcPct val="80000"/>
              </a:lnSpc>
            </a:pPr>
            <a:endParaRPr lang="ru-RU" sz="2400"/>
          </a:p>
          <a:p>
            <a:pPr>
              <a:lnSpc>
                <a:spcPct val="80000"/>
              </a:lnSpc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124200" y="609600"/>
            <a:ext cx="6019800" cy="2362200"/>
          </a:xfrm>
        </p:spPr>
        <p:txBody>
          <a:bodyPr/>
          <a:lstStyle/>
          <a:p>
            <a:r>
              <a:rPr lang="ru-RU" sz="5400" b="1">
                <a:solidFill>
                  <a:srgbClr val="FF6600"/>
                </a:solidFill>
                <a:latin typeface="Monotype Corsiva" pitchFamily="66" charset="0"/>
              </a:rPr>
              <a:t>Николай Михайлович Карамзин</a:t>
            </a:r>
            <a:br>
              <a:rPr lang="ru-RU" sz="5400" b="1">
                <a:solidFill>
                  <a:srgbClr val="FF6600"/>
                </a:solidFill>
                <a:latin typeface="Monotype Corsiva" pitchFamily="66" charset="0"/>
              </a:rPr>
            </a:br>
            <a:r>
              <a:rPr lang="ru-RU" sz="5400" b="1">
                <a:solidFill>
                  <a:srgbClr val="FF6600"/>
                </a:solidFill>
                <a:latin typeface="Monotype Corsiva" pitchFamily="66" charset="0"/>
              </a:rPr>
              <a:t>(1766 – 1826)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3962400"/>
            <a:ext cx="8458200" cy="26670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ru-RU" sz="3600">
                <a:solidFill>
                  <a:schemeClr val="folHlink"/>
                </a:solidFill>
                <a:latin typeface="Monotype Corsiva" pitchFamily="66" charset="0"/>
              </a:rPr>
              <a:t>	</a:t>
            </a:r>
            <a:r>
              <a:rPr lang="ru-RU" sz="3600" b="1">
                <a:solidFill>
                  <a:schemeClr val="folHlink"/>
                </a:solidFill>
                <a:latin typeface="Monotype Corsiva" pitchFamily="66" charset="0"/>
              </a:rPr>
              <a:t>К чему ни обратись в нашей литературе – всему начало положено Карамзиным: журналистике, критике, повести-роману, повести исторической, публицизму, изучению истории.</a:t>
            </a:r>
          </a:p>
          <a:p>
            <a:pPr algn="r">
              <a:lnSpc>
                <a:spcPct val="80000"/>
              </a:lnSpc>
            </a:pPr>
            <a:r>
              <a:rPr lang="ru-RU" sz="3600" b="1">
                <a:solidFill>
                  <a:schemeClr val="folHlink"/>
                </a:solidFill>
                <a:latin typeface="Monotype Corsiva" pitchFamily="66" charset="0"/>
              </a:rPr>
              <a:t>В.Г.Белинский</a:t>
            </a:r>
          </a:p>
        </p:txBody>
      </p:sp>
      <p:pic>
        <p:nvPicPr>
          <p:cNvPr id="89092" name="Picture 4" descr="Новый ри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28003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9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  <p:bldP spid="89091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ChangeArrowheads="1"/>
          </p:cNvSpPr>
          <p:nvPr/>
        </p:nvSpPr>
        <p:spPr bwMode="auto">
          <a:xfrm>
            <a:off x="2743200" y="2209800"/>
            <a:ext cx="3557588" cy="1066800"/>
          </a:xfrm>
          <a:prstGeom prst="rect">
            <a:avLst/>
          </a:prstGeom>
          <a:noFill/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400" b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Н.М.Карамзин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324600" y="3429000"/>
            <a:ext cx="2590800" cy="990600"/>
          </a:xfrm>
          <a:prstGeom prst="rect">
            <a:avLst/>
          </a:prstGeom>
          <a:solidFill>
            <a:schemeClr val="bg2"/>
          </a:solidFill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Военная служба</a:t>
            </a:r>
          </a:p>
        </p:txBody>
      </p:sp>
      <p:sp>
        <p:nvSpPr>
          <p:cNvPr id="95236" name="Rectangle 4"/>
          <p:cNvSpPr>
            <a:spLocks noChangeArrowheads="1"/>
          </p:cNvSpPr>
          <p:nvPr/>
        </p:nvSpPr>
        <p:spPr bwMode="auto">
          <a:xfrm>
            <a:off x="5257800" y="4953000"/>
            <a:ext cx="3429000" cy="1600200"/>
          </a:xfrm>
          <a:prstGeom prst="rect">
            <a:avLst/>
          </a:prstGeom>
          <a:solidFill>
            <a:schemeClr val="bg2"/>
          </a:solidFill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Смерть отца</a:t>
            </a:r>
          </a:p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Отставка</a:t>
            </a:r>
          </a:p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Симбирск</a:t>
            </a:r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381000" y="4876800"/>
            <a:ext cx="4114800" cy="1676400"/>
          </a:xfrm>
          <a:prstGeom prst="rect">
            <a:avLst/>
          </a:prstGeom>
          <a:solidFill>
            <a:schemeClr val="bg2"/>
          </a:solidFill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Увлечение масонством</a:t>
            </a:r>
          </a:p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Занятие литературой</a:t>
            </a:r>
          </a:p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Изучение истории</a:t>
            </a:r>
          </a:p>
        </p:txBody>
      </p:sp>
      <p:sp>
        <p:nvSpPr>
          <p:cNvPr id="95238" name="Rectangle 6"/>
          <p:cNvSpPr>
            <a:spLocks noChangeArrowheads="1"/>
          </p:cNvSpPr>
          <p:nvPr/>
        </p:nvSpPr>
        <p:spPr bwMode="auto">
          <a:xfrm>
            <a:off x="228600" y="304800"/>
            <a:ext cx="3886200" cy="1524000"/>
          </a:xfrm>
          <a:prstGeom prst="rect">
            <a:avLst/>
          </a:prstGeom>
          <a:solidFill>
            <a:schemeClr val="bg2"/>
          </a:solidFill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Симбирская губерния</a:t>
            </a:r>
          </a:p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Родовитая, но небогатая </a:t>
            </a:r>
          </a:p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дворянская семья</a:t>
            </a:r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4953000" y="381000"/>
            <a:ext cx="3886200" cy="1447800"/>
          </a:xfrm>
          <a:prstGeom prst="rect">
            <a:avLst/>
          </a:prstGeom>
          <a:solidFill>
            <a:schemeClr val="bg2"/>
          </a:solidFill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Светское образование</a:t>
            </a:r>
          </a:p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Знание иностранных </a:t>
            </a:r>
          </a:p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языков</a:t>
            </a:r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152400" y="3429000"/>
            <a:ext cx="2590800" cy="990600"/>
          </a:xfrm>
          <a:prstGeom prst="rect">
            <a:avLst/>
          </a:prstGeom>
          <a:solidFill>
            <a:schemeClr val="bg2"/>
          </a:solidFill>
          <a:ln w="762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Путешествие </a:t>
            </a:r>
          </a:p>
          <a:p>
            <a:pPr algn="ctr"/>
            <a:r>
              <a:rPr lang="ru-RU" sz="32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по Европе</a:t>
            </a:r>
          </a:p>
        </p:txBody>
      </p:sp>
      <p:sp>
        <p:nvSpPr>
          <p:cNvPr id="95241" name="AutoShape 9"/>
          <p:cNvSpPr>
            <a:spLocks noChangeArrowheads="1"/>
          </p:cNvSpPr>
          <p:nvPr/>
        </p:nvSpPr>
        <p:spPr bwMode="auto">
          <a:xfrm>
            <a:off x="1676400" y="4419600"/>
            <a:ext cx="485775" cy="377825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2" name="AutoShape 10"/>
          <p:cNvSpPr>
            <a:spLocks noChangeArrowheads="1"/>
          </p:cNvSpPr>
          <p:nvPr/>
        </p:nvSpPr>
        <p:spPr bwMode="auto">
          <a:xfrm rot="16200000">
            <a:off x="4651375" y="5254625"/>
            <a:ext cx="485775" cy="796925"/>
          </a:xfrm>
          <a:prstGeom prst="upArrow">
            <a:avLst>
              <a:gd name="adj1" fmla="val 50000"/>
              <a:gd name="adj2" fmla="val 41013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3" name="AutoShape 11"/>
          <p:cNvSpPr>
            <a:spLocks noChangeArrowheads="1"/>
          </p:cNvSpPr>
          <p:nvPr/>
        </p:nvSpPr>
        <p:spPr bwMode="auto">
          <a:xfrm rot="10800000">
            <a:off x="3124200" y="3276600"/>
            <a:ext cx="485775" cy="1600200"/>
          </a:xfrm>
          <a:prstGeom prst="upArrow">
            <a:avLst>
              <a:gd name="adj1" fmla="val 50000"/>
              <a:gd name="adj2" fmla="val 82353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wrap="none" anchor="ctr"/>
          <a:lstStyle/>
          <a:p>
            <a:pPr algn="ctr"/>
            <a:endParaRPr lang="ru-RU" sz="1800">
              <a:latin typeface="Tahoma" pitchFamily="34" charset="0"/>
            </a:endParaRPr>
          </a:p>
        </p:txBody>
      </p:sp>
      <p:sp>
        <p:nvSpPr>
          <p:cNvPr id="95244" name="AutoShape 12"/>
          <p:cNvSpPr>
            <a:spLocks noChangeArrowheads="1"/>
          </p:cNvSpPr>
          <p:nvPr/>
        </p:nvSpPr>
        <p:spPr bwMode="auto">
          <a:xfrm rot="10800000">
            <a:off x="7235825" y="1844675"/>
            <a:ext cx="485775" cy="1528763"/>
          </a:xfrm>
          <a:prstGeom prst="upArrow">
            <a:avLst>
              <a:gd name="adj1" fmla="val 50000"/>
              <a:gd name="adj2" fmla="val 78676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5" name="AutoShape 13"/>
          <p:cNvSpPr>
            <a:spLocks noChangeArrowheads="1"/>
          </p:cNvSpPr>
          <p:nvPr/>
        </p:nvSpPr>
        <p:spPr bwMode="auto">
          <a:xfrm rot="5400000">
            <a:off x="4293394" y="754856"/>
            <a:ext cx="485775" cy="792163"/>
          </a:xfrm>
          <a:prstGeom prst="upArrow">
            <a:avLst>
              <a:gd name="adj1" fmla="val 50000"/>
              <a:gd name="adj2" fmla="val 40768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6" name="AutoShape 14"/>
          <p:cNvSpPr>
            <a:spLocks noChangeArrowheads="1"/>
          </p:cNvSpPr>
          <p:nvPr/>
        </p:nvSpPr>
        <p:spPr bwMode="auto">
          <a:xfrm>
            <a:off x="5292725" y="1773238"/>
            <a:ext cx="381000" cy="365125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7" name="AutoShape 15"/>
          <p:cNvSpPr>
            <a:spLocks noChangeArrowheads="1"/>
          </p:cNvSpPr>
          <p:nvPr/>
        </p:nvSpPr>
        <p:spPr bwMode="auto">
          <a:xfrm>
            <a:off x="3352800" y="1828800"/>
            <a:ext cx="381000" cy="376238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8" name="AutoShape 16"/>
          <p:cNvSpPr>
            <a:spLocks noChangeArrowheads="1"/>
          </p:cNvSpPr>
          <p:nvPr/>
        </p:nvSpPr>
        <p:spPr bwMode="auto">
          <a:xfrm rot="10800000">
            <a:off x="7239000" y="4437063"/>
            <a:ext cx="457200" cy="515937"/>
          </a:xfrm>
          <a:prstGeom prst="upArrow">
            <a:avLst>
              <a:gd name="adj1" fmla="val 50000"/>
              <a:gd name="adj2" fmla="val 28212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49" name="AutoShape 17"/>
          <p:cNvSpPr>
            <a:spLocks noChangeArrowheads="1"/>
          </p:cNvSpPr>
          <p:nvPr/>
        </p:nvSpPr>
        <p:spPr bwMode="auto">
          <a:xfrm rot="10800000">
            <a:off x="5508625" y="3357563"/>
            <a:ext cx="485775" cy="1595437"/>
          </a:xfrm>
          <a:prstGeom prst="upArrow">
            <a:avLst>
              <a:gd name="adj1" fmla="val 50000"/>
              <a:gd name="adj2" fmla="val 82108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50" name="AutoShape 18"/>
          <p:cNvSpPr>
            <a:spLocks noChangeArrowheads="1"/>
          </p:cNvSpPr>
          <p:nvPr/>
        </p:nvSpPr>
        <p:spPr bwMode="auto">
          <a:xfrm rot="10800000">
            <a:off x="1692275" y="2708275"/>
            <a:ext cx="1023938" cy="690563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5251" name="AutoShape 19"/>
          <p:cNvSpPr>
            <a:spLocks noChangeArrowheads="1"/>
          </p:cNvSpPr>
          <p:nvPr/>
        </p:nvSpPr>
        <p:spPr bwMode="auto">
          <a:xfrm rot="10800000" flipH="1">
            <a:off x="6300788" y="2636838"/>
            <a:ext cx="862012" cy="7620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5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5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5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5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5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5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5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5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5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5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5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5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95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95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95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9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9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9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95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95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5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animBg="1"/>
      <p:bldP spid="95235" grpId="0" animBg="1"/>
      <p:bldP spid="95236" grpId="0" animBg="1"/>
      <p:bldP spid="95237" grpId="0" animBg="1"/>
      <p:bldP spid="95238" grpId="0" animBg="1"/>
      <p:bldP spid="95239" grpId="0" animBg="1"/>
      <p:bldP spid="95240" grpId="0" animBg="1"/>
      <p:bldP spid="95241" grpId="0" animBg="1"/>
      <p:bldP spid="95242" grpId="0" animBg="1"/>
      <p:bldP spid="95243" grpId="0" animBg="1"/>
      <p:bldP spid="95244" grpId="0" animBg="1"/>
      <p:bldP spid="95245" grpId="0" animBg="1"/>
      <p:bldP spid="95246" grpId="0" animBg="1"/>
      <p:bldP spid="95247" grpId="0" animBg="1"/>
      <p:bldP spid="95248" grpId="0" animBg="1"/>
      <p:bldP spid="95249" grpId="0" animBg="1"/>
      <p:bldP spid="95250" grpId="0" animBg="1"/>
      <p:bldP spid="95251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Новый ри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688975"/>
            <a:ext cx="8458200" cy="568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8913"/>
            <a:ext cx="5292725" cy="6669087"/>
          </a:xfrm>
        </p:spPr>
        <p:txBody>
          <a:bodyPr/>
          <a:lstStyle/>
          <a:p>
            <a:pPr marL="1588" indent="-1588" algn="ctr">
              <a:lnSpc>
                <a:spcPct val="80000"/>
              </a:lnSpc>
              <a:buFontTx/>
              <a:buNone/>
            </a:pPr>
            <a:r>
              <a:rPr lang="ru-RU" sz="2400" b="1">
                <a:solidFill>
                  <a:schemeClr val="folHlink"/>
                </a:solidFill>
                <a:latin typeface="Times New Roman" pitchFamily="18" charset="0"/>
              </a:rPr>
              <a:t>В 1791-1792 гг. после года путешествий по Европе им было предпринято издание "Московского журнала", давшего русской журналистике, по словам Ю.М. Лотмана, эталон русского литературно-критического журнала. Значительную часть публикаций в нем составили произведения самого Карамзина, в частности, плод его поездки по Европе - "Письма русского путешественника", определившие собой основной тон журнала - просветительский, но без излишней официозности. Однако в 1792 г. "Московский журнал" был прекращен после публикации в нем оды Карамзина "К Милости", поводом к созданию которой стал арест близкого Карамзину русского писателя Н.И. Новикова.</a:t>
            </a:r>
          </a:p>
        </p:txBody>
      </p:sp>
      <p:pic>
        <p:nvPicPr>
          <p:cNvPr id="99331" name="Picture 3" descr="jcover-12261483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836613"/>
            <a:ext cx="3736975" cy="540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288" y="4437063"/>
            <a:ext cx="8351837" cy="2119312"/>
          </a:xfrm>
        </p:spPr>
        <p:txBody>
          <a:bodyPr/>
          <a:lstStyle/>
          <a:p>
            <a:r>
              <a:rPr lang="en-US" b="1" dirty="0"/>
              <a:t> </a:t>
            </a:r>
            <a:r>
              <a:rPr lang="ru-RU" sz="4700" b="1" dirty="0">
                <a:solidFill>
                  <a:srgbClr val="FF00FF"/>
                </a:solidFill>
              </a:rPr>
              <a:t>ЖИЗНЬ </a:t>
            </a:r>
            <a:r>
              <a:rPr lang="en-US" sz="4700" b="1" dirty="0">
                <a:solidFill>
                  <a:srgbClr val="FF00FF"/>
                </a:solidFill>
              </a:rPr>
              <a:t/>
            </a:r>
            <a:br>
              <a:rPr lang="en-US" sz="4700" b="1" dirty="0">
                <a:solidFill>
                  <a:srgbClr val="FF00FF"/>
                </a:solidFill>
              </a:rPr>
            </a:br>
            <a:r>
              <a:rPr lang="ru-RU" sz="4700" b="1" dirty="0">
                <a:solidFill>
                  <a:srgbClr val="FF00FF"/>
                </a:solidFill>
              </a:rPr>
              <a:t>СЕРГЕЯ ЕСЕНИНА</a:t>
            </a:r>
          </a:p>
        </p:txBody>
      </p:sp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476250"/>
            <a:ext cx="2665412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1619250" y="2324100"/>
            <a:ext cx="58372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solidFill>
                  <a:srgbClr val="FFFF00"/>
                </a:solidFill>
              </a:rPr>
              <a:t>Быть поэтом - это значит то же,</a:t>
            </a:r>
          </a:p>
          <a:p>
            <a:pPr algn="ctr"/>
            <a:r>
              <a:rPr lang="ru-RU" sz="2400" b="1">
                <a:solidFill>
                  <a:srgbClr val="FFFF00"/>
                </a:solidFill>
              </a:rPr>
              <a:t>Если правды жизни не нарушить,</a:t>
            </a:r>
          </a:p>
          <a:p>
            <a:pPr algn="ctr"/>
            <a:r>
              <a:rPr lang="ru-RU" sz="2400" b="1">
                <a:solidFill>
                  <a:srgbClr val="FFFF00"/>
                </a:solidFill>
              </a:rPr>
              <a:t>Рубцевать себя по нежной коже,</a:t>
            </a:r>
          </a:p>
          <a:p>
            <a:pPr algn="ctr"/>
            <a:r>
              <a:rPr lang="ru-RU" sz="2400" b="1">
                <a:solidFill>
                  <a:srgbClr val="FFFF00"/>
                </a:solidFill>
              </a:rPr>
              <a:t>Кровью чувств ласкать чужие души.</a:t>
            </a:r>
            <a:r>
              <a:rPr lang="ru-RU" sz="2400" b="1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ru-RU" sz="2400" b="1">
                <a:solidFill>
                  <a:srgbClr val="0000FF"/>
                </a:solidFill>
              </a:rPr>
              <a:t> </a:t>
            </a:r>
          </a:p>
        </p:txBody>
      </p:sp>
      <p:pic>
        <p:nvPicPr>
          <p:cNvPr id="101383" name="я покинул родимый дом. читает есенин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101013" y="6165850"/>
            <a:ext cx="304800" cy="304800"/>
          </a:xfrm>
          <a:prstGeom prst="rect">
            <a:avLst/>
          </a:prstGeom>
          <a:noFill/>
        </p:spPr>
      </p:pic>
      <p:pic>
        <p:nvPicPr>
          <p:cNvPr id="8" name="я покинул родимый дом. читает есенин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07246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6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6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7600" fill="hold"/>
                                        <p:tgtEl>
                                          <p:spTgt spid="1013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1383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7760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101378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170487"/>
          </a:xfrm>
        </p:spPr>
        <p:txBody>
          <a:bodyPr/>
          <a:lstStyle/>
          <a:p>
            <a:r>
              <a:rPr lang="ru-RU"/>
              <a:t>На уроках русского языка мультимедиа поможет учителю в объяснении новой темы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AutoShape 2"/>
          <p:cNvSpPr>
            <a:spLocks noChangeArrowheads="1"/>
          </p:cNvSpPr>
          <p:nvPr/>
        </p:nvSpPr>
        <p:spPr bwMode="auto">
          <a:xfrm rot="3822378">
            <a:off x="3707607" y="1629569"/>
            <a:ext cx="1512887" cy="504825"/>
          </a:xfrm>
          <a:prstGeom prst="curvedDownArrow">
            <a:avLst>
              <a:gd name="adj1" fmla="val 72063"/>
              <a:gd name="adj2" fmla="val 11987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7523" name="Text Box 3"/>
          <p:cNvSpPr txBox="1">
            <a:spLocks noChangeArrowheads="1"/>
          </p:cNvSpPr>
          <p:nvPr/>
        </p:nvSpPr>
        <p:spPr bwMode="auto">
          <a:xfrm>
            <a:off x="539750" y="3284538"/>
            <a:ext cx="76327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b="1">
                <a:solidFill>
                  <a:srgbClr val="FF0000"/>
                </a:solidFill>
              </a:rPr>
              <a:t>«дее»</a:t>
            </a:r>
            <a:r>
              <a:rPr kumimoji="1" lang="ru-RU"/>
              <a:t> (деяти, т.е делать) </a:t>
            </a:r>
            <a:r>
              <a:rPr kumimoji="1" lang="ru-RU">
                <a:solidFill>
                  <a:srgbClr val="FF00FF"/>
                </a:solidFill>
              </a:rPr>
              <a:t>+ </a:t>
            </a:r>
            <a:r>
              <a:rPr kumimoji="1" lang="ru-RU" b="1">
                <a:solidFill>
                  <a:srgbClr val="FF0000"/>
                </a:solidFill>
              </a:rPr>
              <a:t>причастие</a:t>
            </a:r>
            <a:r>
              <a:rPr kumimoji="1" lang="ru-RU">
                <a:solidFill>
                  <a:srgbClr val="FF0000"/>
                </a:solidFill>
              </a:rPr>
              <a:t> </a:t>
            </a:r>
            <a:r>
              <a:rPr kumimoji="1" lang="ru-RU"/>
              <a:t>(ср. причастность)</a:t>
            </a: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468313" y="4652963"/>
            <a:ext cx="7991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2400">
                <a:solidFill>
                  <a:srgbClr val="000000"/>
                </a:solidFill>
              </a:rPr>
              <a:t>(Термин введён в Грамматику М.Смотрицким в начале 17 века)</a:t>
            </a:r>
          </a:p>
        </p:txBody>
      </p:sp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1763713" y="2636838"/>
            <a:ext cx="56165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ru-RU" sz="3600" b="1">
                <a:solidFill>
                  <a:srgbClr val="FF0066"/>
                </a:solidFill>
              </a:rPr>
              <a:t>Дея</a:t>
            </a:r>
            <a:r>
              <a:rPr kumimoji="1" lang="ru-RU" sz="3600" b="1"/>
              <a:t>тель,</a:t>
            </a:r>
            <a:r>
              <a:rPr kumimoji="1" lang="ru-RU" sz="3600" b="1">
                <a:solidFill>
                  <a:srgbClr val="000000"/>
                </a:solidFill>
              </a:rPr>
              <a:t> </a:t>
            </a:r>
            <a:r>
              <a:rPr kumimoji="1" lang="ru-RU" sz="3600" b="1">
                <a:solidFill>
                  <a:srgbClr val="FF0066"/>
                </a:solidFill>
              </a:rPr>
              <a:t>дей</a:t>
            </a:r>
            <a:r>
              <a:rPr kumimoji="1" lang="ru-RU" sz="3600" b="1"/>
              <a:t>ствие</a:t>
            </a:r>
          </a:p>
        </p:txBody>
      </p:sp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684213" y="2603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 </a:t>
            </a:r>
            <a:r>
              <a:rPr lang="ru-RU" sz="5400" b="1">
                <a:solidFill>
                  <a:srgbClr val="FF0066"/>
                </a:solidFill>
              </a:rPr>
              <a:t>ДЕЕ</a:t>
            </a:r>
            <a:r>
              <a:rPr lang="ru-RU" sz="5400" b="1">
                <a:solidFill>
                  <a:srgbClr val="66FF33"/>
                </a:solidFill>
              </a:rPr>
              <a:t>ПРИЧАСТИЕ</a:t>
            </a:r>
          </a:p>
        </p:txBody>
      </p:sp>
      <p:sp>
        <p:nvSpPr>
          <p:cNvPr id="107527" name="Rectangle 7"/>
          <p:cNvSpPr>
            <a:spLocks noChangeArrowheads="1"/>
          </p:cNvSpPr>
          <p:nvPr/>
        </p:nvSpPr>
        <p:spPr bwMode="auto">
          <a:xfrm>
            <a:off x="1042988" y="5734050"/>
            <a:ext cx="777716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endParaRPr lang="ru-RU" sz="18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68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18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 animBg="1"/>
      <p:bldP spid="107523" grpId="0"/>
      <p:bldP spid="107524" grpId="0"/>
      <p:bldP spid="107525" grpId="0"/>
      <p:bldP spid="10752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4638"/>
            <a:ext cx="8001000" cy="6049962"/>
          </a:xfrm>
        </p:spPr>
        <p:txBody>
          <a:bodyPr/>
          <a:lstStyle/>
          <a:p>
            <a:r>
              <a:rPr lang="ru-RU" sz="2400"/>
              <a:t>Сказка о деепричастии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Деепричастие было незаконнорожденным сыном Наречия и генерала Глагола, славного многими победами. Когда ребенок вырос, он стал адъютантом своего отца и служил не молчаливым исполнителем, а добавочным действием при Глаголе. Деепричастие умело воодушевлять войска своим появлением на поле боя, а если и это не помогала, то, по поручению отца, приводило резерв – Деепричастный Оборот. И оно само, и Деепричастный Оборот выделяются на письме запятыми, так как это – гвардия, которую Глагол вводит в бой в самый нужный момент. Таким образом, Деепричастие и Деепричастный Оборот – это обстоятельства, которые решают исход дела.</a:t>
            </a:r>
            <a:br>
              <a:rPr lang="ru-RU" sz="2400"/>
            </a:br>
            <a:r>
              <a:rPr lang="ru-RU" sz="2400"/>
              <a:t/>
            </a:r>
            <a:br>
              <a:rPr lang="ru-RU" sz="2400"/>
            </a:br>
            <a:r>
              <a:rPr lang="ru-RU" sz="2400"/>
              <a:t>Переведите сказку на язык науки.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638"/>
            <a:ext cx="8077200" cy="1630362"/>
          </a:xfrm>
        </p:spPr>
        <p:txBody>
          <a:bodyPr/>
          <a:lstStyle/>
          <a:p>
            <a:r>
              <a:rPr lang="ru-RU" sz="2400"/>
              <a:t>Рассмотрите схему, а потом перерисуйте ее в тетрадь и проведите стрелочки от родителей Деепричастия к тем признакам, которые они по наследству передали своему чаду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229600" cy="406876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/>
              <a:t>Вопрос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/>
              <a:t>Синтаксическая роль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/>
              <a:t>Неизменяемость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80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/>
              <a:t>Наречие        Деепричастие        Глагол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sz="2800"/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/>
              <a:t>Добавочное действие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/>
              <a:t>Возвратность вид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Давайте выучим суффиксы Деепричастий.</a:t>
            </a:r>
          </a:p>
        </p:txBody>
      </p:sp>
      <p:graphicFrame>
        <p:nvGraphicFramePr>
          <p:cNvPr id="117763" name="Group 3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4014788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1752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Совершенный вид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Несовершенный вид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62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-учи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-ючи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-в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-вши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-ши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Виды связи в сложном предложении</a:t>
            </a:r>
          </a:p>
        </p:txBody>
      </p:sp>
      <p:graphicFrame>
        <p:nvGraphicFramePr>
          <p:cNvPr id="22618" name="Group 90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8091"/>
        </p:xfrm>
        <a:graphic>
          <a:graphicData uri="http://schemas.openxmlformats.org/drawingml/2006/table">
            <a:tbl>
              <a:tblPr/>
              <a:tblGrid>
                <a:gridCol w="2170113"/>
                <a:gridCol w="6059487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Виды связи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Виды связи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Уж было поздно и темно; сердито бился дождь в окно, и ветер дул, печально воя. 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;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и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Подчинительная и бессоюзная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 Каме около устья тянулись вереницей такие длинные плоты, что нельзя было увидеть их конца: он терялся в тумане.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 (что…) :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Сочинительная и подчинительная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Стадо диких уток со свистом промчалось над нами, и мы слышали, как оно опустилось на реку недалеко от нас.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 и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 (как…).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Сочинительная, подчинительная и бессоюзная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Чтение в жизни человека мыслящего – это не поглощение книг одна за другой, а творчество духа : он может прочитать немного книг, но это чтение дает ему несравненно больше, чем десятки книг дадут тому, кто читает для того, чтобы «убить время».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: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но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[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(чем…), (кто…), (чтобы…).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/>
              <a:t>Материал для наблюдений и анализа</a:t>
            </a:r>
            <a:br>
              <a:rPr lang="ru-RU" sz="2400"/>
            </a:br>
            <a:r>
              <a:rPr lang="ru-RU" sz="2400" b="1"/>
              <a:t>Как узнать деепричастие и отличить от других частей речи (глагола, причастия)?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752600"/>
            <a:ext cx="7543800" cy="43735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/>
              <a:t>Выкрашенный краской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Выкрасив краской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Устроенный по проекту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Устроившись на ночлег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Запертый дома</a:t>
            </a:r>
          </a:p>
          <a:p>
            <a:pPr marL="609600" indent="-609600">
              <a:buFontTx/>
              <a:buAutoNum type="arabicPeriod"/>
            </a:pPr>
            <a:r>
              <a:rPr lang="ru-RU"/>
              <a:t>Заперев дом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/>
              <a:t>Выделить предложения с деепричастным оборотом.</a:t>
            </a:r>
            <a:br>
              <a:rPr lang="ru-RU" sz="2400"/>
            </a:br>
            <a:r>
              <a:rPr lang="ru-RU" sz="2400"/>
              <a:t>Материал для проведения синтаксической пятиминутки.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2800"/>
              <a:t>Блеснула яркая молния, и раздался удар грома.</a:t>
            </a:r>
          </a:p>
          <a:p>
            <a:pPr marL="609600" indent="-609600">
              <a:buFontTx/>
              <a:buAutoNum type="arabicPeriod"/>
            </a:pPr>
            <a:r>
              <a:rPr lang="ru-RU" sz="2800"/>
              <a:t>Много тайн хранят леса, опаленные войной.</a:t>
            </a:r>
          </a:p>
          <a:p>
            <a:pPr marL="609600" indent="-609600">
              <a:buFontTx/>
              <a:buAutoNum type="arabicPeriod"/>
            </a:pPr>
            <a:r>
              <a:rPr lang="ru-RU" sz="2800"/>
              <a:t>Озеро, взволнованное ветром, шумело у берегов.</a:t>
            </a:r>
          </a:p>
          <a:p>
            <a:pPr marL="609600" indent="-609600">
              <a:buFontTx/>
              <a:buAutoNum type="arabicPeriod"/>
            </a:pPr>
            <a:r>
              <a:rPr lang="ru-RU" sz="2800"/>
              <a:t>Георгины, почерневшие от мороза, печально свешивали свои головки.</a:t>
            </a:r>
          </a:p>
          <a:p>
            <a:pPr marL="609600" indent="-609600">
              <a:buFontTx/>
              <a:buAutoNum type="arabicPeriod"/>
            </a:pPr>
            <a:r>
              <a:rPr lang="ru-RU" sz="2800"/>
              <a:t>Не узнав горя, не узнаешь и радости.</a:t>
            </a:r>
          </a:p>
          <a:p>
            <a:pPr marL="609600" indent="-609600">
              <a:buFontTx/>
              <a:buAutoNum type="arabicPeriod"/>
            </a:pPr>
            <a:r>
              <a:rPr lang="ru-RU" sz="2800"/>
              <a:t>Мальчик шел и не разбирал дороги.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Найдите предложения, в которых есть деепричастия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600200"/>
            <a:ext cx="7620000" cy="45259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/>
              <a:t>Мама сидела, откинувшись в кресле.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/>
              <a:t>Я открыл окно и залюбовался видом.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/>
              <a:t>Брат склонил голову и писал что-то.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/>
              <a:t>Разложив игры, дети сели в кружок.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/>
              <a:t>Уставшая, она не хотела идти дальше. </a:t>
            </a:r>
          </a:p>
        </p:txBody>
      </p:sp>
      <p:sp>
        <p:nvSpPr>
          <p:cNvPr id="123908" name="AutoShape 4"/>
          <p:cNvSpPr>
            <a:spLocks noChangeArrowheads="1"/>
          </p:cNvSpPr>
          <p:nvPr/>
        </p:nvSpPr>
        <p:spPr bwMode="auto">
          <a:xfrm>
            <a:off x="381000" y="1600200"/>
            <a:ext cx="685800" cy="685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3909" name="AutoShape 5"/>
          <p:cNvSpPr>
            <a:spLocks noChangeArrowheads="1"/>
          </p:cNvSpPr>
          <p:nvPr/>
        </p:nvSpPr>
        <p:spPr bwMode="auto">
          <a:xfrm>
            <a:off x="381000" y="4419600"/>
            <a:ext cx="685800" cy="685800"/>
          </a:xfrm>
          <a:prstGeom prst="smileyFace">
            <a:avLst>
              <a:gd name="adj" fmla="val 4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23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8" grpId="0" animBg="1"/>
      <p:bldP spid="12390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91212"/>
          </a:xfrm>
        </p:spPr>
        <p:txBody>
          <a:bodyPr/>
          <a:lstStyle/>
          <a:p>
            <a:r>
              <a:rPr lang="ru-RU"/>
              <a:t>На уроках литературы можно с помощью мультимедиа демонстрировать иллюстрации к произведениям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0" name="Picture 4" descr="г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3" y="571500"/>
            <a:ext cx="76866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4" name="Picture 4" descr="г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1052513"/>
            <a:ext cx="6143625" cy="4752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8" name="Picture 4" descr="г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42875"/>
            <a:ext cx="5715000" cy="6572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г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571500"/>
            <a:ext cx="8001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6" name="Picture 4" descr="пусть же после нас живут ещё лучше, чем мы, и красуется вечно любимая ристом русская земл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88" y="514350"/>
            <a:ext cx="7896225" cy="582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91212"/>
          </a:xfrm>
        </p:spPr>
        <p:txBody>
          <a:bodyPr/>
          <a:lstStyle/>
          <a:p>
            <a:r>
              <a:rPr lang="ru-RU"/>
              <a:t>На уроках литературы можно прослушать стихотворения, песни на фоне нужных реподукций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2775" y="0"/>
            <a:ext cx="16022638" cy="6858000"/>
          </a:xfrm>
          <a:prstGeom prst="rect">
            <a:avLst/>
          </a:prstGeom>
          <a:noFill/>
          <a:ln w="41275">
            <a:solidFill>
              <a:srgbClr val="993366"/>
            </a:solidFill>
            <a:miter lim="800000"/>
            <a:headEnd/>
            <a:tailEnd/>
          </a:ln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690813" y="114458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800" b="1">
              <a:solidFill>
                <a:srgbClr val="000000"/>
              </a:solidFill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835150" y="188913"/>
            <a:ext cx="6119813" cy="434975"/>
          </a:xfrm>
          <a:prstGeom prst="rect">
            <a:avLst/>
          </a:prstGeom>
          <a:solidFill>
            <a:srgbClr val="99CCFF"/>
          </a:solidFill>
          <a:ln w="38100">
            <a:solidFill>
              <a:srgbClr val="8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Н и нн в суффиксах прилагательных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835150" y="836613"/>
            <a:ext cx="5984875" cy="407987"/>
          </a:xfrm>
          <a:prstGeom prst="rect">
            <a:avLst/>
          </a:prstGeom>
          <a:solidFill>
            <a:schemeClr val="bg1"/>
          </a:solidFill>
          <a:ln w="41275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Определи, от какой части речи образовано слово.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276600" y="1557338"/>
            <a:ext cx="2854325" cy="407987"/>
          </a:xfrm>
          <a:prstGeom prst="rect">
            <a:avLst/>
          </a:prstGeom>
          <a:solidFill>
            <a:schemeClr val="bg1"/>
          </a:solidFill>
          <a:ln w="41275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От существительного?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4356100" y="2230438"/>
            <a:ext cx="515938" cy="407987"/>
          </a:xfrm>
          <a:prstGeom prst="rect">
            <a:avLst/>
          </a:prstGeom>
          <a:solidFill>
            <a:schemeClr val="bg1"/>
          </a:solidFill>
          <a:ln w="41275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Да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1908175" y="2997200"/>
            <a:ext cx="5724525" cy="407988"/>
          </a:xfrm>
          <a:prstGeom prst="rect">
            <a:avLst/>
          </a:prstGeom>
          <a:solidFill>
            <a:schemeClr val="bg1"/>
          </a:solidFill>
          <a:ln w="41275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Определи, какой суффикс прибавлен к основе?</a:t>
            </a: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692275" y="3860800"/>
            <a:ext cx="2146300" cy="501650"/>
          </a:xfrm>
          <a:prstGeom prst="rect">
            <a:avLst/>
          </a:prstGeom>
          <a:solidFill>
            <a:srgbClr val="99CCFF"/>
          </a:solidFill>
          <a:ln w="44450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-онн, -енн, -н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411413" y="4749800"/>
            <a:ext cx="512762" cy="404813"/>
          </a:xfrm>
          <a:prstGeom prst="rect">
            <a:avLst/>
          </a:prstGeom>
          <a:solidFill>
            <a:schemeClr val="bg1"/>
          </a:solidFill>
          <a:ln w="38100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Да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835150" y="5516563"/>
            <a:ext cx="1711325" cy="498475"/>
          </a:xfrm>
          <a:prstGeom prst="rect">
            <a:avLst/>
          </a:prstGeom>
          <a:solidFill>
            <a:srgbClr val="99CCFF"/>
          </a:solidFill>
          <a:ln w="41275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Пиши - нн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684213" y="6021388"/>
            <a:ext cx="3544887" cy="679450"/>
          </a:xfrm>
          <a:prstGeom prst="rect">
            <a:avLst/>
          </a:prstGeom>
          <a:solidFill>
            <a:schemeClr val="bg1"/>
          </a:solidFill>
          <a:ln w="38100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 u="sng"/>
              <a:t>Исключения:</a:t>
            </a:r>
            <a:r>
              <a:rPr lang="ru-RU" sz="1800" b="1"/>
              <a:t>  </a:t>
            </a:r>
          </a:p>
          <a:p>
            <a:r>
              <a:rPr lang="ru-RU" sz="1800" b="1"/>
              <a:t>ветреный (но безветренный)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6156325" y="3860800"/>
            <a:ext cx="1954213" cy="498475"/>
          </a:xfrm>
          <a:prstGeom prst="rect">
            <a:avLst/>
          </a:prstGeom>
          <a:solidFill>
            <a:srgbClr val="99CCFF"/>
          </a:solidFill>
          <a:ln w="41275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-ан, -ян, -ин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6948488" y="4749800"/>
            <a:ext cx="512762" cy="404813"/>
          </a:xfrm>
          <a:prstGeom prst="rect">
            <a:avLst/>
          </a:prstGeom>
          <a:solidFill>
            <a:schemeClr val="bg1"/>
          </a:solidFill>
          <a:ln w="38100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/>
              <a:t>Да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6443663" y="5516563"/>
            <a:ext cx="1524000" cy="495300"/>
          </a:xfrm>
          <a:prstGeom prst="rect">
            <a:avLst/>
          </a:prstGeom>
          <a:solidFill>
            <a:srgbClr val="99CCFF"/>
          </a:solidFill>
          <a:ln w="38100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Пиши - н</a:t>
            </a:r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auto">
          <a:xfrm>
            <a:off x="5364163" y="6021388"/>
            <a:ext cx="3219450" cy="679450"/>
          </a:xfrm>
          <a:prstGeom prst="rect">
            <a:avLst/>
          </a:prstGeom>
          <a:solidFill>
            <a:schemeClr val="bg1"/>
          </a:solidFill>
          <a:ln w="38100">
            <a:solidFill>
              <a:srgbClr val="8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 u="sng"/>
              <a:t>Исключения:</a:t>
            </a:r>
            <a:r>
              <a:rPr lang="ru-RU" sz="1800" b="1"/>
              <a:t>  оловянный,</a:t>
            </a:r>
          </a:p>
          <a:p>
            <a:r>
              <a:rPr lang="ru-RU" sz="1800" b="1"/>
              <a:t>деревянный, стеклянный</a:t>
            </a:r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4643438" y="1268413"/>
            <a:ext cx="0" cy="28733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>
            <a:off x="4643438" y="1989138"/>
            <a:ext cx="0" cy="217487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 flipH="1">
            <a:off x="4643438" y="2636838"/>
            <a:ext cx="0" cy="3603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7" name="Line 27"/>
          <p:cNvSpPr>
            <a:spLocks noChangeShapeType="1"/>
          </p:cNvSpPr>
          <p:nvPr/>
        </p:nvSpPr>
        <p:spPr bwMode="auto">
          <a:xfrm flipH="1">
            <a:off x="3851275" y="3429000"/>
            <a:ext cx="1008063" cy="71755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8" name="Line 28"/>
          <p:cNvSpPr>
            <a:spLocks noChangeShapeType="1"/>
          </p:cNvSpPr>
          <p:nvPr/>
        </p:nvSpPr>
        <p:spPr bwMode="auto">
          <a:xfrm>
            <a:off x="5003800" y="3429000"/>
            <a:ext cx="1152525" cy="719138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49" name="Line 29"/>
          <p:cNvSpPr>
            <a:spLocks noChangeShapeType="1"/>
          </p:cNvSpPr>
          <p:nvPr/>
        </p:nvSpPr>
        <p:spPr bwMode="auto">
          <a:xfrm flipH="1">
            <a:off x="2700338" y="4365625"/>
            <a:ext cx="0" cy="3587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50" name="Line 30"/>
          <p:cNvSpPr>
            <a:spLocks noChangeShapeType="1"/>
          </p:cNvSpPr>
          <p:nvPr/>
        </p:nvSpPr>
        <p:spPr bwMode="auto">
          <a:xfrm flipH="1">
            <a:off x="7235825" y="4365625"/>
            <a:ext cx="0" cy="358775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51" name="Line 31"/>
          <p:cNvSpPr>
            <a:spLocks noChangeShapeType="1"/>
          </p:cNvSpPr>
          <p:nvPr/>
        </p:nvSpPr>
        <p:spPr bwMode="auto">
          <a:xfrm flipH="1">
            <a:off x="2700338" y="5157788"/>
            <a:ext cx="0" cy="3603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>
            <a:off x="7235825" y="5157788"/>
            <a:ext cx="0" cy="360362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000"/>
                            </p:stCondLst>
                            <p:childTnLst>
                              <p:par>
                                <p:cTn id="1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  <p:bldP spid="5127" grpId="0" animBg="1"/>
      <p:bldP spid="5128" grpId="0" animBg="1"/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5142" grpId="0" animBg="1"/>
      <p:bldP spid="5143" grpId="0" animBg="1"/>
      <p:bldP spid="5146" grpId="0" animBg="1"/>
      <p:bldP spid="5147" grpId="0" animBg="1"/>
      <p:bldP spid="5148" grpId="0" animBg="1"/>
      <p:bldP spid="5149" grpId="0" animBg="1"/>
      <p:bldP spid="5150" grpId="0" animBg="1"/>
      <p:bldP spid="5151" grpId="0" animBg="1"/>
      <p:bldP spid="515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2" name="Picture 4" descr="0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115888"/>
            <a:ext cx="6769100" cy="6626225"/>
          </a:xfrm>
          <a:prstGeom prst="rect">
            <a:avLst/>
          </a:prstGeom>
          <a:noFill/>
        </p:spPr>
      </p:pic>
      <p:pic>
        <p:nvPicPr>
          <p:cNvPr id="135173" name="лермонтов. утёс. мария максаков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sp>
        <p:nvSpPr>
          <p:cNvPr id="135174" name="Rectangle 6"/>
          <p:cNvSpPr>
            <a:spLocks noGrp="1" noChangeArrowheads="1"/>
          </p:cNvSpPr>
          <p:nvPr>
            <p:ph type="title"/>
          </p:nvPr>
        </p:nvSpPr>
        <p:spPr>
          <a:xfrm>
            <a:off x="857224" y="5715016"/>
            <a:ext cx="7372376" cy="936625"/>
          </a:xfrm>
        </p:spPr>
        <p:txBody>
          <a:bodyPr/>
          <a:lstStyle/>
          <a:p>
            <a:r>
              <a:rPr lang="ru-RU" sz="2000" dirty="0"/>
              <a:t>М.Ю.Лермонтов «Утёс». Исполняет Мария Максакова</a:t>
            </a:r>
          </a:p>
        </p:txBody>
      </p:sp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7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8" name="лермонтов. утёс. мария максакова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138" fill="hold"/>
                                        <p:tgtEl>
                                          <p:spTgt spid="1351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517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211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2" name="жуковский. Море. Читает Царёв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  <p:pic>
        <p:nvPicPr>
          <p:cNvPr id="137223" name="Picture 7" descr="0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0"/>
            <a:ext cx="8424862" cy="6858000"/>
          </a:xfrm>
          <a:prstGeom prst="rect">
            <a:avLst/>
          </a:prstGeom>
          <a:noFill/>
        </p:spPr>
      </p:pic>
      <p:sp>
        <p:nvSpPr>
          <p:cNvPr id="137224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6092825"/>
            <a:ext cx="8229600" cy="649288"/>
          </a:xfrm>
        </p:spPr>
        <p:txBody>
          <a:bodyPr/>
          <a:lstStyle/>
          <a:p>
            <a:r>
              <a:rPr lang="ru-RU" sz="2000"/>
              <a:t>В.А.Жуковский «Море». Читает Царёв</a:t>
            </a:r>
          </a:p>
        </p:txBody>
      </p:sp>
      <p:pic>
        <p:nvPicPr>
          <p:cNvPr id="7" name="жуковский. Море. Читает Царёв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74" fill="hold"/>
                                        <p:tgtEl>
                                          <p:spTgt spid="1372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7222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80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196975"/>
            <a:ext cx="8229600" cy="3887788"/>
          </a:xfrm>
        </p:spPr>
        <p:txBody>
          <a:bodyPr/>
          <a:lstStyle/>
          <a:p>
            <a:r>
              <a:rPr lang="ru-RU" sz="4000"/>
              <a:t>Для изучения языка гораздо важнее свободная любознательность, чем грозная необходимость.</a:t>
            </a:r>
            <a:br>
              <a:rPr lang="ru-RU" sz="4000"/>
            </a:br>
            <a:r>
              <a:rPr lang="ru-RU" sz="4000"/>
              <a:t/>
            </a:r>
            <a:br>
              <a:rPr lang="ru-RU" sz="4000"/>
            </a:br>
            <a:r>
              <a:rPr lang="ru-RU" sz="4000"/>
              <a:t>                        </a:t>
            </a:r>
            <a:r>
              <a:rPr lang="ru-RU" sz="4000" i="1"/>
              <a:t>Августин Аврелий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/>
              <a:t>Виды диктантов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68313" y="1268413"/>
            <a:ext cx="4038600" cy="1468437"/>
          </a:xfrm>
        </p:spPr>
        <p:txBody>
          <a:bodyPr/>
          <a:lstStyle/>
          <a:p>
            <a:r>
              <a:rPr lang="ru-RU"/>
              <a:t>Словарные и выборочные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3059113" y="4868863"/>
            <a:ext cx="4038600" cy="1293812"/>
          </a:xfrm>
        </p:spPr>
        <p:txBody>
          <a:bodyPr/>
          <a:lstStyle/>
          <a:p>
            <a:r>
              <a:rPr lang="ru-RU"/>
              <a:t>Проверочные и контрольные</a:t>
            </a:r>
          </a:p>
        </p:txBody>
      </p:sp>
      <p:sp>
        <p:nvSpPr>
          <p:cNvPr id="29703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2987675" y="2349500"/>
            <a:ext cx="4259263" cy="1366838"/>
          </a:xfrm>
        </p:spPr>
        <p:txBody>
          <a:bodyPr/>
          <a:lstStyle/>
          <a:p>
            <a:r>
              <a:rPr lang="ru-RU"/>
              <a:t>Объяснительные и</a:t>
            </a:r>
          </a:p>
          <a:p>
            <a:pPr>
              <a:buFontTx/>
              <a:buNone/>
            </a:pPr>
            <a:r>
              <a:rPr lang="ru-RU"/>
              <a:t>предупредительные</a:t>
            </a:r>
          </a:p>
        </p:txBody>
      </p:sp>
      <p:sp>
        <p:nvSpPr>
          <p:cNvPr id="29704" name="Rectangle 8"/>
          <p:cNvSpPr>
            <a:spLocks noGrp="1" noChangeArrowheads="1"/>
          </p:cNvSpPr>
          <p:nvPr>
            <p:ph sz="quarter" idx="4"/>
          </p:nvPr>
        </p:nvSpPr>
        <p:spPr>
          <a:xfrm>
            <a:off x="539750" y="3716338"/>
            <a:ext cx="4038600" cy="1152525"/>
          </a:xfrm>
        </p:spPr>
        <p:txBody>
          <a:bodyPr/>
          <a:lstStyle/>
          <a:p>
            <a:r>
              <a:rPr lang="ru-RU"/>
              <a:t>Свободные и творческие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/>
              <a:t>Прочитайте текст и выделите микротемы</a:t>
            </a:r>
          </a:p>
        </p:txBody>
      </p:sp>
      <p:sp>
        <p:nvSpPr>
          <p:cNvPr id="32771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000"/>
              <a:t>Может показаться парадоксальным, но людям нужны не только рациональные цели, но и вовсе не рациональные мечты.</a:t>
            </a:r>
          </a:p>
          <a:p>
            <a:pPr>
              <a:buFontTx/>
              <a:buNone/>
            </a:pPr>
            <a:r>
              <a:rPr lang="ru-RU" sz="2000"/>
              <a:t>Цель всегда конкретна, измеряема, достижима. Например, целью может быть поступление в вуз или покупка мотоцикла. В любом случае можно заранее продумать и просчитать, что нужно сделать, чтобы этого достичь.</a:t>
            </a:r>
          </a:p>
          <a:p>
            <a:pPr>
              <a:buFontTx/>
              <a:buNone/>
            </a:pPr>
            <a:r>
              <a:rPr lang="ru-RU" sz="2000"/>
              <a:t>А вот мечта – это совсем другое дело. Это что-то волшебное. Мечта всегда связана с чем-то безусловно добрым и прекрасным – с тем, что принято называть нравственным идеалом. Ведь сама мечта не способна появиться у того, кто не умеет отличать добро от зла. В мечту люди просто верят, и она позволяет человеку верить в лучшее, в то, что в конце концов всё будет хорошо.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</TotalTime>
  <Words>2637</Words>
  <Application>Microsoft Office PowerPoint</Application>
  <PresentationFormat>Экран (4:3)</PresentationFormat>
  <Paragraphs>411</Paragraphs>
  <Slides>62</Slides>
  <Notes>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62</vt:i4>
      </vt:variant>
    </vt:vector>
  </HeadingPairs>
  <TitlesOfParts>
    <vt:vector size="63" baseType="lpstr">
      <vt:lpstr>Оформление по умолчанию</vt:lpstr>
      <vt:lpstr>АКТИВИЗАЦИЯ ПОЗНАВАТЕЛЬНОЙ ДЕЯТЕЛЬНОСТИ НА УРОКАХ РУССКОГО ЯЗЫКА И ЛИТЕРАТУРЫ  ТВОРЧЕСКИЙ ОТЧЁТ УЧИТЕЛЯ РУССКОГО ЯЗЫКА И ЛИТЕРАТУРЫ  МОУ «СОШ №9» города Донского Тульской области  Чистяковой Елены Евгеньевны</vt:lpstr>
      <vt:lpstr>Единственный путь, ведущий к знанию – деятельность.      Бернад Шоу</vt:lpstr>
      <vt:lpstr>Наглядные пособия</vt:lpstr>
      <vt:lpstr>Расставьте знаки препинания.</vt:lpstr>
      <vt:lpstr>Виды связи в сложном предложении</vt:lpstr>
      <vt:lpstr>Презентация PowerPoint</vt:lpstr>
      <vt:lpstr>Для изучения языка гораздо важнее свободная любознательность, чем грозная необходимость.                          Августин Аврелий</vt:lpstr>
      <vt:lpstr>Виды диктантов</vt:lpstr>
      <vt:lpstr>Прочитайте текст и выделите микротемы</vt:lpstr>
      <vt:lpstr>Презентация PowerPoint</vt:lpstr>
      <vt:lpstr>Задание 5. Прочитайте предложение, выполните морфологический разбор деепричастий.</vt:lpstr>
      <vt:lpstr>Презентация PowerPoint</vt:lpstr>
      <vt:lpstr>Звонкие согласные</vt:lpstr>
      <vt:lpstr>Презентация PowerPoint</vt:lpstr>
      <vt:lpstr>Презентация PowerPoint</vt:lpstr>
      <vt:lpstr>Типичное строение сочинения-рассуждения</vt:lpstr>
      <vt:lpstr>Не с глаголами, деепричастиями:</vt:lpstr>
      <vt:lpstr>Презентация PowerPoint</vt:lpstr>
      <vt:lpstr>Склонение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Правильно соедините разрозненные части пословиц, расставьте знаки препинания, определите, где союзы соединяют однородные члены, а где - части сложного предложения. </vt:lpstr>
      <vt:lpstr>Двоеточие в бессоюзном сложном предложении </vt:lpstr>
      <vt:lpstr>Лингвистические угадайки</vt:lpstr>
      <vt:lpstr> Задание 1. Угадайте слово по его описанию. Объясните, как вам это удалось сделать. </vt:lpstr>
      <vt:lpstr> Задание 2. Какие пословицы, поговорки, скороговорки здесь зашифрованы? Запишите их. Объясните смысл. </vt:lpstr>
      <vt:lpstr>Лингвистические «почемучки» </vt:lpstr>
      <vt:lpstr>Я любовался яркой зеленью молодой травы.  На лугу зеленеет трава.   Вопрос: «Почему слова зелень и зеленеет при всем сходстве их значений следует отнести к разным частям речи?» </vt:lpstr>
      <vt:lpstr>     </vt:lpstr>
      <vt:lpstr>Вопросы занимательного характера </vt:lpstr>
      <vt:lpstr>Для учебных проектов важно: </vt:lpstr>
      <vt:lpstr>Этапы подготовки и проведения урока-семинара: </vt:lpstr>
      <vt:lpstr>Этапы подготовки и проведения урока- исследования </vt:lpstr>
      <vt:lpstr>Этапы урока-практикума: </vt:lpstr>
      <vt:lpstr>Типы домашнего задания: </vt:lpstr>
      <vt:lpstr>Как можно использовать презентацию на уроках русского языка и литературы, чтобы заинтересовать учащихся предметом?</vt:lpstr>
      <vt:lpstr>Информация  о жизни и творчестве писателя воспринимается детьми лучше, если рассказ сопровождают фотографии, рисунки.</vt:lpstr>
      <vt:lpstr>Николай Михайлович Карамзин (1766 – 1826)</vt:lpstr>
      <vt:lpstr>Презентация PowerPoint</vt:lpstr>
      <vt:lpstr>Презентация PowerPoint</vt:lpstr>
      <vt:lpstr>Презентация PowerPoint</vt:lpstr>
      <vt:lpstr> ЖИЗНЬ  СЕРГЕЯ ЕСЕНИНА</vt:lpstr>
      <vt:lpstr>На уроках русского языка мультимедиа поможет учителю в объяснении новой темы</vt:lpstr>
      <vt:lpstr>Презентация PowerPoint</vt:lpstr>
      <vt:lpstr>Сказка о деепричастии  Деепричастие было незаконнорожденным сыном Наречия и генерала Глагола, славного многими победами. Когда ребенок вырос, он стал адъютантом своего отца и служил не молчаливым исполнителем, а добавочным действием при Глаголе. Деепричастие умело воодушевлять войска своим появлением на поле боя, а если и это не помогала, то, по поручению отца, приводило резерв – Деепричастный Оборот. И оно само, и Деепричастный Оборот выделяются на письме запятыми, так как это – гвардия, которую Глагол вводит в бой в самый нужный момент. Таким образом, Деепричастие и Деепричастный Оборот – это обстоятельства, которые решают исход дела.  Переведите сказку на язык науки. </vt:lpstr>
      <vt:lpstr>Рассмотрите схему, а потом перерисуйте ее в тетрадь и проведите стрелочки от родителей Деепричастия к тем признакам, которые они по наследству передали своему чаду</vt:lpstr>
      <vt:lpstr>Давайте выучим суффиксы Деепричастий.</vt:lpstr>
      <vt:lpstr>Материал для наблюдений и анализа Как узнать деепричастие и отличить от других частей речи (глагола, причастия)?</vt:lpstr>
      <vt:lpstr>Выделить предложения с деепричастным оборотом. Материал для проведения синтаксической пятиминутки.</vt:lpstr>
      <vt:lpstr>Найдите предложения, в которых есть деепричастия</vt:lpstr>
      <vt:lpstr>На уроках литературы можно с помощью мультимедиа демонстрировать иллюстрации к произведениям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уроках литературы можно прослушать стихотворения, песни на фоне нужных реподукций</vt:lpstr>
      <vt:lpstr>М.Ю.Лермонтов «Утёс». Исполняет Мария Максакова</vt:lpstr>
      <vt:lpstr>В.А.Жуковский «Море». Читает Царёв</vt:lpstr>
      <vt:lpstr>Презентация PowerPoint</vt:lpstr>
    </vt:vector>
  </TitlesOfParts>
  <Company>Организация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знаний</dc:title>
  <dc:creator>Customer</dc:creator>
  <cp:lastModifiedBy>Школа№9</cp:lastModifiedBy>
  <cp:revision>10</cp:revision>
  <dcterms:created xsi:type="dcterms:W3CDTF">2010-06-29T10:15:53Z</dcterms:created>
  <dcterms:modified xsi:type="dcterms:W3CDTF">2012-10-27T10:54:34Z</dcterms:modified>
</cp:coreProperties>
</file>