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62" r:id="rId2"/>
    <p:sldId id="263" r:id="rId3"/>
    <p:sldId id="258" r:id="rId4"/>
    <p:sldId id="264" r:id="rId5"/>
    <p:sldId id="259" r:id="rId6"/>
    <p:sldId id="260" r:id="rId7"/>
    <p:sldId id="261" r:id="rId8"/>
    <p:sldId id="265" r:id="rId9"/>
    <p:sldId id="257" r:id="rId10"/>
    <p:sldId id="266" r:id="rId11"/>
    <p:sldId id="25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8DD8DA-BD2E-4F25-B30B-C515FB01C8FC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029556-DD12-426D-A3E8-C89F2E7BB7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4821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29556-DD12-426D-A3E8-C89F2E7BB70A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29556-DD12-426D-A3E8-C89F2E7BB70A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29556-DD12-426D-A3E8-C89F2E7BB70A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29556-DD12-426D-A3E8-C89F2E7BB70A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29556-DD12-426D-A3E8-C89F2E7BB70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29556-DD12-426D-A3E8-C89F2E7BB70A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29556-DD12-426D-A3E8-C89F2E7BB70A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29556-DD12-426D-A3E8-C89F2E7BB70A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29556-DD12-426D-A3E8-C89F2E7BB70A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29556-DD12-426D-A3E8-C89F2E7BB70A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29556-DD12-426D-A3E8-C89F2E7BB70A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29556-DD12-426D-A3E8-C89F2E7BB70A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B2D2-B488-4916-B661-BFB094FC13FD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676BB7E-45C9-41D1-AF6B-8ECD063FA3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B2D2-B488-4916-B661-BFB094FC13FD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6BB7E-45C9-41D1-AF6B-8ECD063FA3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B2D2-B488-4916-B661-BFB094FC13FD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6BB7E-45C9-41D1-AF6B-8ECD063FA3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B2D2-B488-4916-B661-BFB094FC13FD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676BB7E-45C9-41D1-AF6B-8ECD063FA3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B2D2-B488-4916-B661-BFB094FC13FD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6BB7E-45C9-41D1-AF6B-8ECD063FA3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B2D2-B488-4916-B661-BFB094FC13FD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6BB7E-45C9-41D1-AF6B-8ECD063FA3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B2D2-B488-4916-B661-BFB094FC13FD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676BB7E-45C9-41D1-AF6B-8ECD063FA3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B2D2-B488-4916-B661-BFB094FC13FD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6BB7E-45C9-41D1-AF6B-8ECD063FA3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B2D2-B488-4916-B661-BFB094FC13FD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6BB7E-45C9-41D1-AF6B-8ECD063FA3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B2D2-B488-4916-B661-BFB094FC13FD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6BB7E-45C9-41D1-AF6B-8ECD063FA3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2B2D2-B488-4916-B661-BFB094FC13FD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6BB7E-45C9-41D1-AF6B-8ECD063FA3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112B2D2-B488-4916-B661-BFB094FC13FD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676BB7E-45C9-41D1-AF6B-8ECD063FA3A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/>
              <a:t>Районный литературный Праздник 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b="1" dirty="0" smtClean="0"/>
              <a:t>«И вечной памятью двенадцатого года»,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b="1" dirty="0" smtClean="0"/>
              <a:t>посвященный 200-летию Отечественной войны 1812 года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772816"/>
            <a:ext cx="7920880" cy="5085184"/>
          </a:xfrm>
        </p:spPr>
        <p:txBody>
          <a:bodyPr>
            <a:normAutofit fontScale="55000" lnSpcReduction="20000"/>
          </a:bodyPr>
          <a:lstStyle/>
          <a:p>
            <a:pPr algn="ctr"/>
            <a:r>
              <a:rPr lang="ru-RU" sz="5800" i="1" dirty="0" smtClean="0">
                <a:solidFill>
                  <a:srgbClr val="FF0000"/>
                </a:solidFill>
              </a:rPr>
              <a:t>Исследовательская работа</a:t>
            </a:r>
          </a:p>
          <a:p>
            <a:pPr algn="ctr"/>
            <a:r>
              <a:rPr lang="ru-RU" sz="5800" i="1" dirty="0" smtClean="0">
                <a:solidFill>
                  <a:srgbClr val="FF0000"/>
                </a:solidFill>
              </a:rPr>
              <a:t> </a:t>
            </a:r>
          </a:p>
          <a:p>
            <a:pPr algn="ctr"/>
            <a:r>
              <a:rPr lang="ru-RU" sz="5800" i="1" dirty="0" smtClean="0">
                <a:solidFill>
                  <a:srgbClr val="FF0000"/>
                </a:solidFill>
              </a:rPr>
              <a:t>«Святая брань 12-го года»</a:t>
            </a:r>
          </a:p>
          <a:p>
            <a:pPr algn="ctr"/>
            <a:r>
              <a:rPr lang="ru-RU" sz="5800" i="1" dirty="0" smtClean="0">
                <a:solidFill>
                  <a:srgbClr val="FF0000"/>
                </a:solidFill>
              </a:rPr>
              <a:t>                         </a:t>
            </a:r>
          </a:p>
          <a:p>
            <a:pPr algn="ctr"/>
            <a:r>
              <a:rPr lang="ru-RU" sz="5800" i="1" dirty="0" smtClean="0">
                <a:solidFill>
                  <a:srgbClr val="FF0000"/>
                </a:solidFill>
              </a:rPr>
              <a:t> «Участники войны 1812 года – наши земляки »</a:t>
            </a:r>
          </a:p>
          <a:p>
            <a:endParaRPr lang="ru-RU" sz="5800" i="1" dirty="0" smtClean="0">
              <a:solidFill>
                <a:srgbClr val="FF0000"/>
              </a:solidFill>
            </a:endParaRPr>
          </a:p>
          <a:p>
            <a:endParaRPr lang="ru-RU" sz="5800" i="1" dirty="0" smtClean="0">
              <a:solidFill>
                <a:srgbClr val="FF0000"/>
              </a:solidFill>
            </a:endParaRPr>
          </a:p>
          <a:p>
            <a:pPr algn="r"/>
            <a:r>
              <a:rPr lang="ru-RU" i="1" dirty="0" smtClean="0">
                <a:solidFill>
                  <a:schemeClr val="tx1"/>
                </a:solidFill>
              </a:rPr>
              <a:t> </a:t>
            </a:r>
            <a:r>
              <a:rPr lang="ru-RU" dirty="0" smtClean="0">
                <a:solidFill>
                  <a:schemeClr val="tx1"/>
                </a:solidFill>
              </a:rPr>
              <a:t>Выполнена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учащимися 11 класса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МОУ Никольской СОШ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Гулько Анастасией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Петровой Викторией</a:t>
            </a:r>
            <a:endParaRPr lang="ru-RU" i="1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395536" y="404664"/>
            <a:ext cx="3008313" cy="5976664"/>
          </a:xfrm>
        </p:spPr>
        <p:txBody>
          <a:bodyPr/>
          <a:lstStyle/>
          <a:p>
            <a:r>
              <a:rPr lang="ru-RU" sz="4000" dirty="0" smtClean="0"/>
              <a:t>Львов Александр Николаевич </a:t>
            </a:r>
            <a:r>
              <a:rPr lang="ru-RU" sz="2800" dirty="0" smtClean="0"/>
              <a:t>(1786-1849), государственный и общественный деятель. </a:t>
            </a:r>
          </a:p>
          <a:p>
            <a:r>
              <a:rPr lang="ru-RU" sz="2800" dirty="0" smtClean="0"/>
              <a:t>Сын архитектора Н.А.Львова и М.А.Дьяковой.</a:t>
            </a:r>
            <a:endParaRPr lang="ru-RU" sz="2800" dirty="0"/>
          </a:p>
        </p:txBody>
      </p:sp>
      <p:pic>
        <p:nvPicPr>
          <p:cNvPr id="3074" name="Picture 2" descr="C:\Users\user\Desktop\конкурс\SAM_035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445000" y="609600"/>
            <a:ext cx="3600450" cy="48006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-171400"/>
            <a:ext cx="7772400" cy="2592288"/>
          </a:xfrm>
        </p:spPr>
        <p:txBody>
          <a:bodyPr>
            <a:normAutofit/>
          </a:bodyPr>
          <a:lstStyle/>
          <a:p>
            <a:r>
              <a:rPr lang="ru-RU" sz="2200" dirty="0" smtClean="0">
                <a:solidFill>
                  <a:srgbClr val="C00000"/>
                </a:solidFill>
              </a:rPr>
              <a:t>В 1831 А.Н.Львов "за ревностное исполнение возложенных обязанностей по борьбе с холерой в Москве" пожалован званием камергера. С начала 1830-х основал в своих имениях общественные заемные банки для крестьян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ГТГКЖ84.63-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2060848"/>
            <a:ext cx="4248472" cy="4509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54562"/>
          </a:xfrm>
        </p:spPr>
        <p:txBody>
          <a:bodyPr>
            <a:normAutofit/>
          </a:bodyPr>
          <a:lstStyle/>
          <a:p>
            <a:r>
              <a:rPr lang="ru-RU" sz="7200" dirty="0" smtClean="0"/>
              <a:t>Спасибо </a:t>
            </a:r>
            <a:br>
              <a:rPr lang="ru-RU" sz="7200" dirty="0" smtClean="0"/>
            </a:br>
            <a:r>
              <a:rPr lang="ru-RU" sz="7200" dirty="0" smtClean="0"/>
              <a:t>за </a:t>
            </a:r>
            <a:br>
              <a:rPr lang="ru-RU" sz="7200" dirty="0" smtClean="0"/>
            </a:br>
            <a:r>
              <a:rPr lang="ru-RU" sz="7200" dirty="0" smtClean="0"/>
              <a:t>внимание!!!</a:t>
            </a:r>
            <a:endParaRPr lang="ru-RU" sz="72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229200"/>
            <a:ext cx="8229600" cy="1143000"/>
          </a:xfrm>
        </p:spPr>
        <p:txBody>
          <a:bodyPr>
            <a:noAutofit/>
          </a:bodyPr>
          <a:lstStyle/>
          <a:p>
            <a:r>
              <a:rPr lang="ru-RU" sz="1600" dirty="0" smtClean="0"/>
              <a:t>В ходе исследования были применены следующие </a:t>
            </a:r>
            <a:r>
              <a:rPr lang="ru-RU" sz="1600" b="1" dirty="0" smtClean="0"/>
              <a:t>методы</a:t>
            </a:r>
            <a:r>
              <a:rPr lang="ru-RU" sz="1600" dirty="0" smtClean="0"/>
              <a:t>:</a:t>
            </a:r>
            <a:br>
              <a:rPr lang="ru-RU" sz="1600" dirty="0" smtClean="0"/>
            </a:br>
            <a:r>
              <a:rPr lang="ru-RU" sz="1600" dirty="0" smtClean="0"/>
              <a:t>* Анализ научной литературы по теме исследования;</a:t>
            </a:r>
            <a:br>
              <a:rPr lang="ru-RU" sz="1600" dirty="0" smtClean="0"/>
            </a:br>
            <a:r>
              <a:rPr lang="ru-RU" sz="1600" dirty="0" smtClean="0"/>
              <a:t>* Сбор и анализ официальных источников и мемуарных свидетельств участников </a:t>
            </a:r>
            <a:br>
              <a:rPr lang="ru-RU" sz="1600" dirty="0" smtClean="0"/>
            </a:br>
            <a:r>
              <a:rPr lang="ru-RU" sz="1600" dirty="0" smtClean="0"/>
              <a:t>    войны 1812 года;</a:t>
            </a:r>
            <a:br>
              <a:rPr lang="ru-RU" sz="1600" dirty="0" smtClean="0"/>
            </a:br>
            <a:r>
              <a:rPr lang="ru-RU" sz="1600" dirty="0" smtClean="0"/>
              <a:t>*Формулирование выводов и самостоятельных суждений о роли Тверской губернии  в </a:t>
            </a:r>
            <a:br>
              <a:rPr lang="ru-RU" sz="1600" dirty="0" smtClean="0"/>
            </a:br>
            <a:r>
              <a:rPr lang="ru-RU" sz="1600" dirty="0" smtClean="0"/>
              <a:t>    Отечественной войне 1812 года.</a:t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332656"/>
            <a:ext cx="4040188" cy="639762"/>
          </a:xfrm>
        </p:spPr>
        <p:txBody>
          <a:bodyPr/>
          <a:lstStyle/>
          <a:p>
            <a:r>
              <a:rPr lang="ru-RU" dirty="0" smtClean="0"/>
              <a:t>Целью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788024" y="404664"/>
            <a:ext cx="4041775" cy="639762"/>
          </a:xfrm>
        </p:spPr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95536" y="980728"/>
            <a:ext cx="4040188" cy="3951288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 </a:t>
            </a:r>
            <a:r>
              <a:rPr lang="ru-RU" dirty="0" smtClean="0"/>
              <a:t>данной работы является изучение  роли Тверской губернии в ходе Отечественной войны 1812 года,  ее героев, уроженцев  Тверской губернии, наших земляков.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88024" y="836712"/>
            <a:ext cx="4041775" cy="395128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ru-RU" dirty="0" smtClean="0"/>
          </a:p>
          <a:p>
            <a:pPr lvl="0"/>
            <a:r>
              <a:rPr lang="ru-RU" dirty="0" smtClean="0"/>
              <a:t>Рассмотрение вопроса создания Тверского ополчения.</a:t>
            </a:r>
          </a:p>
          <a:p>
            <a:pPr lvl="0"/>
            <a:r>
              <a:rPr lang="ru-RU" dirty="0" smtClean="0"/>
              <a:t>Формирование  особого временного Егерского батальона «Ея Высочества </a:t>
            </a:r>
            <a:r>
              <a:rPr lang="ru-RU" dirty="0" err="1" smtClean="0"/>
              <a:t>Великия</a:t>
            </a:r>
            <a:r>
              <a:rPr lang="ru-RU" dirty="0" smtClean="0"/>
              <a:t> </a:t>
            </a:r>
          </a:p>
          <a:p>
            <a:r>
              <a:rPr lang="ru-RU" dirty="0" smtClean="0"/>
              <a:t>    Княгини Екатерины Павловны».</a:t>
            </a:r>
          </a:p>
          <a:p>
            <a:pPr lvl="0"/>
            <a:r>
              <a:rPr lang="ru-RU" dirty="0" smtClean="0"/>
              <a:t>Дать оценку вклада героев  Отечественной войны 1812 года, уроженцев Тверской </a:t>
            </a:r>
          </a:p>
          <a:p>
            <a:r>
              <a:rPr lang="ru-RU" dirty="0" smtClean="0"/>
              <a:t>    Губернии, наших земляков</a:t>
            </a:r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сражение при Бородино.Гессе"/>
          <p:cNvPicPr>
            <a:picLocks noGrp="1"/>
          </p:cNvPicPr>
          <p:nvPr>
            <p:ph type="pic" idx="1"/>
          </p:nvPr>
        </p:nvPicPr>
        <p:blipFill>
          <a:blip r:embed="rId3" cstate="print"/>
          <a:srcRect l="4667" r="4667"/>
          <a:stretch>
            <a:fillRect/>
          </a:stretch>
        </p:blipFill>
        <p:spPr bwMode="auto">
          <a:xfrm>
            <a:off x="755576" y="612774"/>
            <a:ext cx="7416824" cy="4976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5805264"/>
            <a:ext cx="5486400" cy="566738"/>
          </a:xfrm>
        </p:spPr>
        <p:txBody>
          <a:bodyPr>
            <a:noAutofit/>
          </a:bodyPr>
          <a:lstStyle/>
          <a:p>
            <a:r>
              <a:rPr lang="ru-RU" sz="3600" dirty="0" smtClean="0"/>
              <a:t>Сражение при Бородино </a:t>
            </a:r>
            <a:endParaRPr lang="ru-RU" sz="3600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ocs.tverlib.ru/kraevedenie/narodnaja_voen_sila/images/00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0"/>
            <a:ext cx="4365848" cy="6650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179512" y="836712"/>
            <a:ext cx="3008313" cy="4691063"/>
          </a:xfrm>
        </p:spPr>
        <p:txBody>
          <a:bodyPr>
            <a:normAutofit/>
          </a:bodyPr>
          <a:lstStyle/>
          <a:p>
            <a:r>
              <a:rPr lang="ru-RU" sz="3600" i="1" dirty="0" smtClean="0"/>
              <a:t>Воины народного ополчения, сформированного Российским Дворянством в 1812 году</a:t>
            </a:r>
            <a:endParaRPr lang="ru-RU" sz="3600" i="1" dirty="0"/>
          </a:p>
        </p:txBody>
      </p:sp>
      <p:pic>
        <p:nvPicPr>
          <p:cNvPr id="5" name="Содержимое 4" descr="http://docs.tverlib.ru/kraevedenie/narodnaja_voen_sila/images/007.jpg"/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188640"/>
            <a:ext cx="4752528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395536" y="764704"/>
            <a:ext cx="3456384" cy="4691063"/>
          </a:xfrm>
        </p:spPr>
        <p:txBody>
          <a:bodyPr>
            <a:noAutofit/>
          </a:bodyPr>
          <a:lstStyle/>
          <a:p>
            <a:r>
              <a:rPr lang="ru-RU" sz="3600" i="1" dirty="0" smtClean="0"/>
              <a:t>Народная военная сила</a:t>
            </a:r>
          </a:p>
          <a:p>
            <a:endParaRPr lang="ru-RU" sz="3600" i="1" dirty="0" smtClean="0"/>
          </a:p>
          <a:p>
            <a:endParaRPr lang="ru-RU" sz="3600" i="1" dirty="0" smtClean="0"/>
          </a:p>
          <a:p>
            <a:r>
              <a:rPr lang="ru-RU" sz="3600" i="1" dirty="0" smtClean="0"/>
              <a:t>Дворянские ополчения в Отечественной войне</a:t>
            </a:r>
            <a:endParaRPr lang="ru-RU" sz="3600" i="1" dirty="0"/>
          </a:p>
        </p:txBody>
      </p:sp>
      <p:pic>
        <p:nvPicPr>
          <p:cNvPr id="5" name="Содержимое 4" descr="http://docs.tverlib.ru/kraevedenie/narodnaja_voen_sila/images/001.jpg"/>
          <p:cNvPicPr>
            <a:picLocks noGrp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211960" y="620688"/>
            <a:ext cx="4104455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www.tverlib.ru/projects/1812/foto/opolchenie1812.jpg"/>
          <p:cNvPicPr>
            <a:picLocks noGrp="1"/>
          </p:cNvPicPr>
          <p:nvPr>
            <p:ph type="pic" idx="1"/>
          </p:nvPr>
        </p:nvPicPr>
        <p:blipFill>
          <a:blip r:embed="rId3" cstate="print"/>
          <a:srcRect t="23437" b="23437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732040" cy="2057400"/>
          </a:xfrm>
        </p:spPr>
        <p:txBody>
          <a:bodyPr>
            <a:noAutofit/>
          </a:bodyPr>
          <a:lstStyle/>
          <a:p>
            <a:r>
              <a:rPr lang="ru-RU" sz="3200" i="1" dirty="0" smtClean="0"/>
              <a:t>Егерь, пеший и конный казаки </a:t>
            </a:r>
            <a:br>
              <a:rPr lang="ru-RU" sz="3200" i="1" dirty="0" smtClean="0"/>
            </a:br>
            <a:r>
              <a:rPr lang="ru-RU" sz="3200" i="1" dirty="0" smtClean="0"/>
              <a:t>Тверского ополчения.</a:t>
            </a:r>
            <a:br>
              <a:rPr lang="ru-RU" sz="3200" i="1" dirty="0" smtClean="0"/>
            </a:br>
            <a:endParaRPr lang="ru-RU" sz="3200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Семья Николая Александровича Львова</a:t>
            </a:r>
            <a:endParaRPr lang="ru-RU" dirty="0"/>
          </a:p>
        </p:txBody>
      </p:sp>
      <p:pic>
        <p:nvPicPr>
          <p:cNvPr id="2050" name="Picture 2" descr="C:\Users\user\Desktop\конкурс\SAM_03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484784"/>
            <a:ext cx="7164288" cy="5373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457200" y="620688"/>
            <a:ext cx="3008313" cy="5505475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/>
              <a:t>В декабре 1812 г. </a:t>
            </a:r>
            <a:r>
              <a:rPr lang="ru-RU" sz="2800" b="1" dirty="0" smtClean="0"/>
              <a:t>Леонид Николаевич Львов </a:t>
            </a:r>
            <a:r>
              <a:rPr lang="ru-RU" sz="2800" dirty="0" smtClean="0"/>
              <a:t>вступил в Земское ополчение и был зачислен в Тверской казачий полк в отдельный отряд генерал-адъютанта Голенищева-Кутузова. </a:t>
            </a:r>
          </a:p>
          <a:p>
            <a:endParaRPr lang="ru-RU" dirty="0"/>
          </a:p>
        </p:txBody>
      </p:sp>
      <p:pic>
        <p:nvPicPr>
          <p:cNvPr id="1026" name="Picture 2" descr="C:\Users\user\Desktop\конкурс\SAM_034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445000" y="609600"/>
            <a:ext cx="3600450" cy="48006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445</TotalTime>
  <Words>192</Words>
  <Application>Microsoft Office PowerPoint</Application>
  <PresentationFormat>Экран (4:3)</PresentationFormat>
  <Paragraphs>48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Районный литературный Праздник  «И вечной памятью двенадцатого года», посвященный 200-летию Отечественной войны 1812 года   </vt:lpstr>
      <vt:lpstr>В ходе исследования были применены следующие методы: * Анализ научной литературы по теме исследования; * Сбор и анализ официальных источников и мемуарных свидетельств участников      войны 1812 года; *Формулирование выводов и самостоятельных суждений о роли Тверской губернии  в      Отечественной войне 1812 года. </vt:lpstr>
      <vt:lpstr>Сражение при Бородино </vt:lpstr>
      <vt:lpstr>Презентация PowerPoint</vt:lpstr>
      <vt:lpstr>Презентация PowerPoint</vt:lpstr>
      <vt:lpstr>Презентация PowerPoint</vt:lpstr>
      <vt:lpstr>Егерь, пеший и конный казаки  Тверского ополчения. </vt:lpstr>
      <vt:lpstr>Семья Николая Александровича Львова</vt:lpstr>
      <vt:lpstr>Презентация PowerPoint</vt:lpstr>
      <vt:lpstr>Презентация PowerPoint</vt:lpstr>
      <vt:lpstr>В 1831 А.Н.Львов "за ревностное исполнение возложенных обязанностей по борьбе с холерой в Москве" пожалован званием камергера. С начала 1830-х основал в своих имениях общественные заемные банки для крестьян </vt:lpstr>
      <vt:lpstr>Спасибо  за  внимание!!!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Львов Александр Николаевич (1786-1849), государственный и общественный деятель. Сын архитектора Н.А.Львова и М.А.Дьяковой. В 1831 "за ревностное исполнение возложенных обязанностей по борьбе с холерой в Москве" пожалован званием камергера. С начала 1830-х основал в своих имениях общественные заемные банки для крестьян</dc:title>
  <dc:creator>user</dc:creator>
  <cp:lastModifiedBy>User</cp:lastModifiedBy>
  <cp:revision>49</cp:revision>
  <dcterms:created xsi:type="dcterms:W3CDTF">2012-09-29T06:28:33Z</dcterms:created>
  <dcterms:modified xsi:type="dcterms:W3CDTF">2012-10-27T16:16:54Z</dcterms:modified>
</cp:coreProperties>
</file>