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0%D0%B4%D0%B0%D0%BF%D1%82%D0%B0%D1%86%D0%B8%D1%8F_(%D0%B1%D0%B8%D0%BE%D0%BB%D0%BE%D0%B3%D0%B8%D1%8F)" TargetMode="External"/><Relationship Id="rId2" Type="http://schemas.openxmlformats.org/officeDocument/2006/relationships/hyperlink" Target="http://ru.wikipedia.org/wiki/%D0%97%D0%B4%D0%BE%D1%80%D0%BE%D0%B2%D1%8C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E%D1%81%D1%82%D1%83%D0%B4%D0%B0" TargetMode="External"/><Relationship Id="rId2" Type="http://schemas.openxmlformats.org/officeDocument/2006/relationships/hyperlink" Target="http://ru.wikipedia.org/wiki/%D0%A0%D0%B0%D0%B1%D0%BE%D1%82%D0%BE%D1%81%D0%BF%D0%BE%D1%81%D0%BE%D0%B1%D0%BD%D0%BE%D1%81%D1%82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3%D0%BF%D0%B0%D0%BD%D0%B8%D0%B5" TargetMode="External"/><Relationship Id="rId2" Type="http://schemas.openxmlformats.org/officeDocument/2006/relationships/hyperlink" Target="http://ru.wikipedia.org/w/index.php?title=%D0%9E%D0%B1%D0%BB%D0%B8%D0%B2%D0%B0%D0%BD%D0%B8%D1%8F_%D0%B2%D0%BE%D0%B4%D0%BE%D0%B9&amp;action=edit&amp;redlink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94%D1%83%D1%8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C%D0%BE%D1%80%D0%B6%D0%B5%D0%B2%D0%B0%D0%BD%D0%B8%D0%B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5%D0%BE%D0%B6%D0%B4%D0%B5%D0%BD%D0%B8%D0%B5_%D0%B1%D0%BE%D1%81%D0%B8%D0%BA%D0%BE%D0%B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119675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EE8800"/>
                </a:solidFill>
              </a:rPr>
              <a:t>Закаливание</a:t>
            </a:r>
            <a:endParaRPr lang="ru-RU" sz="6000" dirty="0">
              <a:solidFill>
                <a:srgbClr val="EE88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6831" y="4941168"/>
            <a:ext cx="3525004" cy="137160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Работу выполнила:</a:t>
            </a:r>
          </a:p>
          <a:p>
            <a:r>
              <a:rPr lang="ru-RU" i="1" dirty="0" err="1"/>
              <a:t>Палушкина</a:t>
            </a:r>
            <a:r>
              <a:rPr lang="ru-RU" i="1" dirty="0"/>
              <a:t> Анастасия</a:t>
            </a:r>
          </a:p>
          <a:p>
            <a:r>
              <a:rPr lang="ru-RU" i="1" dirty="0"/>
              <a:t>у</a:t>
            </a:r>
            <a:r>
              <a:rPr lang="ru-RU" i="1" dirty="0" smtClean="0"/>
              <a:t>ченица </a:t>
            </a:r>
            <a:r>
              <a:rPr lang="ru-RU" i="1" dirty="0" smtClean="0"/>
              <a:t>5 «В» класса</a:t>
            </a:r>
          </a:p>
          <a:p>
            <a:r>
              <a:rPr lang="ru-RU" i="1" dirty="0" smtClean="0"/>
              <a:t>МОУ гимназии №</a:t>
            </a:r>
            <a:r>
              <a:rPr lang="ru-RU" i="1" dirty="0" smtClean="0"/>
              <a:t>9</a:t>
            </a:r>
            <a:endParaRPr lang="ru-RU" i="1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548680"/>
            <a:ext cx="8208912" cy="2828932"/>
          </a:xfrm>
        </p:spPr>
        <p:txBody>
          <a:bodyPr>
            <a:normAutofit/>
          </a:bodyPr>
          <a:lstStyle/>
          <a:p>
            <a:pPr indent="274320" algn="just"/>
            <a:r>
              <a:rPr lang="ru-RU" dirty="0" smtClean="0"/>
              <a:t>Закаливание — испытанное средство укрепления </a:t>
            </a:r>
            <a:r>
              <a:rPr lang="ru-RU" dirty="0" smtClean="0">
                <a:hlinkClick r:id="rId2" tooltip="Здоровье"/>
              </a:rPr>
              <a:t>здоровья</a:t>
            </a:r>
            <a:r>
              <a:rPr lang="ru-RU" dirty="0" smtClean="0"/>
              <a:t>. В основе закаливающих процедур лежит многократное воздействие тепла, охлаждения и солнечных лучей. При этом </a:t>
            </a:r>
            <a:r>
              <a:rPr lang="ru-RU" dirty="0" smtClean="0"/>
              <a:t>                             у </a:t>
            </a:r>
            <a:r>
              <a:rPr lang="ru-RU" dirty="0" smtClean="0"/>
              <a:t>человека постепенно вырабатывается </a:t>
            </a:r>
            <a:r>
              <a:rPr lang="ru-RU" dirty="0" smtClean="0">
                <a:hlinkClick r:id="rId3" tooltip="Адаптация (биология)"/>
              </a:rPr>
              <a:t>адаптация</a:t>
            </a:r>
            <a:r>
              <a:rPr lang="ru-RU" dirty="0" smtClean="0"/>
              <a:t> </a:t>
            </a:r>
            <a:r>
              <a:rPr lang="ru-RU" dirty="0" smtClean="0"/>
              <a:t>к </a:t>
            </a:r>
            <a:r>
              <a:rPr lang="ru-RU" dirty="0" smtClean="0"/>
              <a:t>внешней среде.</a:t>
            </a:r>
            <a:endParaRPr lang="ru-RU" dirty="0"/>
          </a:p>
        </p:txBody>
      </p:sp>
      <p:pic>
        <p:nvPicPr>
          <p:cNvPr id="21506" name="Picture 2" descr="http://improvehealth.ru/sites/default/files/u70/2011/02/za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4473">
            <a:off x="4201152" y="2758214"/>
            <a:ext cx="3133757" cy="387119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620688"/>
            <a:ext cx="7929618" cy="3000396"/>
          </a:xfrm>
        </p:spPr>
        <p:txBody>
          <a:bodyPr/>
          <a:lstStyle/>
          <a:p>
            <a:pPr indent="274320" algn="just"/>
            <a:r>
              <a:rPr lang="ru-RU" dirty="0" smtClean="0"/>
              <a:t>В процессе закаливания совершенствуется работа организма: улучшаются физико-химическое состояние клеток, деятельность всех органов и их систем. В результате закаливания увеличивается </a:t>
            </a:r>
            <a:r>
              <a:rPr lang="ru-RU" dirty="0" smtClean="0">
                <a:hlinkClick r:id="rId2" tooltip="Работоспособность"/>
              </a:rPr>
              <a:t>работоспособность</a:t>
            </a:r>
            <a:r>
              <a:rPr lang="ru-RU" dirty="0" smtClean="0"/>
              <a:t>, снижается заболеваемость, особенно </a:t>
            </a:r>
            <a:r>
              <a:rPr lang="ru-RU" dirty="0" smtClean="0">
                <a:hlinkClick r:id="rId3" tooltip="Простуда"/>
              </a:rPr>
              <a:t>простудного</a:t>
            </a:r>
            <a:r>
              <a:rPr lang="ru-RU" dirty="0" smtClean="0"/>
              <a:t> характера, улучшается самочувствие.</a:t>
            </a:r>
            <a:endParaRPr lang="ru-RU" dirty="0"/>
          </a:p>
        </p:txBody>
      </p:sp>
      <p:pic>
        <p:nvPicPr>
          <p:cNvPr id="20482" name="Picture 2" descr="http://dom.a42.ru/wp-content/uploads/2009/11/zakalk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627235">
            <a:off x="760437" y="3757072"/>
            <a:ext cx="3192220" cy="2320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467600" cy="3357586"/>
          </a:xfrm>
        </p:spPr>
        <p:txBody>
          <a:bodyPr/>
          <a:lstStyle/>
          <a:p>
            <a:pPr indent="274320" algn="just"/>
            <a:r>
              <a:rPr lang="ru-RU" dirty="0" smtClean="0"/>
              <a:t>В качестве закаливающих процедур широко используется пребывание и занятие спортом на свежем воздухе, а также водные процедуры:</a:t>
            </a:r>
          </a:p>
          <a:p>
            <a:pPr indent="274320"/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обтирание </a:t>
            </a:r>
          </a:p>
          <a:p>
            <a:pPr indent="274320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hlinkClick r:id="rId2" tooltip="Обливания водой (страница отсутствует)"/>
              </a:rPr>
              <a:t>обливание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pPr indent="274320"/>
            <a:r>
              <a:rPr lang="ru-RU" dirty="0">
                <a:solidFill>
                  <a:schemeClr val="accent1">
                    <a:lumMod val="75000"/>
                  </a:schemeClr>
                </a:solidFill>
                <a:hlinkClick r:id="rId3" tooltip="Купание"/>
              </a:rPr>
              <a:t>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hlinkClick r:id="rId3" tooltip="Купание"/>
              </a:rPr>
              <a:t>упание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274320"/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контрастный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hlinkClick r:id="rId4" tooltip="Душ"/>
              </a:rPr>
              <a:t>душ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460" name="Picture 4" descr="http://www.happy-giraffe.ru/upload/userfiles/images/2012/03/14/%D0%97%D0%B4%D0%BE%D1%80%D0%BE%D0%B2%D1%8C%D0%B5%20%D0%B8%20%D0%B7%D0%B0%D0%BA%D0%B0%D0%BB%D0%B8%D0%B2%D0%B0%D0%BD%D0%B8%D0%B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57799">
            <a:off x="3622445" y="2895661"/>
            <a:ext cx="4421305" cy="314821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692696"/>
            <a:ext cx="7467600" cy="1857388"/>
          </a:xfrm>
        </p:spPr>
        <p:txBody>
          <a:bodyPr/>
          <a:lstStyle/>
          <a:p>
            <a:pPr indent="274320" algn="just"/>
            <a:r>
              <a:rPr lang="ru-RU" dirty="0" smtClean="0"/>
              <a:t>При этом важна </a:t>
            </a:r>
            <a:r>
              <a:rPr lang="ru-RU" dirty="0" smtClean="0"/>
              <a:t>постепенность                                 </a:t>
            </a:r>
            <a:r>
              <a:rPr lang="ru-RU" dirty="0" smtClean="0"/>
              <a:t>и систематичность в снижении температуры воды или воздуха, а не резкий её переход.</a:t>
            </a:r>
            <a:endParaRPr lang="ru-RU" dirty="0"/>
          </a:p>
        </p:txBody>
      </p:sp>
      <p:pic>
        <p:nvPicPr>
          <p:cNvPr id="18434" name="Picture 2" descr="http://fizzdorov.ru/uploads/posts/2012-06/1339658008_zakalivani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04864"/>
            <a:ext cx="4231372" cy="422453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500042"/>
            <a:ext cx="7467600" cy="3286148"/>
          </a:xfrm>
        </p:spPr>
        <p:txBody>
          <a:bodyPr>
            <a:normAutofit lnSpcReduction="10000"/>
          </a:bodyPr>
          <a:lstStyle/>
          <a:p>
            <a:pPr indent="274320" algn="just"/>
            <a:r>
              <a:rPr lang="ru-RU" dirty="0" smtClean="0"/>
              <a:t>Наиболее сильная закаливающая процедура — </a:t>
            </a:r>
            <a:r>
              <a:rPr lang="ru-RU" dirty="0" err="1" smtClean="0">
                <a:hlinkClick r:id="rId2" tooltip="Моржевание"/>
              </a:rPr>
              <a:t>моржевание</a:t>
            </a:r>
            <a:r>
              <a:rPr lang="ru-RU" dirty="0" smtClean="0"/>
              <a:t> (плавание в ледяной воде) — имеет ряд противопоказаний, особенно противопоказано: детям, подросткам и людям, постоянно страдающим заболеваниями верхних дыхательных путей. </a:t>
            </a:r>
            <a:r>
              <a:rPr lang="ru-RU" dirty="0" err="1" smtClean="0"/>
              <a:t>Моржеванию</a:t>
            </a:r>
            <a:r>
              <a:rPr lang="ru-RU" dirty="0" smtClean="0"/>
              <a:t> должна предшествовать подготовка организма, заключающаяся в регулярных </a:t>
            </a:r>
            <a:r>
              <a:rPr lang="ru-RU" dirty="0" smtClean="0"/>
              <a:t>обливаниях                  </a:t>
            </a:r>
            <a:r>
              <a:rPr lang="ru-RU" dirty="0" smtClean="0"/>
              <a:t>с постепенным снижением температуры воды.</a:t>
            </a:r>
            <a:endParaRPr lang="ru-RU" dirty="0"/>
          </a:p>
        </p:txBody>
      </p:sp>
      <p:pic>
        <p:nvPicPr>
          <p:cNvPr id="4" name="Picture 2" descr="http://www.morz.h12.ru/photo/ice-water-swimm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82497">
            <a:off x="693519" y="4189288"/>
            <a:ext cx="3867150" cy="1714500"/>
          </a:xfrm>
          <a:prstGeom prst="rect">
            <a:avLst/>
          </a:prstGeom>
          <a:noFill/>
        </p:spPr>
      </p:pic>
      <p:pic>
        <p:nvPicPr>
          <p:cNvPr id="17410" name="Picture 2" descr="http://t2.gstatic.com/images?q=tbn:ANd9GcSHA_-8RB885p2S89-iSTC02WR4pWYAbcgyXqVApWUGMxiyOPSf&amp;t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46971">
            <a:off x="5524299" y="4430226"/>
            <a:ext cx="2600325" cy="17621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500042"/>
            <a:ext cx="7467600" cy="2114552"/>
          </a:xfrm>
        </p:spPr>
        <p:txBody>
          <a:bodyPr/>
          <a:lstStyle/>
          <a:p>
            <a:pPr indent="274320" algn="just"/>
            <a:r>
              <a:rPr lang="ru-RU" dirty="0" smtClean="0"/>
              <a:t>Одним из самых распространённых видов закаливания является </a:t>
            </a:r>
            <a:r>
              <a:rPr lang="ru-RU" dirty="0" smtClean="0">
                <a:hlinkClick r:id="rId2" tooltip="Хождение босиком"/>
              </a:rPr>
              <a:t>хождение босиком</a:t>
            </a:r>
            <a:r>
              <a:rPr lang="ru-RU" dirty="0" smtClean="0"/>
              <a:t>.</a:t>
            </a:r>
          </a:p>
          <a:p>
            <a:pPr indent="274320" algn="just"/>
            <a:r>
              <a:rPr lang="ru-RU" dirty="0" smtClean="0"/>
              <a:t>При длительных перерывах в закаливании его эффект снижается или теряется совсем.</a:t>
            </a:r>
          </a:p>
          <a:p>
            <a:endParaRPr lang="ru-RU" dirty="0"/>
          </a:p>
        </p:txBody>
      </p:sp>
      <p:pic>
        <p:nvPicPr>
          <p:cNvPr id="16386" name="Picture 2" descr="http://www.stihi.ru/pics/2012/06/23/11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74572">
            <a:off x="1319089" y="2700227"/>
            <a:ext cx="5753100" cy="32099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755576" y="404664"/>
            <a:ext cx="7467600" cy="2714644"/>
          </a:xfrm>
        </p:spPr>
        <p:txBody>
          <a:bodyPr/>
          <a:lstStyle/>
          <a:p>
            <a:pPr indent="274320" algn="just"/>
            <a:r>
              <a:rPr lang="ru-RU" dirty="0" smtClean="0"/>
              <a:t>Начинать закаливание (любое из предложенных видов) нужно только после посещения и проверки врача, так как закаливание - это тренировка, а не лечение, </a:t>
            </a:r>
            <a:r>
              <a:rPr lang="ru-RU" dirty="0" smtClean="0"/>
              <a:t>                и </a:t>
            </a:r>
            <a:r>
              <a:rPr lang="ru-RU" dirty="0" smtClean="0"/>
              <a:t>людям с заболеванием и со слабым иммунитетом подобные процедуры могут быть противопоказаны.</a:t>
            </a:r>
            <a:endParaRPr lang="ru-RU" dirty="0"/>
          </a:p>
        </p:txBody>
      </p:sp>
      <p:pic>
        <p:nvPicPr>
          <p:cNvPr id="15364" name="Picture 4" descr="http://mirsovetov.ru/images/589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14858">
            <a:off x="4144933" y="2978017"/>
            <a:ext cx="2786082" cy="32861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</TotalTime>
  <Words>131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Закаливание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Закаливание</dc:title>
  <dc:creator>бабрикенция</dc:creator>
  <cp:lastModifiedBy>коля</cp:lastModifiedBy>
  <cp:revision>5</cp:revision>
  <dcterms:created xsi:type="dcterms:W3CDTF">2012-10-11T07:16:44Z</dcterms:created>
  <dcterms:modified xsi:type="dcterms:W3CDTF">2012-10-27T10:03:46Z</dcterms:modified>
</cp:coreProperties>
</file>