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8" r:id="rId1"/>
  </p:sldMasterIdLst>
  <p:sldIdLst>
    <p:sldId id="256" r:id="rId2"/>
    <p:sldId id="293" r:id="rId3"/>
    <p:sldId id="294" r:id="rId4"/>
    <p:sldId id="277" r:id="rId5"/>
    <p:sldId id="295" r:id="rId6"/>
    <p:sldId id="296" r:id="rId7"/>
    <p:sldId id="262" r:id="rId8"/>
    <p:sldId id="263" r:id="rId9"/>
    <p:sldId id="268" r:id="rId10"/>
    <p:sldId id="297" r:id="rId11"/>
    <p:sldId id="298" r:id="rId12"/>
    <p:sldId id="280" r:id="rId13"/>
    <p:sldId id="291" r:id="rId14"/>
    <p:sldId id="264" r:id="rId15"/>
    <p:sldId id="289" r:id="rId16"/>
    <p:sldId id="300" r:id="rId17"/>
    <p:sldId id="284" r:id="rId18"/>
    <p:sldId id="285" r:id="rId19"/>
    <p:sldId id="286" r:id="rId20"/>
    <p:sldId id="292" r:id="rId21"/>
    <p:sldId id="29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6600"/>
    <a:srgbClr val="254EFB"/>
    <a:srgbClr val="58CEE6"/>
    <a:srgbClr val="CAF75B"/>
    <a:srgbClr val="F5ADB9"/>
    <a:srgbClr val="8BE7FD"/>
    <a:srgbClr val="EEFE54"/>
    <a:srgbClr val="5A5C5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7" autoAdjust="0"/>
    <p:restoredTop sz="94660"/>
  </p:normalViewPr>
  <p:slideViewPr>
    <p:cSldViewPr>
      <p:cViewPr varScale="1">
        <p:scale>
          <a:sx n="53" d="100"/>
          <a:sy n="53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D1503-E445-454E-AF4F-5CEF8C5A0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" y="3733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0EF98-3080-446B-8878-B7FF23EB3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38479-6951-44C9-8A57-788F89EC4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F5D0E-3B47-4D37-AFC9-77890C4487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E3710-B93E-41F6-B10D-4C2B29F82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1C25F-4280-49B9-9525-4A97A238B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F655D-31E8-47AB-BF68-5F1BAF7AA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C3304-5FD3-4522-8A2B-74ADE4D2F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03F14-D9A8-4F78-B270-A06D90AD6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B94E3-42CF-4522-9537-F92C4D734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1BDEE-E9B6-4F19-8600-1BB9D17D9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>
                <a:gamma/>
                <a:tint val="0"/>
                <a:invGamma/>
              </a:srgbClr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CCC3B1F-7DFC-4CE5-A168-28393F8DD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2" r:id="rId2"/>
    <p:sldLayoutId id="2147483981" r:id="rId3"/>
    <p:sldLayoutId id="2147483980" r:id="rId4"/>
    <p:sldLayoutId id="2147483979" r:id="rId5"/>
    <p:sldLayoutId id="2147483978" r:id="rId6"/>
    <p:sldLayoutId id="2147483977" r:id="rId7"/>
    <p:sldLayoutId id="2147483976" r:id="rId8"/>
    <p:sldLayoutId id="2147483975" r:id="rId9"/>
    <p:sldLayoutId id="2147483985" r:id="rId10"/>
    <p:sldLayoutId id="2147483983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/>
          </p:cNvSpPr>
          <p:nvPr>
            <p:ph type="ctrTitle" idx="4294967295"/>
          </p:nvPr>
        </p:nvSpPr>
        <p:spPr>
          <a:xfrm>
            <a:off x="3500430" y="857232"/>
            <a:ext cx="5224458" cy="5572164"/>
          </a:xfrm>
        </p:spPr>
        <p:txBody>
          <a:bodyPr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>Сообщение на тему:</a:t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>Симметрия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>Выполнил: </a:t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>ученик 8в класса</a:t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</a:br>
            <a:r>
              <a:rPr lang="ru-RU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>Талаев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> Рафик</a:t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>Учитель: Борисова Наталья Владимировна</a:t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</a:br>
            <a:r>
              <a:rPr lang="ru-RU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>п.г.т.Уренгой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>, 2012 год</a:t>
            </a: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lackletter686 BT" pitchFamily="66" charset="0"/>
              </a:rPr>
            </a:br>
            <a:endParaRPr lang="ru-RU" sz="3600" dirty="0" smtClean="0">
              <a:effectLst>
                <a:outerShdw blurRad="38100" dist="38100" dir="2700000" algn="tl">
                  <a:srgbClr val="000000"/>
                </a:outerShdw>
              </a:effectLst>
              <a:latin typeface="Blackletter686 BT" pitchFamily="66" charset="0"/>
            </a:endParaRPr>
          </a:p>
        </p:txBody>
      </p:sp>
      <p:pic>
        <p:nvPicPr>
          <p:cNvPr id="6150" name="Picture 6" descr="Pict014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4" y="917620"/>
            <a:ext cx="2678101" cy="5678443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6167" name="Line 23"/>
          <p:cNvSpPr>
            <a:spLocks noChangeShapeType="1"/>
          </p:cNvSpPr>
          <p:nvPr/>
        </p:nvSpPr>
        <p:spPr bwMode="auto">
          <a:xfrm>
            <a:off x="468313" y="3860800"/>
            <a:ext cx="2519362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3"/>
            <a:ext cx="8229600" cy="2357454"/>
          </a:xfrm>
        </p:spPr>
        <p:txBody>
          <a:bodyPr/>
          <a:lstStyle/>
          <a:p>
            <a:r>
              <a:rPr lang="ru-RU" sz="2800" dirty="0" smtClean="0"/>
              <a:t>В 20 веке биообъекты изучали с позиции  общей теории симметрии и учения о </a:t>
            </a:r>
            <a:r>
              <a:rPr lang="ru-RU" sz="2800" dirty="0" err="1" smtClean="0"/>
              <a:t>правизне</a:t>
            </a:r>
            <a:r>
              <a:rPr lang="ru-RU" sz="2800" dirty="0" smtClean="0"/>
              <a:t> и левизне. Эти работы привели к выделению в 1961 году особого правила в учении о симметрии – </a:t>
            </a:r>
            <a:r>
              <a:rPr lang="ru-RU" sz="2800" dirty="0" err="1" smtClean="0"/>
              <a:t>биосимметрии</a:t>
            </a:r>
            <a:r>
              <a:rPr lang="ru-RU" sz="2800" dirty="0" smtClean="0"/>
              <a:t>.</a:t>
            </a:r>
            <a:endParaRPr lang="ru-RU" dirty="0"/>
          </a:p>
        </p:txBody>
      </p:sp>
      <p:pic>
        <p:nvPicPr>
          <p:cNvPr id="4" name="Picture 10" descr="Animals_Beasts__002119_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3357562"/>
            <a:ext cx="4290499" cy="3232153"/>
          </a:xfrm>
          <a:prstGeom prst="rect">
            <a:avLst/>
          </a:prstGeom>
          <a:noFill/>
        </p:spPr>
      </p:pic>
      <p:sp>
        <p:nvSpPr>
          <p:cNvPr id="5" name="Line 17"/>
          <p:cNvSpPr>
            <a:spLocks noChangeShapeType="1"/>
          </p:cNvSpPr>
          <p:nvPr/>
        </p:nvSpPr>
        <p:spPr bwMode="auto">
          <a:xfrm flipH="1">
            <a:off x="4286246" y="3143248"/>
            <a:ext cx="571505" cy="3381378"/>
          </a:xfrm>
          <a:prstGeom prst="line">
            <a:avLst/>
          </a:prstGeom>
          <a:noFill/>
          <a:ln w="3175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14348" y="785794"/>
            <a:ext cx="7696200" cy="157163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254EFB"/>
                </a:solidFill>
              </a:rPr>
              <a:t>Симметрия многообразна. </a:t>
            </a:r>
            <a:r>
              <a:rPr lang="ru-RU" sz="3200" dirty="0" smtClean="0"/>
              <a:t>Оглянитесь вокруг и вы увидите множество её лиц.</a:t>
            </a:r>
            <a:endParaRPr lang="ru-RU" sz="3200" b="1" dirty="0" smtClean="0">
              <a:solidFill>
                <a:srgbClr val="254EFB"/>
              </a:solidFill>
            </a:endParaRPr>
          </a:p>
        </p:txBody>
      </p:sp>
      <p:pic>
        <p:nvPicPr>
          <p:cNvPr id="5" name="Picture 11" descr="бабочка-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43702" y="2714620"/>
            <a:ext cx="2016125" cy="1625600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</p:pic>
      <p:pic>
        <p:nvPicPr>
          <p:cNvPr id="6" name="Picture 4" descr="Pict013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107518"/>
            <a:ext cx="2714644" cy="3393538"/>
          </a:xfrm>
          <a:prstGeom prst="rect">
            <a:avLst/>
          </a:prstGeom>
          <a:noFill/>
          <a:ln w="762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22" name="Picture 2" descr="C:\Documents and Settings\Admin\Мои документы\Мои рисунки\Мои рисунки\картинки\поворотная симметрия 5 порядка KVAZ-10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9058" y="2500306"/>
            <a:ext cx="2190750" cy="1143000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Мои документы\Мои рисунки\Мои рисунки\картинки\симметричный дизайн 010877[1]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98383" y="4857760"/>
            <a:ext cx="1993195" cy="1614488"/>
          </a:xfrm>
          <a:prstGeom prst="rect">
            <a:avLst/>
          </a:prstGeom>
          <a:noFill/>
        </p:spPr>
      </p:pic>
      <p:pic>
        <p:nvPicPr>
          <p:cNvPr id="5124" name="Picture 4" descr="C:\Documents and Settings\Admin\Мои документы\Мои рисунки\Мои рисунки\картинки\снимки туманностиb34ae-4825[1]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14744" y="4000504"/>
            <a:ext cx="2533650" cy="25209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3492" name="Picture 4" descr="Pict013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1150" y="765175"/>
            <a:ext cx="4052888" cy="5543550"/>
          </a:xfrm>
          <a:prstGeom prst="rect">
            <a:avLst/>
          </a:prstGeom>
          <a:noFill/>
          <a:ln w="57150">
            <a:solidFill>
              <a:srgbClr val="993366"/>
            </a:solidFill>
            <a:miter lim="800000"/>
            <a:headEnd/>
            <a:tailEnd/>
          </a:ln>
        </p:spPr>
      </p:pic>
      <p:pic>
        <p:nvPicPr>
          <p:cNvPr id="63493" name="Picture 5" descr="Pict013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02163" y="765175"/>
            <a:ext cx="4413250" cy="5472113"/>
          </a:xfrm>
          <a:prstGeom prst="rect">
            <a:avLst/>
          </a:prstGeom>
          <a:noFill/>
          <a:ln w="57150">
            <a:solidFill>
              <a:srgbClr val="993366"/>
            </a:solidFill>
            <a:miter lim="800000"/>
            <a:headEnd/>
            <a:tailEnd/>
          </a:ln>
        </p:spPr>
      </p:pic>
      <p:sp>
        <p:nvSpPr>
          <p:cNvPr id="63494" name="Line 6"/>
          <p:cNvSpPr>
            <a:spLocks noChangeShapeType="1"/>
          </p:cNvSpPr>
          <p:nvPr/>
        </p:nvSpPr>
        <p:spPr bwMode="auto">
          <a:xfrm flipH="1">
            <a:off x="971550" y="765175"/>
            <a:ext cx="2808288" cy="55435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5" name="Line 7"/>
          <p:cNvSpPr>
            <a:spLocks noChangeShapeType="1"/>
          </p:cNvSpPr>
          <p:nvPr/>
        </p:nvSpPr>
        <p:spPr bwMode="auto">
          <a:xfrm flipV="1">
            <a:off x="4500563" y="3141663"/>
            <a:ext cx="4643437" cy="3587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48" y="500042"/>
            <a:ext cx="6870700" cy="554057"/>
          </a:xfrm>
        </p:spPr>
        <p:txBody>
          <a:bodyPr/>
          <a:lstStyle/>
          <a:p>
            <a:r>
              <a:rPr lang="ru-RU" sz="3200" i="1" smtClean="0">
                <a:latin typeface="Arial" charset="0"/>
              </a:rPr>
              <a:t>      </a:t>
            </a:r>
            <a:r>
              <a:rPr lang="ru-RU" sz="3200" i="1" smtClean="0">
                <a:solidFill>
                  <a:srgbClr val="254EFB"/>
                </a:solidFill>
              </a:rPr>
              <a:t>Симметрия в </a:t>
            </a:r>
            <a:r>
              <a:rPr lang="ru-RU" sz="3200" i="1" smtClean="0">
                <a:solidFill>
                  <a:srgbClr val="254EFB"/>
                </a:solidFill>
                <a:latin typeface="Arial" charset="0"/>
              </a:rPr>
              <a:t>архитектуре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142984"/>
            <a:ext cx="8215370" cy="130174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 dirty="0" smtClean="0"/>
              <a:t> </a:t>
            </a:r>
            <a:r>
              <a:rPr lang="ru-RU" sz="2400" dirty="0" smtClean="0">
                <a:latin typeface="Arial" charset="0"/>
              </a:rPr>
              <a:t>Симметрия </a:t>
            </a:r>
            <a:r>
              <a:rPr lang="ru-RU" sz="2400" dirty="0" smtClean="0"/>
              <a:t>свойственна произведениям архитектуры (являясь непременным качеством если не всего сооружения в целом, то его частей и деталей – плана, фасада, колонн, капителей и т.д.) и декоративно-прикладного искусства.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7" y="2752543"/>
            <a:ext cx="8286807" cy="3819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830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7170" name="Picture 2" descr="C:\Documents and Settings\Admin\Мои документы\Мои рисунки\Мои рисунки\Мои рисунки\иркутск,храмиконыбожьей матер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85728"/>
            <a:ext cx="8215338" cy="6350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итер\SP_A02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85728"/>
            <a:ext cx="8072494" cy="624400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065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0660" name="Picture 4" descr="сканирование00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8286808" cy="62151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168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684" name="Picture 4" descr="сканирование0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8429652" cy="632223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270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2708" name="Picture 4" descr="сканирование00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428604"/>
            <a:ext cx="8572528" cy="62151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2910" y="785794"/>
            <a:ext cx="7696200" cy="1752600"/>
          </a:xfrm>
        </p:spPr>
        <p:txBody>
          <a:bodyPr/>
          <a:lstStyle/>
          <a:p>
            <a:r>
              <a:rPr lang="ru-RU" sz="2800" i="1" dirty="0" smtClean="0">
                <a:latin typeface="Arial" charset="0"/>
              </a:rPr>
              <a:t>Симметрия принадлежит к числу широко распространённых явлений. Её всеобщность служит эффективным инструментом познания природы.</a:t>
            </a:r>
          </a:p>
          <a:p>
            <a:endParaRPr lang="ru-RU" dirty="0"/>
          </a:p>
        </p:txBody>
      </p:sp>
      <p:pic>
        <p:nvPicPr>
          <p:cNvPr id="1026" name="Picture 2" descr="C:\Documents and Settings\Admin\Мои документы\Мои рисунки\Мои рисунки\картинки\image314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3286124"/>
            <a:ext cx="5934075" cy="274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649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650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8715436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14348" y="714356"/>
            <a:ext cx="7696200" cy="1752600"/>
          </a:xfrm>
        </p:spPr>
        <p:txBody>
          <a:bodyPr/>
          <a:lstStyle/>
          <a:p>
            <a:r>
              <a:rPr lang="ru-RU" sz="2800" i="1" dirty="0" smtClean="0">
                <a:latin typeface="Arial" charset="0"/>
              </a:rPr>
              <a:t>Симметрия </a:t>
            </a:r>
            <a:r>
              <a:rPr lang="ru-RU" sz="2800" b="1" i="1" dirty="0" smtClean="0">
                <a:latin typeface="Arial" charset="0"/>
              </a:rPr>
              <a:t>трудолюбива</a:t>
            </a:r>
            <a:r>
              <a:rPr lang="ru-RU" sz="2800" i="1" dirty="0" smtClean="0">
                <a:latin typeface="Arial" charset="0"/>
              </a:rPr>
              <a:t>. Каждому своему виду она даёт могущество порождать всё новые и новые фигуры.</a:t>
            </a:r>
          </a:p>
          <a:p>
            <a:endParaRPr lang="ru-RU" dirty="0"/>
          </a:p>
        </p:txBody>
      </p:sp>
      <p:pic>
        <p:nvPicPr>
          <p:cNvPr id="6146" name="Picture 2" descr="C:\Documents and Settings\Admin\Мои документы\Мои рисунки\Мои рисунки\картинки\image312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285992"/>
            <a:ext cx="8143932" cy="42863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14348" y="928670"/>
            <a:ext cx="7696200" cy="1752600"/>
          </a:xfrm>
        </p:spPr>
        <p:txBody>
          <a:bodyPr/>
          <a:lstStyle/>
          <a:p>
            <a:r>
              <a:rPr lang="ru-RU" sz="2800" i="1" dirty="0" smtClean="0">
                <a:latin typeface="Arial" charset="0"/>
              </a:rPr>
              <a:t>Симметрия </a:t>
            </a:r>
            <a:r>
              <a:rPr lang="ru-RU" sz="2800" b="1" i="1" dirty="0" smtClean="0">
                <a:latin typeface="Arial" charset="0"/>
              </a:rPr>
              <a:t>многолика</a:t>
            </a:r>
            <a:r>
              <a:rPr lang="ru-RU" sz="2800" i="1" dirty="0" smtClean="0">
                <a:latin typeface="Arial" charset="0"/>
              </a:rPr>
              <a:t>. Она обладает свойствами, которые одновременно и просты, и сложны, способны проявляться и единожды, и бесконечно много раз.</a:t>
            </a:r>
          </a:p>
          <a:p>
            <a:endParaRPr lang="ru-RU" dirty="0"/>
          </a:p>
        </p:txBody>
      </p:sp>
      <p:pic>
        <p:nvPicPr>
          <p:cNvPr id="2050" name="Picture 2" descr="C:\Documents and Settings\Admin\Мои документы\Мои рисунки\Мои рисунки\imgpreviewCA3UACVU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422" y="3143248"/>
            <a:ext cx="4387862" cy="32861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07A9CF"/>
                </a:solidFill>
                <a:latin typeface="Arial" charset="0"/>
              </a:rPr>
              <a:t>Виды симметрии:</a:t>
            </a:r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>
            <a:off x="3419475" y="3860800"/>
            <a:ext cx="2016125" cy="720725"/>
          </a:xfrm>
          <a:prstGeom prst="bevel">
            <a:avLst>
              <a:gd name="adj" fmla="val 12500"/>
            </a:avLst>
          </a:prstGeom>
          <a:solidFill>
            <a:srgbClr val="08A8C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>
            <a:off x="5643570" y="2357430"/>
            <a:ext cx="2500330" cy="1150939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3" name="AutoShape 9"/>
          <p:cNvSpPr>
            <a:spLocks noChangeArrowheads="1"/>
          </p:cNvSpPr>
          <p:nvPr/>
        </p:nvSpPr>
        <p:spPr bwMode="auto">
          <a:xfrm>
            <a:off x="5929322" y="4714884"/>
            <a:ext cx="2428891" cy="1304918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4" name="AutoShape 10"/>
          <p:cNvSpPr>
            <a:spLocks noChangeArrowheads="1"/>
          </p:cNvSpPr>
          <p:nvPr/>
        </p:nvSpPr>
        <p:spPr bwMode="auto">
          <a:xfrm>
            <a:off x="500034" y="4786322"/>
            <a:ext cx="2500330" cy="1347805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5" name="AutoShape 11"/>
          <p:cNvSpPr>
            <a:spLocks noChangeArrowheads="1"/>
          </p:cNvSpPr>
          <p:nvPr/>
        </p:nvSpPr>
        <p:spPr bwMode="auto">
          <a:xfrm>
            <a:off x="571472" y="2357430"/>
            <a:ext cx="2571768" cy="1222377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3635375" y="4076700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Движение</a:t>
            </a:r>
            <a:endParaRPr lang="ru-RU" sz="2000" b="1">
              <a:solidFill>
                <a:schemeClr val="bg1"/>
              </a:solidFill>
            </a:endParaRPr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6072198" y="2928934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 dirty="0">
                <a:solidFill>
                  <a:schemeClr val="bg1"/>
                </a:solidFill>
              </a:rPr>
              <a:t>Центральная</a:t>
            </a:r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1331913" y="299720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 </a:t>
            </a:r>
            <a:r>
              <a:rPr lang="ru-RU" sz="1800" b="1">
                <a:solidFill>
                  <a:schemeClr val="bg1"/>
                </a:solidFill>
              </a:rPr>
              <a:t>Осевая</a:t>
            </a:r>
          </a:p>
        </p:txBody>
      </p:sp>
      <p:sp>
        <p:nvSpPr>
          <p:cNvPr id="47120" name="Text Box 16"/>
          <p:cNvSpPr txBox="1">
            <a:spLocks noChangeArrowheads="1"/>
          </p:cNvSpPr>
          <p:nvPr/>
        </p:nvSpPr>
        <p:spPr bwMode="auto">
          <a:xfrm>
            <a:off x="1142976" y="5143512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dirty="0"/>
              <a:t> </a:t>
            </a:r>
            <a:r>
              <a:rPr lang="ru-RU" sz="1800" b="1" dirty="0">
                <a:solidFill>
                  <a:schemeClr val="bg1"/>
                </a:solidFill>
              </a:rPr>
              <a:t>Поворот</a:t>
            </a:r>
          </a:p>
        </p:txBody>
      </p:sp>
      <p:sp>
        <p:nvSpPr>
          <p:cNvPr id="47121" name="Text Box 17"/>
          <p:cNvSpPr txBox="1">
            <a:spLocks noChangeArrowheads="1"/>
          </p:cNvSpPr>
          <p:nvPr/>
        </p:nvSpPr>
        <p:spPr bwMode="auto">
          <a:xfrm>
            <a:off x="6357950" y="4929198"/>
            <a:ext cx="21002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 dirty="0">
                <a:solidFill>
                  <a:schemeClr val="bg1"/>
                </a:solidFill>
              </a:rPr>
              <a:t>Параллельный            перенос</a:t>
            </a:r>
          </a:p>
        </p:txBody>
      </p:sp>
      <p:sp>
        <p:nvSpPr>
          <p:cNvPr id="47122" name="Line 18"/>
          <p:cNvSpPr>
            <a:spLocks noChangeShapeType="1"/>
          </p:cNvSpPr>
          <p:nvPr/>
        </p:nvSpPr>
        <p:spPr bwMode="auto">
          <a:xfrm flipV="1">
            <a:off x="5435600" y="3644900"/>
            <a:ext cx="64928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23" name="Line 19"/>
          <p:cNvSpPr>
            <a:spLocks noChangeShapeType="1"/>
          </p:cNvSpPr>
          <p:nvPr/>
        </p:nvSpPr>
        <p:spPr bwMode="auto">
          <a:xfrm>
            <a:off x="5435600" y="4581525"/>
            <a:ext cx="7207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24" name="Line 20"/>
          <p:cNvSpPr>
            <a:spLocks noChangeShapeType="1"/>
          </p:cNvSpPr>
          <p:nvPr/>
        </p:nvSpPr>
        <p:spPr bwMode="auto">
          <a:xfrm flipH="1">
            <a:off x="2627313" y="4581525"/>
            <a:ext cx="7921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25" name="Line 21"/>
          <p:cNvSpPr>
            <a:spLocks noChangeShapeType="1"/>
          </p:cNvSpPr>
          <p:nvPr/>
        </p:nvSpPr>
        <p:spPr bwMode="auto">
          <a:xfrm flipH="1" flipV="1">
            <a:off x="2700338" y="3644900"/>
            <a:ext cx="7191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14348" y="714356"/>
            <a:ext cx="7696200" cy="200026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254EFB"/>
                </a:solidFill>
              </a:rPr>
              <a:t>Центральная симметрия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симметрия</a:t>
            </a:r>
            <a:r>
              <a:rPr lang="ru-RU" dirty="0" smtClean="0"/>
              <a:t> относительно точки.  Данное преобразование  сохраняет форму и размер фигуры. Сама точка называется центром симметрии</a:t>
            </a:r>
            <a:endParaRPr lang="ru-RU" dirty="0"/>
          </a:p>
        </p:txBody>
      </p:sp>
      <p:pic>
        <p:nvPicPr>
          <p:cNvPr id="3074" name="Picture 2" descr="C:\Documents and Settings\Admin\Мои документы\Мои рисунки\Мои рисунки\imgpreviewCAJQRLK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2857496"/>
            <a:ext cx="5972685" cy="36433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14348" y="785794"/>
            <a:ext cx="7696200" cy="17526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254EFB"/>
                </a:solidFill>
              </a:rPr>
              <a:t>Осевая симметрия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симметрия</a:t>
            </a:r>
            <a:r>
              <a:rPr lang="ru-RU" dirty="0" smtClean="0"/>
              <a:t> относительно прямой. И при данном преобразовании фигуры сохраняют форму и размер. Прямая называется осью симметрии.</a:t>
            </a:r>
            <a:endParaRPr lang="ru-RU" dirty="0"/>
          </a:p>
        </p:txBody>
      </p:sp>
      <p:pic>
        <p:nvPicPr>
          <p:cNvPr id="4098" name="Picture 2" descr="C:\Documents and Settings\Admin\Мои документы\Мои рисунки\Мои рисунки\картинки\simm3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2643182"/>
            <a:ext cx="4714908" cy="392010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rgbClr val="254EFB"/>
                </a:solidFill>
              </a:rPr>
              <a:t>Симметрия переноса.</a:t>
            </a:r>
            <a:r>
              <a:rPr lang="ru-RU" sz="2000" dirty="0" smtClean="0"/>
              <a:t> Название данного преобразования точно соответствует действиям, которые выполняются с геометрической фигурой. Производя данное преобразование, мы буквально переносим образ геометрической фигуры, т. е. копируем его на новое место. При этом фигура полностью сохраняет свои свойства – размер, форму, цвет и так далее. Перенос очень часто встречается в повседневной жизни, но мы не задумываемся над его свойствами.</a:t>
            </a: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3348038" y="4365625"/>
            <a:ext cx="2160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2843213" y="5084763"/>
            <a:ext cx="2160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auto">
          <a:xfrm rot="2138050">
            <a:off x="2987675" y="4508500"/>
            <a:ext cx="914400" cy="9144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1" name="AutoShape 13"/>
          <p:cNvSpPr>
            <a:spLocks noChangeArrowheads="1"/>
          </p:cNvSpPr>
          <p:nvPr/>
        </p:nvSpPr>
        <p:spPr bwMode="auto">
          <a:xfrm rot="2138050">
            <a:off x="5148263" y="4508500"/>
            <a:ext cx="914400" cy="9144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3563938" y="5589588"/>
            <a:ext cx="2160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  <p:bldP spid="12299" grpId="0" animBg="1"/>
      <p:bldP spid="12300" grpId="0" animBg="1"/>
      <p:bldP spid="12301" grpId="0" animBg="1"/>
      <p:bldP spid="123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196975"/>
            <a:ext cx="8229600" cy="51085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254EFB"/>
                </a:solidFill>
              </a:rPr>
              <a:t>Симметрия поворота.</a:t>
            </a:r>
            <a:r>
              <a:rPr lang="ru-RU" sz="2400" dirty="0" smtClean="0"/>
              <a:t> Название этого преобразования тоже соответствует действительности, которое производится с фигурой. При повороте фигура поворачивается вокруг одной из точек, которая может быть как внутри фигуры, так и вне её.</a:t>
            </a:r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 rot="-2037407">
            <a:off x="2190750" y="4029075"/>
            <a:ext cx="796925" cy="1257300"/>
          </a:xfrm>
          <a:prstGeom prst="moon">
            <a:avLst>
              <a:gd name="adj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/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 rot="3033031">
            <a:off x="3032920" y="3659981"/>
            <a:ext cx="887412" cy="1266825"/>
          </a:xfrm>
          <a:prstGeom prst="moon">
            <a:avLst>
              <a:gd name="adj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 rot="8505018">
            <a:off x="3546475" y="4613275"/>
            <a:ext cx="792163" cy="1225550"/>
          </a:xfrm>
          <a:prstGeom prst="moon">
            <a:avLst>
              <a:gd name="adj" fmla="val 50000"/>
            </a:avLst>
          </a:prstGeom>
          <a:solidFill>
            <a:srgbClr val="8BE7F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 rot="14378386">
            <a:off x="2528888" y="5038725"/>
            <a:ext cx="865187" cy="1223963"/>
          </a:xfrm>
          <a:prstGeom prst="moon">
            <a:avLst>
              <a:gd name="adj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3059113" y="4797425"/>
            <a:ext cx="360362" cy="287338"/>
          </a:xfrm>
          <a:prstGeom prst="smileyFace">
            <a:avLst>
              <a:gd name="adj" fmla="val 4653"/>
            </a:avLst>
          </a:prstGeom>
          <a:solidFill>
            <a:srgbClr val="F5ADB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2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4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50" autoRev="1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9" dur="250" autoRev="1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250" autoRev="1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50" autoRev="1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50" autoRev="1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5" dur="250" autoRev="1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6" dur="250" autoRev="1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250" autoRev="1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250" autoRev="1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1" dur="250" autoRev="1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2" dur="250" autoRev="1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250" autoRev="1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27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250" autoRev="1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7" dur="250" autoRev="1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8" dur="250" autoRev="1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50" autoRev="1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  <p:bldP spid="13322" grpId="1" animBg="1"/>
      <p:bldP spid="13322" grpId="2" animBg="1"/>
      <p:bldP spid="13322" grpId="3" animBg="1"/>
      <p:bldP spid="13323" grpId="0" animBg="1"/>
      <p:bldP spid="13323" grpId="1" animBg="1"/>
      <p:bldP spid="13323" grpId="2" animBg="1"/>
      <p:bldP spid="13323" grpId="3" animBg="1"/>
      <p:bldP spid="13324" grpId="0" animBg="1"/>
      <p:bldP spid="13324" grpId="1" animBg="1"/>
      <p:bldP spid="13324" grpId="2" animBg="1"/>
      <p:bldP spid="13324" grpId="3" animBg="1"/>
      <p:bldP spid="13325" grpId="0" animBg="1"/>
      <p:bldP spid="13325" grpId="1" animBg="1"/>
      <p:bldP spid="13325" grpId="2" animBg="1"/>
      <p:bldP spid="13325" grpId="3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857232"/>
            <a:ext cx="8501122" cy="230187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rgbClr val="254EFB"/>
                </a:solidFill>
              </a:rPr>
              <a:t>Симметрия в биологии </a:t>
            </a:r>
            <a:r>
              <a:rPr lang="ru-RU" sz="2800" b="1" dirty="0" smtClean="0">
                <a:solidFill>
                  <a:srgbClr val="254EFB"/>
                </a:solidFill>
              </a:rPr>
              <a:t>(</a:t>
            </a:r>
            <a:r>
              <a:rPr lang="ru-RU" sz="2800" b="1" dirty="0" err="1" smtClean="0">
                <a:solidFill>
                  <a:srgbClr val="254EFB"/>
                </a:solidFill>
              </a:rPr>
              <a:t>биосимметрия</a:t>
            </a:r>
            <a:r>
              <a:rPr lang="ru-RU" sz="2800" b="1" dirty="0" smtClean="0">
                <a:solidFill>
                  <a:srgbClr val="254EFB"/>
                </a:solidFill>
              </a:rPr>
              <a:t>).</a:t>
            </a:r>
            <a:r>
              <a:rPr lang="ru-RU" sz="2800" dirty="0" smtClean="0"/>
              <a:t> На явление симметрии в живой природе обратили внимание ещё в Древней Греции пифагорейцы в связи с развитием ими учения о гармонии. В 19 веке появились единичные работы, посвящённые симметрии растений, животных, биогенных молекул. </a:t>
            </a:r>
          </a:p>
        </p:txBody>
      </p:sp>
      <p:pic>
        <p:nvPicPr>
          <p:cNvPr id="8" name="Picture 5" descr="Animals_Beasts__002082_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3500438"/>
            <a:ext cx="3960813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4143372" y="3571876"/>
            <a:ext cx="504825" cy="3024187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40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7.8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</TotalTime>
  <Words>352</Words>
  <Application>Microsoft Office PowerPoint</Application>
  <PresentationFormat>Экран (4:3)</PresentationFormat>
  <Paragraphs>20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Сообщение на тему: Симметрия  Выполнил:  ученик 8в класса Талаев Рафик  Учитель: Борисова Наталья Владимировна  п.г.т.Уренгой, 2012 год </vt:lpstr>
      <vt:lpstr>Слайд 2</vt:lpstr>
      <vt:lpstr>Слайд 3</vt:lpstr>
      <vt:lpstr>Виды симметрии: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  Симметрия в архитектуре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геометрии. Тема:”Симметрия”.</dc:title>
  <dc:creator>comp1</dc:creator>
  <cp:lastModifiedBy>4</cp:lastModifiedBy>
  <cp:revision>55</cp:revision>
  <dcterms:created xsi:type="dcterms:W3CDTF">2008-05-05T08:37:44Z</dcterms:created>
  <dcterms:modified xsi:type="dcterms:W3CDTF">2012-11-03T17:50:15Z</dcterms:modified>
</cp:coreProperties>
</file>