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sldIdLst>
    <p:sldId id="256" r:id="rId4"/>
    <p:sldId id="258" r:id="rId5"/>
    <p:sldId id="259" r:id="rId6"/>
    <p:sldId id="260" r:id="rId7"/>
    <p:sldId id="261" r:id="rId8"/>
    <p:sldId id="278" r:id="rId9"/>
    <p:sldId id="262" r:id="rId10"/>
    <p:sldId id="263" r:id="rId11"/>
    <p:sldId id="264" r:id="rId12"/>
    <p:sldId id="269" r:id="rId13"/>
    <p:sldId id="265" r:id="rId14"/>
    <p:sldId id="276" r:id="rId15"/>
    <p:sldId id="277" r:id="rId16"/>
    <p:sldId id="266" r:id="rId17"/>
    <p:sldId id="267" r:id="rId18"/>
    <p:sldId id="268" r:id="rId19"/>
    <p:sldId id="270" r:id="rId20"/>
    <p:sldId id="271" r:id="rId21"/>
    <p:sldId id="280" r:id="rId22"/>
    <p:sldId id="279" r:id="rId23"/>
    <p:sldId id="272" r:id="rId24"/>
    <p:sldId id="273" r:id="rId25"/>
    <p:sldId id="274" r:id="rId26"/>
    <p:sldId id="275" r:id="rId27"/>
    <p:sldId id="25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3E37C3"/>
    <a:srgbClr val="009900"/>
    <a:srgbClr val="FF0066"/>
    <a:srgbClr val="CC0099"/>
    <a:srgbClr val="008000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8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686800" cy="373042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Тема 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« Обмен веществ. Обменные процессы в организме»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52534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8000" dirty="0" smtClean="0">
                <a:solidFill>
                  <a:srgbClr val="00B0F0"/>
                </a:solidFill>
              </a:rPr>
              <a:t>Е</a:t>
            </a:r>
            <a:endParaRPr lang="ru-RU" sz="96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             </a:t>
            </a:r>
          </a:p>
          <a:p>
            <a:pPr>
              <a:buNone/>
            </a:pPr>
            <a:r>
              <a:rPr lang="ru-RU" sz="3200" dirty="0" smtClean="0">
                <a:solidFill>
                  <a:srgbClr val="00B0F0"/>
                </a:solidFill>
              </a:rPr>
              <a:t>           </a:t>
            </a:r>
            <a:r>
              <a:rPr lang="ru-RU" sz="4400" b="1" dirty="0" smtClean="0">
                <a:solidFill>
                  <a:srgbClr val="00B0F0"/>
                </a:solidFill>
              </a:rPr>
              <a:t>40-45%              60%</a:t>
            </a:r>
          </a:p>
          <a:p>
            <a:pPr>
              <a:buNone/>
            </a:pPr>
            <a:r>
              <a:rPr lang="ru-RU" sz="3200" dirty="0" smtClean="0"/>
              <a:t>      в химических                во внешнюю</a:t>
            </a:r>
          </a:p>
          <a:p>
            <a:pPr>
              <a:buNone/>
            </a:pPr>
            <a:r>
              <a:rPr lang="ru-RU" sz="3200" dirty="0" smtClean="0"/>
              <a:t>         связях АТФ                       среду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66"/>
                </a:solidFill>
              </a:rPr>
              <a:t>АТФ→АДФ+Ф+</a:t>
            </a:r>
            <a:r>
              <a:rPr lang="ru-RU" sz="4800" b="1" dirty="0" smtClean="0">
                <a:solidFill>
                  <a:srgbClr val="00B0F0"/>
                </a:solidFill>
              </a:rPr>
              <a:t>Е</a:t>
            </a:r>
            <a:r>
              <a:rPr lang="ru-RU" sz="4800" b="1" dirty="0" smtClean="0">
                <a:solidFill>
                  <a:srgbClr val="FF0066"/>
                </a:solidFill>
              </a:rPr>
              <a:t>       на </a:t>
            </a:r>
            <a:r>
              <a:rPr lang="ru-RU" sz="4800" b="1" dirty="0" err="1" smtClean="0">
                <a:solidFill>
                  <a:srgbClr val="FF0066"/>
                </a:solidFill>
              </a:rPr>
              <a:t>Ж-д</a:t>
            </a:r>
            <a:endParaRPr lang="ru-RU" sz="4800" b="1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FF0066"/>
                </a:solidFill>
              </a:rPr>
              <a:t>          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66"/>
                </a:solidFill>
              </a:rPr>
              <a:t>              </a:t>
            </a:r>
          </a:p>
          <a:p>
            <a:pPr>
              <a:buNone/>
            </a:pPr>
            <a:endParaRPr lang="ru-RU" sz="4800" b="1" dirty="0" smtClean="0">
              <a:solidFill>
                <a:srgbClr val="FF0066"/>
              </a:solidFill>
            </a:endParaRP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                          </a:t>
            </a:r>
          </a:p>
        </p:txBody>
      </p:sp>
      <p:sp>
        <p:nvSpPr>
          <p:cNvPr id="4" name="Стрелка вниз 3"/>
          <p:cNvSpPr/>
          <p:nvPr/>
        </p:nvSpPr>
        <p:spPr>
          <a:xfrm rot="3120000">
            <a:off x="3730682" y="1305274"/>
            <a:ext cx="140953" cy="12231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-3420000">
            <a:off x="5473040" y="1271837"/>
            <a:ext cx="141001" cy="11949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860032" y="3933056"/>
            <a:ext cx="86409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3431768">
            <a:off x="5724043" y="3923754"/>
            <a:ext cx="215548" cy="18252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555776" y="5229200"/>
            <a:ext cx="40927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66"/>
                </a:solidFill>
              </a:rPr>
              <a:t>В тепловую</a:t>
            </a:r>
            <a:endParaRPr lang="ru-RU" sz="54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525963"/>
          </a:xfrm>
        </p:spPr>
        <p:txBody>
          <a:bodyPr/>
          <a:lstStyle/>
          <a:p>
            <a:pPr marL="624078" indent="-514350">
              <a:buNone/>
            </a:pPr>
            <a:r>
              <a:rPr lang="ru-RU" sz="3600" b="1" dirty="0" smtClean="0"/>
              <a:t>1. </a:t>
            </a:r>
            <a:r>
              <a:rPr lang="ru-RU" sz="3600" b="1" dirty="0" smtClean="0">
                <a:solidFill>
                  <a:srgbClr val="FF0066"/>
                </a:solidFill>
              </a:rPr>
              <a:t>Строительная </a:t>
            </a:r>
            <a:r>
              <a:rPr lang="ru-RU" dirty="0" smtClean="0"/>
              <a:t>(участвуют в построении различных клеточных структур)</a:t>
            </a:r>
          </a:p>
          <a:p>
            <a:pPr marL="624078" indent="-514350">
              <a:buNone/>
            </a:pPr>
            <a:r>
              <a:rPr lang="ru-RU" sz="3600" b="1" dirty="0" smtClean="0"/>
              <a:t>2. </a:t>
            </a:r>
            <a:r>
              <a:rPr lang="ru-RU" sz="3600" b="1" dirty="0" smtClean="0">
                <a:solidFill>
                  <a:srgbClr val="FF0066"/>
                </a:solidFill>
              </a:rPr>
              <a:t>Запасающая</a:t>
            </a:r>
            <a:r>
              <a:rPr lang="ru-RU" dirty="0" smtClean="0"/>
              <a:t> (резервным углеводом у животных и грибов является гликоген, у растений — крахмал)</a:t>
            </a:r>
          </a:p>
          <a:p>
            <a:pPr marL="624078" indent="-514350">
              <a:buNone/>
            </a:pPr>
            <a:r>
              <a:rPr lang="ru-RU" sz="3600" b="1" dirty="0" smtClean="0"/>
              <a:t>3. </a:t>
            </a:r>
            <a:r>
              <a:rPr lang="ru-RU" sz="3600" b="1" dirty="0" smtClean="0">
                <a:solidFill>
                  <a:srgbClr val="FF0066"/>
                </a:solidFill>
              </a:rPr>
              <a:t>Защитная</a:t>
            </a:r>
            <a:r>
              <a:rPr lang="ru-RU" dirty="0" smtClean="0"/>
              <a:t> (муцин)</a:t>
            </a:r>
          </a:p>
          <a:p>
            <a:pPr marL="624078" indent="-51435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9900"/>
                </a:solidFill>
              </a:rPr>
              <a:t>Функции углеводов</a:t>
            </a:r>
            <a:endParaRPr lang="ru-RU" sz="540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771800" y="332656"/>
            <a:ext cx="6372200" cy="65253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>
                <a:solidFill>
                  <a:srgbClr val="FF0066"/>
                </a:solidFill>
              </a:rPr>
              <a:t>Обмен белков</a:t>
            </a:r>
          </a:p>
          <a:p>
            <a:pPr>
              <a:buNone/>
            </a:pPr>
            <a:r>
              <a:rPr lang="ru-RU" sz="4000" dirty="0" smtClean="0"/>
              <a:t>Под действием фермента пищеварительного тракта </a:t>
            </a:r>
            <a:r>
              <a:rPr lang="ru-RU" sz="4000" i="1" dirty="0" smtClean="0">
                <a:solidFill>
                  <a:srgbClr val="0000FF"/>
                </a:solidFill>
              </a:rPr>
              <a:t>пепсина</a:t>
            </a:r>
            <a:r>
              <a:rPr lang="ru-RU" sz="4000" dirty="0" smtClean="0"/>
              <a:t>  </a:t>
            </a:r>
            <a:r>
              <a:rPr lang="ru-RU" sz="4000" u="sng" dirty="0" smtClean="0"/>
              <a:t>белки </a:t>
            </a:r>
            <a:r>
              <a:rPr lang="ru-RU" sz="4000" dirty="0" err="1" smtClean="0"/>
              <a:t>гидролизуются</a:t>
            </a:r>
            <a:r>
              <a:rPr lang="ru-RU" sz="4000" dirty="0" smtClean="0"/>
              <a:t> </a:t>
            </a:r>
            <a:r>
              <a:rPr lang="ru-RU" sz="4000" u="sng" dirty="0" smtClean="0"/>
              <a:t>до аминокислот</a:t>
            </a:r>
            <a:r>
              <a:rPr lang="ru-RU" sz="4000" dirty="0" smtClean="0"/>
              <a:t>.</a:t>
            </a:r>
          </a:p>
          <a:p>
            <a:pPr>
              <a:buNone/>
            </a:pPr>
            <a:endParaRPr lang="ru-RU" sz="4000" dirty="0"/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262778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Продукты, богатые белками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143000"/>
            <a:ext cx="80391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Белки</a:t>
            </a:r>
            <a:r>
              <a:rPr lang="ru-RU" sz="4800" dirty="0" smtClean="0"/>
              <a:t> </a:t>
            </a:r>
            <a:r>
              <a:rPr lang="ru-RU" dirty="0" smtClean="0"/>
              <a:t>            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АК+Пептиды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sz="3200" i="1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Пептиды            АК + </a:t>
            </a:r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 err="1" smtClean="0">
                <a:solidFill>
                  <a:srgbClr val="0070C0"/>
                </a:solidFill>
                <a:cs typeface="Times New Roman" pitchFamily="18" charset="0"/>
              </a:rPr>
              <a:t>т</a:t>
            </a:r>
            <a:endParaRPr lang="ru-RU" sz="3600" dirty="0">
              <a:solidFill>
                <a:srgbClr val="0070C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r>
              <a:rPr lang="ru-RU" sz="4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0066"/>
                </a:solidFill>
              </a:rPr>
              <a:t>Обмен белков</a:t>
            </a:r>
            <a:endParaRPr lang="ru-RU" sz="5400" dirty="0">
              <a:solidFill>
                <a:srgbClr val="FF0066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763688" y="1700808"/>
            <a:ext cx="1584176" cy="2880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835696" y="126876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пепсин</a:t>
            </a:r>
            <a:endParaRPr lang="ru-RU" sz="28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198884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t  38ºC, </a:t>
            </a:r>
            <a:r>
              <a:rPr lang="ru-RU" sz="24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&lt;7</a:t>
            </a:r>
            <a:endParaRPr lang="ru-RU" sz="2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2627784" y="4149080"/>
            <a:ext cx="1584176" cy="2880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63688" y="2924944"/>
            <a:ext cx="31102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Двенадцатиперстная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     кишка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    трипсин</a:t>
            </a:r>
            <a:endParaRPr lang="ru-RU" sz="2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29309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 10 АК)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2411760" y="450912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t 38ºC, </a:t>
            </a:r>
            <a:r>
              <a:rPr lang="ru-RU" sz="24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&gt;7</a:t>
            </a:r>
            <a:endParaRPr lang="ru-RU" sz="2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6136" y="2060848"/>
            <a:ext cx="1784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(До 10 АК)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779912" y="5589240"/>
            <a:ext cx="22765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В кровь</a:t>
            </a:r>
            <a:endParaRPr lang="ru-RU" sz="4400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4716016" y="4581128"/>
            <a:ext cx="144016" cy="115212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003944" y="2132856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70C0"/>
                </a:solidFill>
              </a:rPr>
              <a:t>Вн.ср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52120" y="4437112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70C0"/>
                </a:solidFill>
              </a:rPr>
              <a:t>Вн.ср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Аминокислоты</a:t>
            </a:r>
            <a:endParaRPr lang="ru-RU" sz="72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587727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</a:t>
            </a:r>
            <a:endParaRPr lang="ru-RU" sz="6000" b="1" dirty="0" smtClean="0"/>
          </a:p>
          <a:p>
            <a:pPr>
              <a:buNone/>
            </a:pPr>
            <a:r>
              <a:rPr lang="ru-RU" sz="6000" b="1" dirty="0"/>
              <a:t> </a:t>
            </a:r>
            <a:r>
              <a:rPr lang="ru-RU" sz="6000" b="1" dirty="0" smtClean="0"/>
              <a:t>                    Кровь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</a:t>
            </a:r>
            <a:r>
              <a:rPr lang="ru-RU" sz="6000" b="1" dirty="0" smtClean="0"/>
              <a:t> Клетка</a:t>
            </a:r>
          </a:p>
          <a:p>
            <a:pPr marL="0">
              <a:buNone/>
            </a:pPr>
            <a:r>
              <a:rPr lang="ru-RU" sz="3600" b="1" dirty="0" smtClean="0"/>
              <a:t>                                                             </a:t>
            </a:r>
          </a:p>
          <a:p>
            <a:pPr marL="0">
              <a:buNone/>
            </a:pPr>
            <a:r>
              <a:rPr lang="ru-RU" sz="3600" b="1" dirty="0" smtClean="0"/>
              <a:t>                                                        </a:t>
            </a:r>
          </a:p>
          <a:p>
            <a:pPr marL="0">
              <a:buNone/>
            </a:pPr>
            <a:endParaRPr lang="ru-RU" sz="3000" b="1" dirty="0" smtClean="0"/>
          </a:p>
          <a:p>
            <a:pPr>
              <a:buNone/>
            </a:pPr>
            <a:endParaRPr lang="ru-RU" sz="6000" b="1" dirty="0" smtClean="0"/>
          </a:p>
          <a:p>
            <a:pPr>
              <a:buNone/>
            </a:pPr>
            <a:endParaRPr lang="ru-RU" sz="32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427984" y="1124744"/>
            <a:ext cx="360040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427984" y="2636912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4200000" flipH="1">
            <a:off x="3011236" y="3545048"/>
            <a:ext cx="222714" cy="12785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-3960000">
            <a:off x="5889713" y="3515295"/>
            <a:ext cx="255924" cy="13169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4509120"/>
            <a:ext cx="43781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Шероховатая ЭПС</a:t>
            </a:r>
          </a:p>
          <a:p>
            <a:pPr algn="ctr"/>
            <a:r>
              <a:rPr lang="ru-RU" sz="3600" b="1" u="sng" dirty="0" smtClean="0"/>
              <a:t>Пластический обмен</a:t>
            </a:r>
            <a:endParaRPr lang="ru-RU" sz="3600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4348585" y="4509120"/>
            <a:ext cx="47954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Митохондрии</a:t>
            </a:r>
          </a:p>
          <a:p>
            <a:pPr algn="ctr"/>
            <a:r>
              <a:rPr lang="ru-RU" sz="3600" b="1" u="sng" dirty="0" smtClean="0"/>
              <a:t>Энергетический обмен</a:t>
            </a:r>
            <a:endParaRPr lang="ru-RU" sz="36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0"/>
            <a:ext cx="9144000" cy="316835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Шероховатая ЭП</a:t>
            </a:r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4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n-US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n (</a:t>
            </a:r>
            <a:r>
              <a:rPr lang="ru-RU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АК +АК) +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→ Белок </a:t>
            </a:r>
          </a:p>
          <a:p>
            <a:pPr algn="ctr">
              <a:spcBef>
                <a:spcPts val="0"/>
              </a:spcBef>
              <a:buNone/>
            </a:pPr>
            <a:endParaRPr lang="ru-RU" sz="1800" b="1" i="1" dirty="0" smtClean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800" b="1" i="1" dirty="0" smtClean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800" b="1" i="1" dirty="0" smtClean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УНКЦИИ БЕЛКОВ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: строительная, запасающая, транспортная, сократительная, защитная.</a:t>
            </a:r>
          </a:p>
          <a:p>
            <a:pPr algn="ctr">
              <a:buNone/>
            </a:pPr>
            <a:endParaRPr lang="ru-RU" sz="40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endParaRPr lang="ru-RU" sz="4000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0" y="2897560"/>
            <a:ext cx="9144000" cy="396044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Митохондрии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АК + О</a:t>
            </a:r>
            <a:r>
              <a:rPr lang="ru-RU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→СО</a:t>
            </a:r>
            <a:r>
              <a:rPr lang="ru-RU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+ Н</a:t>
            </a:r>
            <a:r>
              <a:rPr lang="ru-RU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 +</a:t>
            </a:r>
            <a:r>
              <a:rPr lang="en-US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b="1" dirty="0" smtClean="0"/>
          </a:p>
          <a:p>
            <a:pPr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8000"/>
                </a:solidFill>
                <a:latin typeface="+mj-lt"/>
                <a:cs typeface="Times New Roman" pitchFamily="18" charset="0"/>
              </a:rPr>
              <a:t>                                         </a:t>
            </a:r>
            <a:r>
              <a:rPr lang="ru-RU" sz="2800" b="1" dirty="0" err="1" smtClean="0">
                <a:solidFill>
                  <a:srgbClr val="008000"/>
                </a:solidFill>
                <a:latin typeface="+mj-lt"/>
                <a:cs typeface="Times New Roman" pitchFamily="18" charset="0"/>
              </a:rPr>
              <a:t>↓</a:t>
            </a:r>
            <a:r>
              <a:rPr lang="ru-RU" sz="2800" b="1" dirty="0" smtClean="0">
                <a:solidFill>
                  <a:srgbClr val="008000"/>
                </a:solidFill>
                <a:cs typeface="Times New Roman" pitchFamily="18" charset="0"/>
              </a:rPr>
              <a:t>              </a:t>
            </a:r>
            <a:r>
              <a:rPr lang="ru-RU" sz="2800" b="1" dirty="0" err="1" smtClean="0">
                <a:solidFill>
                  <a:srgbClr val="008000"/>
                </a:solidFill>
                <a:cs typeface="Times New Roman" pitchFamily="18" charset="0"/>
              </a:rPr>
              <a:t>↓</a:t>
            </a:r>
            <a:r>
              <a:rPr lang="ru-RU" sz="2800" b="1" dirty="0" smtClean="0">
                <a:solidFill>
                  <a:srgbClr val="008000"/>
                </a:solidFill>
                <a:cs typeface="Times New Roman" pitchFamily="18" charset="0"/>
              </a:rPr>
              <a:t>            </a:t>
            </a:r>
            <a:r>
              <a:rPr lang="en-US" sz="2800" b="1" dirty="0" smtClean="0">
                <a:solidFill>
                  <a:srgbClr val="008000"/>
                </a:solidFill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8000"/>
                </a:solidFill>
                <a:cs typeface="Times New Roman" pitchFamily="18" charset="0"/>
              </a:rPr>
              <a:t>↓</a:t>
            </a:r>
            <a:endParaRPr lang="ru-RU" sz="2800" b="1" dirty="0" smtClean="0">
              <a:solidFill>
                <a:srgbClr val="008000"/>
              </a:solidFill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3200" b="1" dirty="0" smtClean="0">
                <a:latin typeface="+mj-lt"/>
                <a:cs typeface="Times New Roman" pitchFamily="18" charset="0"/>
              </a:rPr>
              <a:t>                                    кровь     </a:t>
            </a:r>
            <a:r>
              <a:rPr lang="ru-RU" sz="3200" b="1" dirty="0" err="1" smtClean="0">
                <a:latin typeface="+mj-lt"/>
                <a:cs typeface="Times New Roman" pitchFamily="18" charset="0"/>
              </a:rPr>
              <a:t>кровь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>   </a:t>
            </a:r>
            <a:r>
              <a:rPr lang="ru-RU" sz="3200" b="1" dirty="0" err="1" smtClean="0">
                <a:latin typeface="+mj-lt"/>
                <a:cs typeface="Times New Roman" pitchFamily="18" charset="0"/>
              </a:rPr>
              <a:t>кровь</a:t>
            </a:r>
            <a:endParaRPr lang="ru-RU" sz="3200" b="1" dirty="0" smtClean="0">
              <a:latin typeface="+mj-lt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8000"/>
                </a:solidFill>
                <a:cs typeface="Times New Roman" pitchFamily="18" charset="0"/>
              </a:rPr>
              <a:t>                                        </a:t>
            </a:r>
            <a:r>
              <a:rPr lang="ru-RU" sz="2800" b="1" dirty="0" err="1" smtClean="0">
                <a:solidFill>
                  <a:srgbClr val="008000"/>
                </a:solidFill>
                <a:cs typeface="Times New Roman" pitchFamily="18" charset="0"/>
              </a:rPr>
              <a:t>↓</a:t>
            </a:r>
            <a:r>
              <a:rPr lang="ru-RU" sz="2800" b="1" dirty="0" smtClean="0">
                <a:solidFill>
                  <a:srgbClr val="008000"/>
                </a:solidFill>
                <a:cs typeface="Times New Roman" pitchFamily="18" charset="0"/>
              </a:rPr>
              <a:t>              </a:t>
            </a:r>
            <a:r>
              <a:rPr lang="ru-RU" sz="2800" b="1" dirty="0" err="1" smtClean="0">
                <a:solidFill>
                  <a:srgbClr val="008000"/>
                </a:solidFill>
                <a:cs typeface="Times New Roman" pitchFamily="18" charset="0"/>
              </a:rPr>
              <a:t>↓</a:t>
            </a:r>
            <a:r>
              <a:rPr lang="ru-RU" sz="2800" b="1" dirty="0" smtClean="0">
                <a:solidFill>
                  <a:srgbClr val="008000"/>
                </a:solidFill>
                <a:cs typeface="Times New Roman" pitchFamily="18" charset="0"/>
              </a:rPr>
              <a:t>              </a:t>
            </a:r>
            <a:r>
              <a:rPr lang="ru-RU" sz="2800" b="1" dirty="0" err="1" smtClean="0">
                <a:solidFill>
                  <a:srgbClr val="008000"/>
                </a:solidFill>
                <a:cs typeface="Times New Roman" pitchFamily="18" charset="0"/>
              </a:rPr>
              <a:t>↓</a:t>
            </a:r>
            <a:endParaRPr lang="ru-RU" sz="2800" b="1" dirty="0" smtClean="0">
              <a:solidFill>
                <a:srgbClr val="008000"/>
              </a:solidFill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3200" b="1" dirty="0" smtClean="0">
                <a:latin typeface="+mj-lt"/>
                <a:cs typeface="Times New Roman" pitchFamily="18" charset="0"/>
              </a:rPr>
              <a:t>                               лёгкие       почки         печень</a:t>
            </a:r>
          </a:p>
          <a:p>
            <a:pPr>
              <a:spcBef>
                <a:spcPts val="0"/>
              </a:spcBef>
              <a:buNone/>
            </a:pPr>
            <a:r>
              <a:rPr lang="ru-RU" sz="3200" b="1" dirty="0" smtClean="0">
                <a:latin typeface="+mj-lt"/>
                <a:cs typeface="Times New Roman" pitchFamily="18" charset="0"/>
              </a:rPr>
              <a:t>                                                  (</a:t>
            </a:r>
            <a:r>
              <a:rPr lang="ru-RU" sz="3200" b="1" dirty="0" smtClean="0">
                <a:cs typeface="Times New Roman" pitchFamily="18" charset="0"/>
              </a:rPr>
              <a:t>моча)</a:t>
            </a:r>
            <a:r>
              <a:rPr lang="ru-RU" sz="3200" b="1" dirty="0" smtClean="0">
                <a:latin typeface="+mj-lt"/>
                <a:cs typeface="Times New Roman" pitchFamily="18" charset="0"/>
              </a:rPr>
              <a:t>           (мочевина)</a:t>
            </a:r>
          </a:p>
          <a:p>
            <a:pPr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8000"/>
                </a:solidFill>
                <a:cs typeface="Times New Roman" pitchFamily="18" charset="0"/>
              </a:rPr>
              <a:t>                                     </a:t>
            </a:r>
            <a:r>
              <a:rPr lang="ru-RU" sz="2800" b="1" dirty="0" err="1" smtClean="0">
                <a:solidFill>
                  <a:srgbClr val="008000"/>
                </a:solidFill>
                <a:cs typeface="Times New Roman" pitchFamily="18" charset="0"/>
              </a:rPr>
              <a:t>↓</a:t>
            </a:r>
            <a:r>
              <a:rPr lang="ru-RU" sz="2800" b="1" dirty="0" smtClean="0">
                <a:solidFill>
                  <a:srgbClr val="008000"/>
                </a:solidFill>
                <a:cs typeface="Times New Roman" pitchFamily="18" charset="0"/>
              </a:rPr>
              <a:t>               </a:t>
            </a:r>
            <a:r>
              <a:rPr lang="ru-RU" sz="2800" b="1" dirty="0" err="1" smtClean="0">
                <a:solidFill>
                  <a:srgbClr val="008000"/>
                </a:solidFill>
                <a:cs typeface="Times New Roman" pitchFamily="18" charset="0"/>
              </a:rPr>
              <a:t>↓</a:t>
            </a:r>
            <a:r>
              <a:rPr lang="ru-RU" sz="2800" b="1" dirty="0" smtClean="0">
                <a:solidFill>
                  <a:srgbClr val="008000"/>
                </a:solidFill>
                <a:cs typeface="Times New Roman" pitchFamily="18" charset="0"/>
              </a:rPr>
              <a:t>               </a:t>
            </a:r>
            <a:r>
              <a:rPr lang="en-US" sz="2800" b="1" dirty="0" smtClean="0">
                <a:solidFill>
                  <a:srgbClr val="008000"/>
                </a:solidFill>
                <a:cs typeface="Times New Roman" pitchFamily="18" charset="0"/>
              </a:rPr>
              <a:t> </a:t>
            </a:r>
            <a:endParaRPr lang="ru-RU" sz="2800" b="1" dirty="0" smtClean="0">
              <a:solidFill>
                <a:srgbClr val="008000"/>
              </a:solidFill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cs typeface="Times New Roman" pitchFamily="18" charset="0"/>
              </a:rPr>
              <a:t>                         внешняя среда  внешняя среда</a:t>
            </a:r>
          </a:p>
          <a:p>
            <a:pPr>
              <a:spcBef>
                <a:spcPts val="0"/>
              </a:spcBef>
              <a:buNone/>
            </a:pPr>
            <a:endParaRPr lang="ru-RU" sz="2800" b="1" dirty="0" smtClean="0">
              <a:latin typeface="+mj-lt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80312" y="2924944"/>
            <a:ext cx="1979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60%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вн.ср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02204" y="4221088"/>
            <a:ext cx="1641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40% </a:t>
            </a:r>
            <a:r>
              <a:rPr lang="ru-RU" sz="2400" b="1" dirty="0" smtClean="0">
                <a:solidFill>
                  <a:srgbClr val="0070C0"/>
                </a:solidFill>
              </a:rPr>
              <a:t>в АТФ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42756" y="1268760"/>
            <a:ext cx="38235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C3399"/>
                </a:solidFill>
              </a:rPr>
              <a:t>Белок характерный</a:t>
            </a:r>
          </a:p>
          <a:p>
            <a:pPr algn="ctr"/>
            <a:r>
              <a:rPr lang="ru-RU" sz="2800" b="1" dirty="0" smtClean="0">
                <a:solidFill>
                  <a:srgbClr val="CC3399"/>
                </a:solidFill>
              </a:rPr>
              <a:t> для нашего организма</a:t>
            </a:r>
            <a:endParaRPr lang="ru-RU" sz="2800" b="1" dirty="0">
              <a:solidFill>
                <a:srgbClr val="CC3399"/>
              </a:solidFill>
            </a:endParaRPr>
          </a:p>
        </p:txBody>
      </p:sp>
      <p:sp>
        <p:nvSpPr>
          <p:cNvPr id="11" name="Стрелка влево 10"/>
          <p:cNvSpPr/>
          <p:nvPr/>
        </p:nvSpPr>
        <p:spPr>
          <a:xfrm rot="1348157">
            <a:off x="5459789" y="5613046"/>
            <a:ext cx="847502" cy="121584"/>
          </a:xfrm>
          <a:prstGeom prst="leftArrow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гнутая вниз стрелка 12"/>
          <p:cNvSpPr/>
          <p:nvPr/>
        </p:nvSpPr>
        <p:spPr>
          <a:xfrm rot="20575173">
            <a:off x="7549150" y="3496158"/>
            <a:ext cx="888927" cy="28571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 rot="1753305">
            <a:off x="7526581" y="3912008"/>
            <a:ext cx="859590" cy="23331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688632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Строительная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(участвуют в образовании клеточных и внеклеточных структур)</a:t>
            </a:r>
          </a:p>
          <a:p>
            <a:pPr marL="624078" indent="-51435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Запасающая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в организме человека белки не запасаются, только в яйцеклетках)</a:t>
            </a:r>
          </a:p>
          <a:p>
            <a:pPr marL="624078" indent="-51435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Ферменты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ускоряют биохимические процессы происходящие в клетке)</a:t>
            </a:r>
          </a:p>
          <a:p>
            <a:pPr marL="624078" indent="-51435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Гормоны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принимают участие в регуляции процессов обмена веществ. Например, гормон инсулин регулирует уровень глюкозы в крови)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9900"/>
                </a:solidFill>
              </a:rPr>
              <a:t>Функции</a:t>
            </a:r>
            <a:r>
              <a:rPr lang="ru-RU" sz="6000" dirty="0" smtClean="0"/>
              <a:t> </a:t>
            </a:r>
            <a:r>
              <a:rPr lang="ru-RU" sz="6000" dirty="0" smtClean="0">
                <a:solidFill>
                  <a:srgbClr val="009900"/>
                </a:solidFill>
              </a:rPr>
              <a:t>белков</a:t>
            </a:r>
            <a:endParaRPr lang="ru-RU" sz="600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9024" y="1412776"/>
            <a:ext cx="8784976" cy="5044016"/>
          </a:xfrm>
        </p:spPr>
        <p:txBody>
          <a:bodyPr>
            <a:normAutofit lnSpcReduction="10000"/>
          </a:bodyPr>
          <a:lstStyle/>
          <a:p>
            <a:pPr marL="624078" indent="-51435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Транспортная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(гемоглобин присоединяет кислород и транспортирует его от легких ко всем тканям и органам,   а от них в легкие переносит углекислый газ)</a:t>
            </a:r>
          </a:p>
          <a:p>
            <a:pPr marL="624078" indent="-51435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Сократительная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(белки актин и миозин обеспечивают сокращение мышц у многоклеточных животных)</a:t>
            </a:r>
          </a:p>
          <a:p>
            <a:pPr marL="624078" indent="-51435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Защитная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в ответ на проникновение в организм чужеродных белков или микроорганизмов (антигенов) образуются особые белки — антитела,   способные связывать и обезвреживать их)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009900"/>
                </a:solidFill>
              </a:rPr>
              <a:t>Функции</a:t>
            </a:r>
            <a:r>
              <a:rPr lang="ru-RU" sz="6600" dirty="0" smtClean="0"/>
              <a:t> </a:t>
            </a:r>
            <a:r>
              <a:rPr lang="ru-RU" sz="6600" dirty="0" smtClean="0">
                <a:solidFill>
                  <a:srgbClr val="009900"/>
                </a:solidFill>
              </a:rPr>
              <a:t>белков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2332037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>
                <a:solidFill>
                  <a:srgbClr val="FF0000"/>
                </a:solidFill>
              </a:rPr>
              <a:t>Обмен жиров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624078" indent="-514350" algn="ctr">
              <a:buNone/>
            </a:pPr>
            <a:r>
              <a:rPr lang="ru-RU" sz="3600" b="1" dirty="0" smtClean="0"/>
              <a:t>1. </a:t>
            </a:r>
            <a:r>
              <a:rPr lang="ru-RU" sz="3600" b="1" dirty="0" smtClean="0">
                <a:solidFill>
                  <a:srgbClr val="CC0099"/>
                </a:solidFill>
              </a:rPr>
              <a:t>Поступление веществ</a:t>
            </a:r>
          </a:p>
          <a:p>
            <a:pPr algn="ctr">
              <a:buNone/>
            </a:pPr>
            <a:r>
              <a:rPr lang="ru-RU" sz="4000" dirty="0" smtClean="0"/>
              <a:t>2. </a:t>
            </a:r>
            <a:r>
              <a:rPr lang="ru-RU" sz="4000" b="1" dirty="0" smtClean="0">
                <a:solidFill>
                  <a:srgbClr val="CC0099"/>
                </a:solidFill>
              </a:rPr>
              <a:t>Усвоение веществ в клетке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b="1" dirty="0" smtClean="0"/>
              <a:t>       Ассимиляция                                          Диссимиляция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C0099"/>
                </a:solidFill>
              </a:rPr>
              <a:t>пластический обмен                           энергетический обмен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C0099"/>
                </a:solidFill>
              </a:rPr>
              <a:t>     синтез веществ                                               окисление</a:t>
            </a:r>
            <a:endParaRPr lang="ru-RU" sz="2800" b="1" dirty="0" smtClean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Значение: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C0099"/>
                </a:solidFill>
              </a:rPr>
              <a:t>   построение                                                       получение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C0099"/>
                </a:solidFill>
              </a:rPr>
              <a:t>       клеток                                                               энергии</a:t>
            </a:r>
          </a:p>
          <a:p>
            <a:pPr>
              <a:buNone/>
            </a:pPr>
            <a:r>
              <a:rPr lang="ru-RU" sz="3200" b="1" dirty="0" smtClean="0"/>
              <a:t>3. </a:t>
            </a:r>
            <a:r>
              <a:rPr lang="ru-RU" sz="3200" b="1" dirty="0" smtClean="0">
                <a:solidFill>
                  <a:srgbClr val="CC0099"/>
                </a:solidFill>
              </a:rPr>
              <a:t>Выделение конечных продуктов окисления</a:t>
            </a:r>
            <a:endParaRPr lang="ru-RU" sz="3200" b="1" dirty="0">
              <a:solidFill>
                <a:srgbClr val="CC0099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18900000">
            <a:off x="6005135" y="1390698"/>
            <a:ext cx="139921" cy="980261"/>
          </a:xfrm>
          <a:prstGeom prst="downArrow">
            <a:avLst>
              <a:gd name="adj1" fmla="val 50000"/>
              <a:gd name="adj2" fmla="val 55806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Стрелка вниз 9"/>
          <p:cNvSpPr/>
          <p:nvPr/>
        </p:nvSpPr>
        <p:spPr>
          <a:xfrm rot="2580000">
            <a:off x="2423036" y="1395248"/>
            <a:ext cx="119981" cy="971160"/>
          </a:xfrm>
          <a:prstGeom prst="downArrow">
            <a:avLst>
              <a:gd name="adj1" fmla="val 50000"/>
              <a:gd name="adj2" fmla="val 55806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275856" y="2708920"/>
            <a:ext cx="2160240" cy="216024"/>
          </a:xfrm>
          <a:prstGeom prst="left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3487409">
            <a:off x="5599551" y="3300667"/>
            <a:ext cx="172454" cy="326963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3E37C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Продукты, в которых содержаться жиры</a:t>
            </a:r>
            <a:endParaRPr lang="ru-RU" sz="4000" dirty="0">
              <a:solidFill>
                <a:srgbClr val="3E37C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0.tqn.com/d/nutrition/1/0/s/pyramid_dai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4211960" cy="3032611"/>
          </a:xfrm>
          <a:prstGeom prst="rect">
            <a:avLst/>
          </a:prstGeom>
          <a:noFill/>
        </p:spPr>
      </p:pic>
      <p:pic>
        <p:nvPicPr>
          <p:cNvPr id="1028" name="Picture 4" descr="http://www.pitportal.ru/img-spub/9975_pub.jpg"/>
          <p:cNvPicPr>
            <a:picLocks noChangeAspect="1" noChangeArrowheads="1"/>
          </p:cNvPicPr>
          <p:nvPr/>
        </p:nvPicPr>
        <p:blipFill>
          <a:blip r:embed="rId3" cstate="print"/>
          <a:srcRect l="16279"/>
          <a:stretch>
            <a:fillRect/>
          </a:stretch>
        </p:blipFill>
        <p:spPr bwMode="auto">
          <a:xfrm>
            <a:off x="4067944" y="4077072"/>
            <a:ext cx="2664296" cy="2597274"/>
          </a:xfrm>
          <a:prstGeom prst="rect">
            <a:avLst/>
          </a:prstGeom>
          <a:noFill/>
        </p:spPr>
      </p:pic>
      <p:pic>
        <p:nvPicPr>
          <p:cNvPr id="4098" name="Picture 2" descr="http://www.stroiniashka.ru/_fr/4/0577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980728"/>
            <a:ext cx="3635896" cy="3117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140968"/>
            <a:ext cx="9144000" cy="5376672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Жиры</a:t>
            </a:r>
            <a:r>
              <a:rPr lang="ru-RU" sz="4000" dirty="0" smtClean="0"/>
              <a:t>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Глицерин + Жирные кислоты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t 38º C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&gt;7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7971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 в ЖКТ</a:t>
            </a:r>
            <a:r>
              <a:rPr lang="ru-RU" sz="4800" dirty="0" smtClean="0">
                <a:solidFill>
                  <a:srgbClr val="CC3399"/>
                </a:solidFill>
              </a:rPr>
              <a:t/>
            </a:r>
            <a:br>
              <a:rPr lang="ru-RU" sz="4800" dirty="0" smtClean="0">
                <a:solidFill>
                  <a:srgbClr val="CC3399"/>
                </a:solidFill>
              </a:rPr>
            </a:br>
            <a:r>
              <a:rPr lang="ru-RU" sz="5400" dirty="0" smtClean="0">
                <a:solidFill>
                  <a:srgbClr val="FF0066"/>
                </a:solidFill>
              </a:rPr>
              <a:t>Обмен жиров</a:t>
            </a:r>
            <a:endParaRPr lang="ru-RU" sz="5400" dirty="0">
              <a:solidFill>
                <a:srgbClr val="FF0066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475656" y="3429000"/>
            <a:ext cx="983032" cy="2108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420888"/>
            <a:ext cx="2621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Двенадцатиперстная</a:t>
            </a:r>
          </a:p>
          <a:p>
            <a:r>
              <a:rPr lang="ru-RU" b="1" dirty="0" smtClean="0">
                <a:solidFill>
                  <a:srgbClr val="008000"/>
                </a:solidFill>
              </a:rPr>
              <a:t>             кишка</a:t>
            </a:r>
          </a:p>
          <a:p>
            <a:r>
              <a:rPr lang="ru-RU" b="1" dirty="0" smtClean="0">
                <a:solidFill>
                  <a:srgbClr val="008000"/>
                </a:solidFill>
              </a:rPr>
              <a:t>            липаза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7847856" y="364502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70C0"/>
                </a:solidFill>
              </a:rPr>
              <a:t>вн.ср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27376" y="0"/>
            <a:ext cx="5616624" cy="6669360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Глицерин и жирные кислоты  </a:t>
            </a:r>
          </a:p>
          <a:p>
            <a:pPr algn="ctr"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эпителий ворсинки </a:t>
            </a:r>
          </a:p>
          <a:p>
            <a:pPr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жир, характерный для</a:t>
            </a:r>
          </a:p>
          <a:p>
            <a:pPr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человеческого организма</a:t>
            </a:r>
          </a:p>
          <a:p>
            <a:pPr algn="ctr">
              <a:lnSpc>
                <a:spcPct val="170000"/>
              </a:lnSpc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жир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+ белки</a:t>
            </a:r>
          </a:p>
          <a:p>
            <a:pPr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транспортная форма жира</a:t>
            </a:r>
          </a:p>
          <a:p>
            <a:pPr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липопротеиды</a:t>
            </a:r>
          </a:p>
          <a:p>
            <a:pPr algn="ctr">
              <a:lnSpc>
                <a:spcPct val="17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имфатический капилляр</a:t>
            </a:r>
          </a:p>
          <a:p>
            <a:pPr algn="ctr">
              <a:lnSpc>
                <a:spcPct val="17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одкожная клетчатка</a:t>
            </a:r>
          </a:p>
          <a:p>
            <a:pPr algn="ctr">
              <a:lnSpc>
                <a:spcPct val="17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ровь</a:t>
            </a:r>
          </a:p>
          <a:p>
            <a:pPr algn="ctr"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печень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295232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трелка вниз 7"/>
          <p:cNvSpPr/>
          <p:nvPr/>
        </p:nvSpPr>
        <p:spPr>
          <a:xfrm>
            <a:off x="6084168" y="476672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084168" y="1124744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084168" y="2204864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084168" y="2852936"/>
            <a:ext cx="288032" cy="288032"/>
          </a:xfrm>
          <a:prstGeom prst="downArrow">
            <a:avLst>
              <a:gd name="adj1" fmla="val 50000"/>
              <a:gd name="adj2" fmla="val 467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084168" y="3933056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084168" y="4509120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flipH="1">
            <a:off x="6084168" y="5157192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6084168" y="5805264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 rot="20858182">
            <a:off x="1698539" y="1335837"/>
            <a:ext cx="3242301" cy="153303"/>
          </a:xfrm>
          <a:prstGeom prst="leftArrow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 rot="20923301">
            <a:off x="2137139" y="4874998"/>
            <a:ext cx="2809698" cy="126117"/>
          </a:xfrm>
          <a:prstGeom prst="leftArrow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8000"/>
                </a:solidFill>
                <a:latin typeface="+mn-lt"/>
              </a:rPr>
              <a:t>Функции жиров</a:t>
            </a:r>
            <a:endParaRPr lang="ru-RU" sz="7200" b="1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573325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5100" b="1" dirty="0" smtClean="0"/>
              <a:t>1. </a:t>
            </a:r>
            <a:r>
              <a:rPr lang="ru-RU" sz="6400" b="1" dirty="0" smtClean="0">
                <a:solidFill>
                  <a:srgbClr val="FF0066"/>
                </a:solidFill>
              </a:rPr>
              <a:t>Структурная</a:t>
            </a:r>
            <a:r>
              <a:rPr lang="ru-RU" dirty="0" smtClean="0"/>
              <a:t>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(принимают участие в образовании клеточных мембран)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100" b="1" dirty="0" smtClean="0"/>
              <a:t>2. </a:t>
            </a:r>
            <a:r>
              <a:rPr lang="ru-RU" sz="6400" b="1" dirty="0" smtClean="0">
                <a:solidFill>
                  <a:srgbClr val="FF0066"/>
                </a:solidFill>
              </a:rPr>
              <a:t>Энергетическая</a:t>
            </a:r>
            <a:r>
              <a:rPr lang="ru-RU" dirty="0" smtClean="0"/>
              <a:t> </a:t>
            </a:r>
            <a:r>
              <a:rPr lang="ru-RU" sz="4000" dirty="0" smtClean="0"/>
              <a:t>(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 окислении 1 г жира образуется Н</a:t>
            </a:r>
            <a:r>
              <a:rPr lang="ru-RU" sz="4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О, СО</a:t>
            </a:r>
            <a:r>
              <a:rPr lang="ru-RU" sz="4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38,9 кДж)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600" b="1" dirty="0" smtClean="0"/>
              <a:t>3.</a:t>
            </a:r>
            <a:r>
              <a:rPr lang="ru-RU" sz="6400" b="1" dirty="0" smtClean="0"/>
              <a:t> </a:t>
            </a:r>
            <a:r>
              <a:rPr lang="ru-RU" sz="6400" b="1" dirty="0" smtClean="0">
                <a:solidFill>
                  <a:srgbClr val="FF0066"/>
                </a:solidFill>
              </a:rPr>
              <a:t>Запасающая</a:t>
            </a:r>
            <a:r>
              <a:rPr lang="ru-RU" sz="6400" dirty="0" smtClean="0"/>
              <a:t>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(жиры являются резервным пищевым веществом у животных и растений)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600" b="1" dirty="0" smtClean="0"/>
              <a:t>4. </a:t>
            </a:r>
            <a:r>
              <a:rPr lang="ru-RU" sz="5200" b="1" dirty="0" smtClean="0">
                <a:solidFill>
                  <a:srgbClr val="FF0066"/>
                </a:solidFill>
              </a:rPr>
              <a:t>Теплоизоляционная</a:t>
            </a:r>
            <a:r>
              <a:rPr lang="ru-RU" dirty="0" smtClean="0"/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(подкожная жировая клетчатка препятствует оттоку тепла в окружающее пространство. 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1м жира у китов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100" b="1" dirty="0" smtClean="0"/>
              <a:t>5. </a:t>
            </a:r>
            <a:r>
              <a:rPr lang="ru-RU" sz="5700" b="1" dirty="0" smtClean="0">
                <a:solidFill>
                  <a:srgbClr val="FF0066"/>
                </a:solidFill>
              </a:rPr>
              <a:t>Источник метаболической </a:t>
            </a:r>
            <a:r>
              <a:rPr lang="ru-RU" sz="6400" b="1" dirty="0" smtClean="0">
                <a:solidFill>
                  <a:srgbClr val="FF0066"/>
                </a:solidFill>
              </a:rPr>
              <a:t>воды</a:t>
            </a:r>
            <a:r>
              <a:rPr lang="ru-RU" sz="4500" b="1" dirty="0" smtClean="0">
                <a:solidFill>
                  <a:srgbClr val="FF0066"/>
                </a:solidFill>
              </a:rPr>
              <a:t>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(при окислении 1 кг жира выделяется 1,1 кг воды)</a:t>
            </a:r>
            <a:endParaRPr lang="ru-RU" sz="4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827992"/>
          </a:xfrm>
        </p:spPr>
        <p:txBody>
          <a:bodyPr>
            <a:normAutofit/>
          </a:bodyPr>
          <a:lstStyle/>
          <a:p>
            <a:pPr indent="256032">
              <a:buNone/>
            </a:pPr>
            <a:r>
              <a:rPr lang="ru-RU" sz="4400" b="1" dirty="0" smtClean="0">
                <a:solidFill>
                  <a:srgbClr val="FF0066"/>
                </a:solidFill>
              </a:rPr>
              <a:t>Обмен веществ </a:t>
            </a:r>
            <a:r>
              <a:rPr lang="ru-RU" sz="3600" dirty="0" smtClean="0"/>
              <a:t>–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это совокупность биохимических процессов, протекающих в организме и клетке с образованием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энергии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веществ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необходимых для построения клетки.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0" dirty="0" smtClean="0">
                <a:solidFill>
                  <a:schemeClr val="tx1"/>
                </a:solidFill>
                <a:effectLst/>
              </a:rPr>
              <a:t>Вывод</a:t>
            </a:r>
            <a:endParaRPr lang="ru-RU" sz="6600" b="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32656"/>
            <a:ext cx="8964488" cy="58941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u="sng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pPr algn="ctr">
              <a:buNone/>
            </a:pPr>
            <a:endParaRPr lang="ru-RU" sz="54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§ 36, в.7 стр.148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Можно ли ввести пищевые белки   в виде инъекции в кровь?</a:t>
            </a:r>
            <a:endParaRPr lang="ru-RU" sz="5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507288" cy="68580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                                        </a:t>
            </a:r>
            <a:r>
              <a:rPr lang="ru-RU" sz="4800" b="1" dirty="0" smtClean="0"/>
              <a:t>Клетки</a:t>
            </a:r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Обмен на уровне клетки</a:t>
            </a:r>
            <a:endParaRPr lang="ru-RU" sz="3200" b="1" dirty="0" smtClean="0"/>
          </a:p>
          <a:p>
            <a:pPr algn="ctr">
              <a:spcBef>
                <a:spcPts val="0"/>
              </a:spcBef>
              <a:buNone/>
            </a:pPr>
            <a:r>
              <a:rPr lang="ru-RU" sz="2400" dirty="0" smtClean="0"/>
              <a:t>(сходные по происхождению, строению, функциям)</a:t>
            </a:r>
          </a:p>
          <a:p>
            <a:pPr>
              <a:buNone/>
            </a:pPr>
            <a:r>
              <a:rPr lang="ru-RU" dirty="0" smtClean="0"/>
              <a:t>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</a:t>
            </a:r>
            <a:r>
              <a:rPr lang="ru-RU" sz="4400" b="1" dirty="0" smtClean="0"/>
              <a:t>Ткани</a:t>
            </a:r>
          </a:p>
          <a:p>
            <a:pPr>
              <a:buNone/>
            </a:pPr>
            <a:r>
              <a:rPr lang="ru-RU" dirty="0" smtClean="0"/>
              <a:t>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</a:t>
            </a:r>
            <a:r>
              <a:rPr lang="ru-RU" sz="4400" b="1" dirty="0" smtClean="0"/>
              <a:t>Органы</a:t>
            </a:r>
          </a:p>
          <a:p>
            <a:pPr>
              <a:buNone/>
            </a:pPr>
            <a:r>
              <a:rPr lang="ru-RU" dirty="0" smtClean="0"/>
              <a:t>                                   </a:t>
            </a:r>
          </a:p>
          <a:p>
            <a:pPr>
              <a:buNone/>
            </a:pPr>
            <a:r>
              <a:rPr lang="ru-RU" sz="4400" dirty="0" smtClean="0"/>
              <a:t>                    </a:t>
            </a:r>
            <a:r>
              <a:rPr lang="ru-RU" sz="4400" b="1" dirty="0" smtClean="0"/>
              <a:t>Системы органов 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spcBef>
                <a:spcPts val="0"/>
              </a:spcBef>
              <a:buNone/>
            </a:pPr>
            <a:r>
              <a:rPr lang="ru-RU" sz="4400" b="1" dirty="0" smtClean="0"/>
              <a:t>                         Организм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       (организменный уровень организации)      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427984" y="1556792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427984" y="2636912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427984" y="3861048"/>
            <a:ext cx="35890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427984" y="4869160"/>
            <a:ext cx="360040" cy="5897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3900" b="1" dirty="0" smtClean="0"/>
              <a:t>Белки</a:t>
            </a:r>
            <a:r>
              <a:rPr lang="ru-RU" sz="4800" b="1" dirty="0" smtClean="0"/>
              <a:t>     </a:t>
            </a:r>
            <a:r>
              <a:rPr lang="ru-RU" sz="3900" b="1" dirty="0" smtClean="0"/>
              <a:t>Аминокислоты +</a:t>
            </a:r>
            <a:r>
              <a:rPr lang="ru-RU" sz="3900" b="1" u="sng" dirty="0" smtClean="0">
                <a:solidFill>
                  <a:srgbClr val="0070C0"/>
                </a:solidFill>
              </a:rPr>
              <a:t>Е </a:t>
            </a:r>
            <a:r>
              <a:rPr lang="ru-RU" sz="2600" b="1" u="sng" dirty="0" smtClean="0">
                <a:solidFill>
                  <a:srgbClr val="0070C0"/>
                </a:solidFill>
              </a:rPr>
              <a:t>тепла</a:t>
            </a:r>
          </a:p>
          <a:p>
            <a:pPr>
              <a:buNone/>
            </a:pPr>
            <a:endParaRPr lang="ru-RU" sz="4800" b="1" dirty="0" smtClean="0"/>
          </a:p>
          <a:p>
            <a:pPr>
              <a:buFont typeface="Wingdings" pitchFamily="2" charset="2"/>
              <a:buChar char="Ø"/>
            </a:pPr>
            <a:r>
              <a:rPr lang="ru-RU" sz="3900" b="1" dirty="0" smtClean="0"/>
              <a:t>Углеводы</a:t>
            </a:r>
            <a:r>
              <a:rPr lang="ru-RU" sz="4800" b="1" dirty="0" smtClean="0"/>
              <a:t>      </a:t>
            </a:r>
            <a:r>
              <a:rPr lang="ru-RU" sz="3900" b="1" dirty="0" smtClean="0"/>
              <a:t>Глюкоза +</a:t>
            </a:r>
            <a:r>
              <a:rPr lang="ru-RU" sz="3900" b="1" u="sng" dirty="0" smtClean="0">
                <a:solidFill>
                  <a:srgbClr val="0070C0"/>
                </a:solidFill>
              </a:rPr>
              <a:t>Е </a:t>
            </a:r>
            <a:r>
              <a:rPr lang="ru-RU" sz="3000" b="1" u="sng" dirty="0" smtClean="0">
                <a:solidFill>
                  <a:srgbClr val="0070C0"/>
                </a:solidFill>
              </a:rPr>
              <a:t>тепла</a:t>
            </a:r>
          </a:p>
          <a:p>
            <a:pPr>
              <a:buNone/>
            </a:pPr>
            <a:r>
              <a:rPr lang="ru-RU" sz="4800" b="1" dirty="0" smtClean="0"/>
              <a:t>                                          </a:t>
            </a:r>
          </a:p>
          <a:p>
            <a:pPr>
              <a:buFont typeface="Wingdings" pitchFamily="2" charset="2"/>
              <a:buChar char="Ø"/>
            </a:pPr>
            <a:r>
              <a:rPr lang="ru-RU" sz="3900" b="1" dirty="0" smtClean="0"/>
              <a:t>Жиры</a:t>
            </a:r>
            <a:r>
              <a:rPr lang="ru-RU" sz="4800" b="1" dirty="0" smtClean="0"/>
              <a:t>       </a:t>
            </a:r>
            <a:r>
              <a:rPr lang="ru-RU" sz="3900" b="1" dirty="0" smtClean="0"/>
              <a:t>Глицерин и</a:t>
            </a:r>
          </a:p>
          <a:p>
            <a:pPr>
              <a:buNone/>
            </a:pPr>
            <a:r>
              <a:rPr lang="ru-RU" sz="3900" b="1" dirty="0" smtClean="0"/>
              <a:t>               Жирные кислоты</a:t>
            </a:r>
            <a:r>
              <a:rPr lang="ru-RU" sz="3900" dirty="0" smtClean="0"/>
              <a:t> </a:t>
            </a:r>
            <a:r>
              <a:rPr lang="ru-RU" sz="3900" b="1" dirty="0" smtClean="0"/>
              <a:t>+</a:t>
            </a:r>
            <a:r>
              <a:rPr lang="ru-RU" sz="3900" b="1" u="sng" dirty="0" smtClean="0">
                <a:solidFill>
                  <a:srgbClr val="0070C0"/>
                </a:solidFill>
              </a:rPr>
              <a:t>Е</a:t>
            </a:r>
            <a:r>
              <a:rPr lang="ru-RU" sz="3000" b="1" u="sng" dirty="0" smtClean="0">
                <a:solidFill>
                  <a:srgbClr val="0070C0"/>
                </a:solidFill>
              </a:rPr>
              <a:t> тепла</a:t>
            </a:r>
            <a:r>
              <a:rPr lang="ru-RU" sz="3000" u="sng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sz="3000" dirty="0" smtClean="0">
                <a:solidFill>
                  <a:srgbClr val="00B0F0"/>
                </a:solidFill>
              </a:rPr>
              <a:t>                                                          </a:t>
            </a:r>
            <a:r>
              <a:rPr lang="ru-RU" sz="2600" b="1" u="sng" dirty="0" err="1" smtClean="0">
                <a:solidFill>
                  <a:srgbClr val="0070C0"/>
                </a:solidFill>
              </a:rPr>
              <a:t>Вн.среда</a:t>
            </a:r>
            <a:endParaRPr lang="ru-RU" sz="2600" b="1" u="sng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Подготовительный этап в ЖКТ</a:t>
            </a:r>
            <a:endParaRPr lang="ru-RU" sz="48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1907704" y="1916832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2771800" y="3212976"/>
            <a:ext cx="86409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051720" y="4509120"/>
            <a:ext cx="86409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228184" y="227687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70C0"/>
                </a:solidFill>
              </a:rPr>
              <a:t>Вн</a:t>
            </a:r>
            <a:r>
              <a:rPr lang="ru-RU" sz="2400" b="1" dirty="0" smtClean="0">
                <a:solidFill>
                  <a:srgbClr val="0070C0"/>
                </a:solidFill>
              </a:rPr>
              <a:t>. среда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2160" y="3573016"/>
            <a:ext cx="1649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rgbClr val="0070C0"/>
                </a:solidFill>
              </a:rPr>
              <a:t>Вн</a:t>
            </a:r>
            <a:r>
              <a:rPr lang="ru-RU" sz="2400" b="1" dirty="0" smtClean="0">
                <a:solidFill>
                  <a:srgbClr val="0070C0"/>
                </a:solidFill>
              </a:rPr>
              <a:t>. среда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18457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(Сложные углеводы пищи – крахмал, целлюлоза, фруктоза)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Углеводы</a:t>
            </a:r>
            <a:r>
              <a:rPr lang="ru-RU" sz="4400" dirty="0" smtClean="0"/>
              <a:t> –сложные вещества, состоящие из </a:t>
            </a:r>
            <a:r>
              <a:rPr lang="en-US" sz="4000" dirty="0" smtClean="0">
                <a:solidFill>
                  <a:srgbClr val="FF0000"/>
                </a:solidFill>
              </a:rPr>
              <a:t>n</a:t>
            </a:r>
            <a:r>
              <a:rPr lang="en-US" sz="4400" dirty="0" smtClean="0"/>
              <a:t>C</a:t>
            </a:r>
            <a:r>
              <a:rPr lang="en-US" sz="2400" dirty="0" smtClean="0"/>
              <a:t>6</a:t>
            </a:r>
            <a:r>
              <a:rPr lang="en-US" sz="4400" dirty="0" smtClean="0"/>
              <a:t>H</a:t>
            </a:r>
            <a:r>
              <a:rPr lang="en-US" sz="2400" dirty="0" smtClean="0"/>
              <a:t>12</a:t>
            </a:r>
            <a:r>
              <a:rPr lang="en-US" sz="4400" dirty="0" smtClean="0"/>
              <a:t>O</a:t>
            </a:r>
            <a:r>
              <a:rPr lang="en-US" sz="2400" dirty="0" smtClean="0"/>
              <a:t>6</a:t>
            </a:r>
            <a:r>
              <a:rPr lang="ru-RU" sz="2400" dirty="0" smtClean="0"/>
              <a:t> </a:t>
            </a:r>
            <a:r>
              <a:rPr lang="ru-RU" sz="4000" dirty="0" smtClean="0"/>
              <a:t>(глюкоз)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Обмен углеводов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Продукты, богатые углеводами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286625" cy="526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255373"/>
            <a:ext cx="9144000" cy="5602627"/>
          </a:xfrm>
        </p:spPr>
        <p:txBody>
          <a:bodyPr anchor="ctr">
            <a:normAutofit lnSpcReduction="1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2"/>
                </a:solidFill>
              </a:rPr>
              <a:t>1. </a:t>
            </a:r>
            <a:r>
              <a:rPr lang="ru-RU" sz="4000" dirty="0" smtClean="0"/>
              <a:t>Углеводы</a:t>
            </a:r>
            <a:r>
              <a:rPr lang="ru-RU" sz="4400" dirty="0" smtClean="0"/>
              <a:t>           </a:t>
            </a:r>
            <a:r>
              <a:rPr lang="ru-RU" sz="4000" dirty="0" err="1" smtClean="0"/>
              <a:t>Дисахариды</a:t>
            </a:r>
            <a:r>
              <a:rPr lang="ru-RU" sz="4000" b="1" dirty="0" err="1" smtClean="0"/>
              <a:t>+</a:t>
            </a:r>
            <a:r>
              <a:rPr lang="ru-RU" sz="3200" dirty="0" smtClean="0"/>
              <a:t>  </a:t>
            </a:r>
          </a:p>
          <a:p>
            <a:pPr>
              <a:buNone/>
            </a:pPr>
            <a:r>
              <a:rPr lang="ru-RU" sz="3200" b="1" dirty="0" smtClean="0"/>
              <a:t>                                          </a:t>
            </a:r>
            <a:r>
              <a:rPr lang="ru-RU" sz="2800" b="1" dirty="0" smtClean="0"/>
              <a:t>(</a:t>
            </a:r>
            <a:r>
              <a:rPr lang="ru-RU" sz="2400" b="1" i="1" dirty="0" smtClean="0"/>
              <a:t>до 10 С</a:t>
            </a:r>
            <a:r>
              <a:rPr lang="ru-RU" sz="2000" b="1" i="1" dirty="0" smtClean="0"/>
              <a:t>6</a:t>
            </a:r>
            <a:r>
              <a:rPr lang="ru-RU" sz="2400" b="1" i="1" dirty="0" smtClean="0"/>
              <a:t>Н</a:t>
            </a:r>
            <a:r>
              <a:rPr lang="ru-RU" sz="2000" b="1" i="1" dirty="0" smtClean="0"/>
              <a:t>12</a:t>
            </a:r>
            <a:r>
              <a:rPr lang="ru-RU" sz="2400" b="1" i="1" dirty="0" smtClean="0"/>
              <a:t>О</a:t>
            </a:r>
            <a:r>
              <a:rPr lang="ru-RU" sz="2000" b="1" i="1" dirty="0" smtClean="0"/>
              <a:t>6 </a:t>
            </a:r>
            <a:r>
              <a:rPr lang="ru-RU" sz="2400" b="1" i="1" dirty="0" smtClean="0"/>
              <a:t>)</a:t>
            </a:r>
            <a:endParaRPr lang="ru-RU" sz="2400" b="1" dirty="0" smtClean="0"/>
          </a:p>
          <a:p>
            <a:pPr>
              <a:buNone/>
            </a:pPr>
            <a:r>
              <a:rPr lang="ru-RU" sz="4000" b="1" dirty="0" smtClean="0"/>
              <a:t>+</a:t>
            </a:r>
            <a:r>
              <a:rPr lang="ru-RU" sz="4000" b="1" dirty="0" err="1" smtClean="0">
                <a:solidFill>
                  <a:srgbClr val="0070C0"/>
                </a:solidFill>
              </a:rPr>
              <a:t>Е</a:t>
            </a:r>
            <a:r>
              <a:rPr lang="ru-RU" sz="2400" b="1" dirty="0" err="1" smtClean="0">
                <a:solidFill>
                  <a:srgbClr val="0070C0"/>
                </a:solidFill>
              </a:rPr>
              <a:t>т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</a:rPr>
              <a:t>вн</a:t>
            </a:r>
            <a:r>
              <a:rPr lang="ru-RU" sz="2400" b="1" dirty="0" smtClean="0">
                <a:solidFill>
                  <a:srgbClr val="0070C0"/>
                </a:solidFill>
              </a:rPr>
              <a:t>. ср.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  </a:t>
            </a:r>
          </a:p>
          <a:p>
            <a:pPr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spcBef>
                <a:spcPts val="0"/>
              </a:spcBef>
              <a:buNone/>
            </a:pPr>
            <a:endParaRPr lang="ru-RU" sz="4000" dirty="0" smtClean="0"/>
          </a:p>
          <a:p>
            <a:pPr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2"/>
                </a:solidFill>
              </a:rPr>
              <a:t>2. </a:t>
            </a:r>
            <a:r>
              <a:rPr lang="ru-RU" sz="4000" dirty="0" smtClean="0"/>
              <a:t>Дисахариды           </a:t>
            </a:r>
            <a:r>
              <a:rPr lang="en-US" sz="4000" dirty="0" smtClean="0"/>
              <a:t>nC</a:t>
            </a:r>
            <a:r>
              <a:rPr lang="en-US" sz="2800" dirty="0" smtClean="0"/>
              <a:t>6</a:t>
            </a:r>
            <a:r>
              <a:rPr lang="en-US" sz="4000" dirty="0" smtClean="0"/>
              <a:t>H</a:t>
            </a:r>
            <a:r>
              <a:rPr lang="en-US" sz="3200" dirty="0" smtClean="0"/>
              <a:t>12</a:t>
            </a:r>
            <a:r>
              <a:rPr lang="en-US" sz="4000" dirty="0" smtClean="0"/>
              <a:t>O</a:t>
            </a:r>
            <a:r>
              <a:rPr lang="en-US" sz="3200" dirty="0" smtClean="0"/>
              <a:t>6</a:t>
            </a:r>
            <a:r>
              <a:rPr lang="ru-RU" sz="4000" dirty="0" smtClean="0"/>
              <a:t>+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8000"/>
                </a:solidFill>
              </a:rPr>
              <a:t>      </a:t>
            </a:r>
            <a:r>
              <a:rPr lang="ru-RU" sz="2400" b="1" dirty="0" smtClean="0"/>
              <a:t>(</a:t>
            </a:r>
            <a:r>
              <a:rPr lang="ru-RU" sz="2400" b="1" i="1" dirty="0" smtClean="0"/>
              <a:t>до 10 С</a:t>
            </a:r>
            <a:r>
              <a:rPr lang="ru-RU" sz="2000" b="1" i="1" dirty="0" smtClean="0"/>
              <a:t>6</a:t>
            </a:r>
            <a:r>
              <a:rPr lang="ru-RU" sz="2400" b="1" i="1" dirty="0" smtClean="0"/>
              <a:t>Н</a:t>
            </a:r>
            <a:r>
              <a:rPr lang="ru-RU" sz="2000" b="1" i="1" dirty="0" smtClean="0"/>
              <a:t>12</a:t>
            </a:r>
            <a:r>
              <a:rPr lang="ru-RU" sz="2400" b="1" i="1" dirty="0" smtClean="0"/>
              <a:t>О</a:t>
            </a:r>
            <a:r>
              <a:rPr lang="ru-RU" sz="2000" b="1" i="1" dirty="0" smtClean="0"/>
              <a:t>6 )</a:t>
            </a:r>
            <a:r>
              <a:rPr lang="ru-RU" sz="2400" b="1" i="1" dirty="0" smtClean="0"/>
              <a:t>   </a:t>
            </a:r>
            <a:r>
              <a:rPr lang="en-US" sz="2800" b="1" dirty="0" smtClean="0">
                <a:solidFill>
                  <a:srgbClr val="008000"/>
                </a:solidFill>
              </a:rPr>
              <a:t>t 38-39ºC, </a:t>
            </a:r>
            <a:r>
              <a:rPr lang="ru-RU" sz="2800" b="1" dirty="0" err="1" smtClean="0">
                <a:solidFill>
                  <a:srgbClr val="008000"/>
                </a:solidFill>
              </a:rPr>
              <a:t>рН</a:t>
            </a:r>
            <a:r>
              <a:rPr lang="ru-RU" sz="2800" b="1" dirty="0" smtClean="0">
                <a:solidFill>
                  <a:srgbClr val="008000"/>
                </a:solidFill>
              </a:rPr>
              <a:t> &gt;7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/>
              <a:t>  </a:t>
            </a:r>
          </a:p>
          <a:p>
            <a:pPr>
              <a:buNone/>
            </a:pPr>
            <a:r>
              <a:rPr lang="ru-RU" sz="4000" b="1" dirty="0" smtClean="0"/>
              <a:t>+</a:t>
            </a:r>
            <a:r>
              <a:rPr lang="ru-RU" sz="4000" b="1" dirty="0" err="1" smtClean="0">
                <a:solidFill>
                  <a:srgbClr val="0070C0"/>
                </a:solidFill>
              </a:rPr>
              <a:t>Е</a:t>
            </a:r>
            <a:r>
              <a:rPr lang="ru-RU" sz="2400" b="1" dirty="0" err="1" smtClean="0">
                <a:solidFill>
                  <a:srgbClr val="0070C0"/>
                </a:solidFill>
              </a:rPr>
              <a:t>т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</a:rPr>
              <a:t>вн</a:t>
            </a:r>
            <a:r>
              <a:rPr lang="ru-RU" sz="2400" b="1" dirty="0" smtClean="0">
                <a:solidFill>
                  <a:srgbClr val="0070C0"/>
                </a:solidFill>
              </a:rPr>
              <a:t>. ср.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  </a:t>
            </a:r>
          </a:p>
          <a:p>
            <a:pPr>
              <a:spcBef>
                <a:spcPts val="0"/>
              </a:spcBef>
              <a:buNone/>
            </a:pPr>
            <a:endParaRPr lang="ru-RU" sz="2400" b="1" dirty="0" smtClean="0"/>
          </a:p>
        </p:txBody>
      </p:sp>
      <p:sp>
        <p:nvSpPr>
          <p:cNvPr id="4" name="Стрелка вправо 3"/>
          <p:cNvSpPr/>
          <p:nvPr/>
        </p:nvSpPr>
        <p:spPr>
          <a:xfrm>
            <a:off x="3419872" y="1484784"/>
            <a:ext cx="1512168" cy="144016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491880" y="620688"/>
            <a:ext cx="13131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008000"/>
                </a:solidFill>
              </a:rPr>
              <a:t>Птиалин </a:t>
            </a:r>
          </a:p>
          <a:p>
            <a:r>
              <a:rPr lang="ru-RU" b="1" dirty="0" smtClean="0">
                <a:solidFill>
                  <a:srgbClr val="008000"/>
                </a:solidFill>
              </a:rPr>
              <a:t> амилаза </a:t>
            </a:r>
          </a:p>
          <a:p>
            <a:r>
              <a:rPr lang="ru-RU" b="1" dirty="0" err="1" smtClean="0">
                <a:solidFill>
                  <a:srgbClr val="008000"/>
                </a:solidFill>
              </a:rPr>
              <a:t>мальтаза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1772816"/>
            <a:ext cx="2747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</a:rPr>
              <a:t>   </a:t>
            </a:r>
            <a:r>
              <a:rPr lang="en-US" sz="2800" b="1" dirty="0" smtClean="0">
                <a:solidFill>
                  <a:srgbClr val="008000"/>
                </a:solidFill>
              </a:rPr>
              <a:t>t 38ºC,</a:t>
            </a:r>
            <a:r>
              <a:rPr lang="ru-RU" sz="2800" b="1" dirty="0" err="1" smtClean="0">
                <a:solidFill>
                  <a:srgbClr val="008000"/>
                </a:solidFill>
              </a:rPr>
              <a:t>рН</a:t>
            </a:r>
            <a:r>
              <a:rPr lang="en-US" sz="2800" b="1" dirty="0" smtClean="0">
                <a:solidFill>
                  <a:srgbClr val="008000"/>
                </a:solidFill>
              </a:rPr>
              <a:t>&gt;</a:t>
            </a:r>
            <a:r>
              <a:rPr lang="ru-RU" sz="2800" b="1" dirty="0" smtClean="0">
                <a:solidFill>
                  <a:srgbClr val="008000"/>
                </a:solidFill>
              </a:rPr>
              <a:t>7</a:t>
            </a:r>
            <a:endParaRPr lang="ru-RU" sz="2800" b="1" dirty="0">
              <a:solidFill>
                <a:srgbClr val="008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067944" y="4365104"/>
            <a:ext cx="1584176" cy="21602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491880" y="3212976"/>
            <a:ext cx="26933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Двенадцатиперстная </a:t>
            </a: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кишка </a:t>
            </a: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амилаза</a:t>
            </a:r>
          </a:p>
          <a:p>
            <a:pPr algn="ctr"/>
            <a:r>
              <a:rPr lang="ru-RU" b="1" dirty="0" err="1" smtClean="0">
                <a:solidFill>
                  <a:srgbClr val="008000"/>
                </a:solidFill>
              </a:rPr>
              <a:t>мальтаза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7668344" y="4653136"/>
            <a:ext cx="216024" cy="43204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flipH="1">
            <a:off x="7092280" y="5013176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 кровь</a:t>
            </a:r>
            <a:endParaRPr lang="ru-RU" sz="3200" b="1" dirty="0"/>
          </a:p>
        </p:txBody>
      </p:sp>
      <p:sp>
        <p:nvSpPr>
          <p:cNvPr id="12" name="Стрелка вниз 11"/>
          <p:cNvSpPr/>
          <p:nvPr/>
        </p:nvSpPr>
        <p:spPr>
          <a:xfrm rot="4603671">
            <a:off x="6089228" y="4590779"/>
            <a:ext cx="149188" cy="197448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915816" y="5805264"/>
            <a:ext cx="25170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 клетку</a:t>
            </a:r>
            <a:endParaRPr lang="ru-RU" sz="4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65466" y="188640"/>
            <a:ext cx="7209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</a:rPr>
              <a:t>Подготовительный этап в ЖКТ</a:t>
            </a:r>
            <a:endParaRPr lang="ru-RU" sz="36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7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Глюкоза</a:t>
            </a:r>
            <a:endParaRPr lang="ru-RU" sz="72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87727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</a:t>
            </a:r>
            <a:endParaRPr lang="ru-RU" sz="6000" b="1" dirty="0" smtClean="0"/>
          </a:p>
          <a:p>
            <a:pPr>
              <a:buNone/>
            </a:pPr>
            <a:r>
              <a:rPr lang="ru-RU" sz="6000" b="1" dirty="0"/>
              <a:t> </a:t>
            </a:r>
            <a:r>
              <a:rPr lang="ru-RU" sz="6000" b="1" dirty="0" smtClean="0"/>
              <a:t>                    Кровь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</a:t>
            </a:r>
            <a:r>
              <a:rPr lang="ru-RU" sz="6000" b="1" dirty="0" smtClean="0"/>
              <a:t> Клетка</a:t>
            </a:r>
          </a:p>
          <a:p>
            <a:pPr>
              <a:buNone/>
            </a:pPr>
            <a:r>
              <a:rPr lang="ru-RU" sz="5400" b="1" dirty="0" smtClean="0"/>
              <a:t>гладкая ЭПС       митохондрии</a:t>
            </a:r>
          </a:p>
          <a:p>
            <a:pPr>
              <a:buNone/>
            </a:pPr>
            <a:endParaRPr lang="ru-RU" sz="6000" b="1" dirty="0" smtClean="0"/>
          </a:p>
          <a:p>
            <a:pPr>
              <a:buNone/>
            </a:pPr>
            <a:endParaRPr lang="ru-RU" sz="32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427984" y="1628800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499992" y="2852936"/>
            <a:ext cx="36004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4200000" flipH="1">
            <a:off x="2867221" y="3473039"/>
            <a:ext cx="222714" cy="12785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-3960000">
            <a:off x="6249750" y="3515295"/>
            <a:ext cx="255924" cy="13169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79512" y="188640"/>
            <a:ext cx="8568952" cy="259228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000" b="1" u="sng" dirty="0" smtClean="0"/>
              <a:t>Гладкая ЭПС</a:t>
            </a:r>
          </a:p>
          <a:p>
            <a:pPr algn="ctr">
              <a:buNone/>
            </a:pPr>
            <a:r>
              <a:rPr lang="ru-RU" sz="2800" dirty="0" smtClean="0"/>
              <a:t>Синтез углеводов характерных для нашего организма</a:t>
            </a:r>
            <a:endParaRPr lang="en-US" sz="2800" dirty="0" smtClean="0"/>
          </a:p>
          <a:p>
            <a:pPr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4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nC</a:t>
            </a:r>
            <a:r>
              <a:rPr lang="en-US" sz="39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9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4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9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→ гликоген</a:t>
            </a:r>
          </a:p>
          <a:p>
            <a:pPr>
              <a:spcBef>
                <a:spcPts val="0"/>
              </a:spcBef>
              <a:buNone/>
            </a:pPr>
            <a:r>
              <a:rPr lang="ru-RU" sz="36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печень</a:t>
            </a:r>
          </a:p>
          <a:p>
            <a:pPr>
              <a:spcBef>
                <a:spcPts val="0"/>
              </a:spcBef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мышцы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0" y="3068960"/>
            <a:ext cx="8964488" cy="4005064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5700" b="1" u="sng" dirty="0" smtClean="0"/>
              <a:t>Митохондрии</a:t>
            </a:r>
          </a:p>
          <a:p>
            <a:pPr algn="ctr">
              <a:buNone/>
            </a:pPr>
            <a:r>
              <a:rPr lang="ru-RU" sz="4000" dirty="0" smtClean="0"/>
              <a:t> Окисление глюкозы                         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1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6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51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6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1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6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+ 6О</a:t>
            </a:r>
            <a:r>
              <a:rPr lang="ru-RU" sz="51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→6СО</a:t>
            </a:r>
            <a:r>
              <a:rPr lang="ru-RU" sz="51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+ 6Н</a:t>
            </a:r>
            <a:r>
              <a:rPr lang="ru-RU" sz="51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 +</a:t>
            </a:r>
            <a:r>
              <a:rPr lang="ru-RU" sz="6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>
              <a:spcBef>
                <a:spcPts val="0"/>
              </a:spcBef>
              <a:buNone/>
            </a:pPr>
            <a:r>
              <a:rPr lang="ru-RU" sz="3500" b="1" dirty="0" smtClean="0"/>
              <a:t>                                                                          </a:t>
            </a:r>
            <a:r>
              <a:rPr lang="ru-RU" sz="3500" b="1" dirty="0" err="1" smtClean="0">
                <a:solidFill>
                  <a:srgbClr val="00B050"/>
                </a:solidFill>
              </a:rPr>
              <a:t>↓</a:t>
            </a:r>
            <a:r>
              <a:rPr lang="ru-RU" sz="3500" b="1" dirty="0" smtClean="0">
                <a:solidFill>
                  <a:srgbClr val="00B050"/>
                </a:solidFill>
              </a:rPr>
              <a:t>                     </a:t>
            </a:r>
            <a:r>
              <a:rPr lang="ru-RU" sz="3500" b="1" dirty="0" err="1" smtClean="0">
                <a:solidFill>
                  <a:srgbClr val="00B050"/>
                </a:solidFill>
              </a:rPr>
              <a:t>↓</a:t>
            </a:r>
            <a:endParaRPr lang="ru-RU" sz="3500" b="1" dirty="0" smtClean="0">
              <a:solidFill>
                <a:srgbClr val="00B05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кровь       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кровь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3600" b="1" dirty="0" smtClean="0">
                <a:cs typeface="Times New Roman" pitchFamily="18" charset="0"/>
              </a:rPr>
              <a:t>                                                                      </a:t>
            </a:r>
            <a:r>
              <a:rPr lang="ru-RU" sz="3600" b="1" dirty="0" err="1" smtClean="0">
                <a:solidFill>
                  <a:srgbClr val="00B050"/>
                </a:solidFill>
                <a:cs typeface="Times New Roman" pitchFamily="18" charset="0"/>
              </a:rPr>
              <a:t>↓</a:t>
            </a:r>
            <a:r>
              <a:rPr lang="ru-RU" sz="3600" b="1" dirty="0" smtClean="0">
                <a:solidFill>
                  <a:srgbClr val="00B050"/>
                </a:solidFill>
                <a:cs typeface="Times New Roman" pitchFamily="18" charset="0"/>
              </a:rPr>
              <a:t>                     </a:t>
            </a:r>
            <a:r>
              <a:rPr lang="ru-RU" sz="3600" b="1" dirty="0" err="1" smtClean="0">
                <a:solidFill>
                  <a:srgbClr val="00B050"/>
                </a:solidFill>
                <a:cs typeface="Times New Roman" pitchFamily="18" charset="0"/>
              </a:rPr>
              <a:t>↓</a:t>
            </a:r>
            <a:endParaRPr lang="ru-RU" sz="3600" b="1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лёгкие         почки</a:t>
            </a:r>
          </a:p>
          <a:p>
            <a:pPr>
              <a:spcBef>
                <a:spcPts val="0"/>
              </a:spcBef>
              <a:buNone/>
            </a:pPr>
            <a:r>
              <a:rPr lang="ru-RU" sz="3600" b="1" dirty="0" smtClean="0">
                <a:latin typeface="+mj-lt"/>
                <a:cs typeface="Times New Roman" pitchFamily="18" charset="0"/>
              </a:rPr>
              <a:t>                                                                      </a:t>
            </a:r>
            <a:r>
              <a:rPr lang="ru-RU" sz="3600" b="1" dirty="0" err="1" smtClean="0">
                <a:solidFill>
                  <a:srgbClr val="00B050"/>
                </a:solidFill>
                <a:latin typeface="+mj-lt"/>
                <a:cs typeface="Times New Roman" pitchFamily="18" charset="0"/>
              </a:rPr>
              <a:t>↓</a:t>
            </a:r>
            <a:r>
              <a:rPr lang="ru-RU" sz="3600" b="1" dirty="0" smtClean="0">
                <a:solidFill>
                  <a:srgbClr val="00B050"/>
                </a:solidFill>
                <a:latin typeface="+mj-lt"/>
                <a:cs typeface="Times New Roman" pitchFamily="18" charset="0"/>
              </a:rPr>
              <a:t>                     </a:t>
            </a:r>
            <a:r>
              <a:rPr lang="ru-RU" sz="3600" b="1" dirty="0" err="1" smtClean="0">
                <a:solidFill>
                  <a:srgbClr val="00B050"/>
                </a:solidFill>
                <a:latin typeface="+mj-lt"/>
                <a:cs typeface="Times New Roman" pitchFamily="18" charset="0"/>
              </a:rPr>
              <a:t>↓</a:t>
            </a:r>
            <a:endParaRPr lang="ru-RU" sz="3600" b="1" dirty="0" smtClean="0">
              <a:solidFill>
                <a:srgbClr val="00B050"/>
              </a:solidFill>
              <a:latin typeface="+mj-lt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внешняя 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внешняя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среда       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среда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sz="3200" b="1" dirty="0" smtClean="0"/>
          </a:p>
          <a:p>
            <a:pPr algn="ctr">
              <a:buNone/>
            </a:pP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08304" y="2780928"/>
            <a:ext cx="16561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60% </a:t>
            </a:r>
            <a:r>
              <a:rPr lang="ru-RU" sz="3200" b="1" dirty="0" err="1" smtClean="0">
                <a:solidFill>
                  <a:srgbClr val="0070C0"/>
                </a:solidFill>
              </a:rPr>
              <a:t>Е</a:t>
            </a:r>
            <a:r>
              <a:rPr lang="ru-RU" sz="2400" b="1" dirty="0" err="1" smtClean="0">
                <a:solidFill>
                  <a:srgbClr val="0070C0"/>
                </a:solidFill>
              </a:rPr>
              <a:t>т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    </a:t>
            </a:r>
            <a:r>
              <a:rPr lang="ru-RU" sz="3200" b="1" dirty="0" err="1" smtClean="0">
                <a:solidFill>
                  <a:srgbClr val="0070C0"/>
                </a:solidFill>
              </a:rPr>
              <a:t>вн.ср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9608" y="4797152"/>
            <a:ext cx="19943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40% </a:t>
            </a:r>
            <a:r>
              <a:rPr lang="ru-RU" sz="3200" b="1" dirty="0" smtClean="0">
                <a:solidFill>
                  <a:srgbClr val="0070C0"/>
                </a:solidFill>
              </a:rPr>
              <a:t>в АТФ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11" name="Выгнутая вниз стрелка 10"/>
          <p:cNvSpPr/>
          <p:nvPr/>
        </p:nvSpPr>
        <p:spPr>
          <a:xfrm rot="19216452">
            <a:off x="8266298" y="3900028"/>
            <a:ext cx="687070" cy="316713"/>
          </a:xfrm>
          <a:prstGeom prst="curved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низ стрелка 11"/>
          <p:cNvSpPr/>
          <p:nvPr/>
        </p:nvSpPr>
        <p:spPr>
          <a:xfrm rot="2383548" flipV="1">
            <a:off x="8266298" y="4332075"/>
            <a:ext cx="687070" cy="316713"/>
          </a:xfrm>
          <a:prstGeom prst="curved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1203</TotalTime>
  <Words>805</Words>
  <Application>Microsoft Office PowerPoint</Application>
  <PresentationFormat>Экран (4:3)</PresentationFormat>
  <Paragraphs>205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Открытая</vt:lpstr>
      <vt:lpstr>Тема Office</vt:lpstr>
      <vt:lpstr>1_Тема Office</vt:lpstr>
      <vt:lpstr>Тема  « Обмен веществ. Обменные процессы в организме»</vt:lpstr>
      <vt:lpstr>Слайд 2</vt:lpstr>
      <vt:lpstr>Слайд 3</vt:lpstr>
      <vt:lpstr>Подготовительный этап в ЖКТ</vt:lpstr>
      <vt:lpstr>  Обмен углеводов</vt:lpstr>
      <vt:lpstr>Продукты, богатые углеводами</vt:lpstr>
      <vt:lpstr>Слайд 7</vt:lpstr>
      <vt:lpstr> Глюкоза</vt:lpstr>
      <vt:lpstr>Слайд 9</vt:lpstr>
      <vt:lpstr>Слайд 10</vt:lpstr>
      <vt:lpstr>Функции углеводов</vt:lpstr>
      <vt:lpstr>Слайд 12</vt:lpstr>
      <vt:lpstr>Продукты, богатые белками</vt:lpstr>
      <vt:lpstr>ПОДГОТОВИТЕЛЬНЫЙ ЭТАП Обмен белков</vt:lpstr>
      <vt:lpstr>Аминокислоты</vt:lpstr>
      <vt:lpstr>Слайд 16</vt:lpstr>
      <vt:lpstr>Функции белков</vt:lpstr>
      <vt:lpstr>Функции белков</vt:lpstr>
      <vt:lpstr>Слайд 19</vt:lpstr>
      <vt:lpstr>Продукты, в которых содержаться жиры</vt:lpstr>
      <vt:lpstr>Подготовительный этап в ЖКТ Обмен жиров</vt:lpstr>
      <vt:lpstr>Слайд 22</vt:lpstr>
      <vt:lpstr>Функции жиров</vt:lpstr>
      <vt:lpstr>Вывод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« Обмен веществ. Обменные процессы в организме»</dc:title>
  <dc:creator>Олеся</dc:creator>
  <cp:lastModifiedBy>я</cp:lastModifiedBy>
  <cp:revision>116</cp:revision>
  <dcterms:created xsi:type="dcterms:W3CDTF">2011-02-12T07:57:39Z</dcterms:created>
  <dcterms:modified xsi:type="dcterms:W3CDTF">2012-05-02T07:58:30Z</dcterms:modified>
</cp:coreProperties>
</file>