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2" r:id="rId6"/>
    <p:sldId id="263" r:id="rId7"/>
    <p:sldId id="264" r:id="rId8"/>
    <p:sldId id="267" r:id="rId9"/>
    <p:sldId id="266" r:id="rId10"/>
    <p:sldId id="268" r:id="rId11"/>
    <p:sldId id="269" r:id="rId12"/>
    <p:sldId id="271" r:id="rId13"/>
    <p:sldId id="270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B4B98B0-60AC-42C2-AFA5-B58CD77FA1E5}" styleName="Светлый стиль 1 -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316" autoAdjust="0"/>
    <p:restoredTop sz="97133" autoAdjust="0"/>
  </p:normalViewPr>
  <p:slideViewPr>
    <p:cSldViewPr>
      <p:cViewPr varScale="1">
        <p:scale>
          <a:sx n="71" d="100"/>
          <a:sy n="71" d="100"/>
        </p:scale>
        <p:origin x="-153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241407-1DFC-4CF8-8A8F-1E3E219AC45C}" type="datetimeFigureOut">
              <a:rPr lang="ru-RU" smtClean="0"/>
              <a:pPr/>
              <a:t>19.12.2011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C01F45-F95F-46BC-BCE3-39AF8E4CE7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241407-1DFC-4CF8-8A8F-1E3E219AC45C}" type="datetimeFigureOut">
              <a:rPr lang="ru-RU" smtClean="0"/>
              <a:pPr/>
              <a:t>19.12.2011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C01F45-F95F-46BC-BCE3-39AF8E4CE7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241407-1DFC-4CF8-8A8F-1E3E219AC45C}" type="datetimeFigureOut">
              <a:rPr lang="ru-RU" smtClean="0"/>
              <a:pPr/>
              <a:t>19.12.2011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C01F45-F95F-46BC-BCE3-39AF8E4CE7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241407-1DFC-4CF8-8A8F-1E3E219AC45C}" type="datetimeFigureOut">
              <a:rPr lang="ru-RU" smtClean="0"/>
              <a:pPr/>
              <a:t>19.12.2011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C01F45-F95F-46BC-BCE3-39AF8E4CE7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241407-1DFC-4CF8-8A8F-1E3E219AC45C}" type="datetimeFigureOut">
              <a:rPr lang="ru-RU" smtClean="0"/>
              <a:pPr/>
              <a:t>19.12.2011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C01F45-F95F-46BC-BCE3-39AF8E4CE7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241407-1DFC-4CF8-8A8F-1E3E219AC45C}" type="datetimeFigureOut">
              <a:rPr lang="ru-RU" smtClean="0"/>
              <a:pPr/>
              <a:t>19.12.2011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C01F45-F95F-46BC-BCE3-39AF8E4CE7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241407-1DFC-4CF8-8A8F-1E3E219AC45C}" type="datetimeFigureOut">
              <a:rPr lang="ru-RU" smtClean="0"/>
              <a:pPr/>
              <a:t>19.12.2011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C01F45-F95F-46BC-BCE3-39AF8E4CE7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241407-1DFC-4CF8-8A8F-1E3E219AC45C}" type="datetimeFigureOut">
              <a:rPr lang="ru-RU" smtClean="0"/>
              <a:pPr/>
              <a:t>19.12.2011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C01F45-F95F-46BC-BCE3-39AF8E4CE7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241407-1DFC-4CF8-8A8F-1E3E219AC45C}" type="datetimeFigureOut">
              <a:rPr lang="ru-RU" smtClean="0"/>
              <a:pPr/>
              <a:t>19.12.2011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C01F45-F95F-46BC-BCE3-39AF8E4CE7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241407-1DFC-4CF8-8A8F-1E3E219AC45C}" type="datetimeFigureOut">
              <a:rPr lang="ru-RU" smtClean="0"/>
              <a:pPr/>
              <a:t>19.12.2011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C01F45-F95F-46BC-BCE3-39AF8E4CE7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241407-1DFC-4CF8-8A8F-1E3E219AC45C}" type="datetimeFigureOut">
              <a:rPr lang="ru-RU" smtClean="0"/>
              <a:pPr/>
              <a:t>19.12.2011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C01F45-F95F-46BC-BCE3-39AF8E4CE71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4241407-1DFC-4CF8-8A8F-1E3E219AC45C}" type="datetimeFigureOut">
              <a:rPr lang="ru-RU" smtClean="0"/>
              <a:pPr/>
              <a:t>19.12.2011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95C01F45-F95F-46BC-BCE3-39AF8E4CE71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www.hdclub.ua/files/film_release_screenshot/big/bigi4d7e691c52da7.png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www.hdclub.ua/files/film_release_screenshot/big/bigi4d7e691c52da7.pn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hyperlink" Target="http://www.erinvaledesign.com/.a/6a010536340e31970b01310ff375c9970c-800wi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farm4.static.flickr.com/3230/3082913552_75ccf2dfc1.jpg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www.hdclub.ua/files/film_release_screenshot/big/bigi4d7e691c52da7.png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img1.liveinternet.ru/images/attach/c/1/62/901/62901992_1267291599_refrns.jpg" TargetMode="External"/><Relationship Id="rId3" Type="http://schemas.openxmlformats.org/officeDocument/2006/relationships/image" Target="../media/image3.jpeg"/><Relationship Id="rId7" Type="http://schemas.openxmlformats.org/officeDocument/2006/relationships/image" Target="../media/image5.jpeg"/><Relationship Id="rId2" Type="http://schemas.openxmlformats.org/officeDocument/2006/relationships/hyperlink" Target="http://o6oi.ru/main.php/63804-2/eyes_35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mbooh.files.wordpress.com/2011/03/nose-in-the-sky-tech.jpg" TargetMode="External"/><Relationship Id="rId11" Type="http://schemas.openxmlformats.org/officeDocument/2006/relationships/image" Target="../media/image7.jpeg"/><Relationship Id="rId5" Type="http://schemas.openxmlformats.org/officeDocument/2006/relationships/image" Target="../media/image4.jpeg"/><Relationship Id="rId10" Type="http://schemas.openxmlformats.org/officeDocument/2006/relationships/hyperlink" Target="http://img0.liveinternet.ru/images/attach/c/1/56/287/56287128_vkus.jpg" TargetMode="External"/><Relationship Id="rId4" Type="http://schemas.openxmlformats.org/officeDocument/2006/relationships/hyperlink" Target="http://www.earmaster.com/press/EarMaster_logo_hi.jpg" TargetMode="External"/><Relationship Id="rId9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www.hdclub.ua/files/film_release_screenshot/big/bigi4d7e691c52da7.pn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hyperlink" Target="http://ona-znaet.ru/statii/1/14/39.jpg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www.hdclub.ua/files/film_release_screenshot/big/bigi4d7e691c52da7.pn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hyperlink" Target="http://justforsoul.files.wordpress.com/2011/09/d0bad0b0d0ba-d0b7d0b0d181d182d0b0d0b2d0b8d182d18c-d0b6d0b5d0bdd189d0b8d0bdd183-d181d0bbd183d188d0b0d182d18c.jpg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www.hdclub.ua/files/film_release_screenshot/big/bigi4d7e691c52da7.pn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hyperlink" Target="http://img1.liveinternet.ru/images/attach/c/1/62/901/62901992_1267291599_refrns.jpg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www.hdclub.ua/files/film_release_screenshot/big/bigi4d7e691c52da7.pn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hyperlink" Target="http://img0.liveinternet.ru/images/attach/c/2/69/515/69515412_3731342947_7dd8bc9412_o.jp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Картинка 9 из 4261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 l="13353" r="25389" b="15350"/>
          <a:stretch>
            <a:fillRect/>
          </a:stretch>
        </p:blipFill>
        <p:spPr bwMode="auto">
          <a:xfrm>
            <a:off x="0" y="-35357"/>
            <a:ext cx="9144000" cy="6893357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683568" y="548680"/>
            <a:ext cx="8208912" cy="2520280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spc="50" dirty="0" smtClean="0">
                <a:ln w="11430">
                  <a:solidFill>
                    <a:schemeClr val="accent3"/>
                  </a:solidFill>
                </a:ln>
                <a:solidFill>
                  <a:srgbClr val="FF0000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Я и моя п</a:t>
            </a:r>
            <a:r>
              <a:rPr lang="ru-RU" sz="5400" b="1" spc="50" dirty="0" smtClean="0">
                <a:ln w="11430">
                  <a:solidFill>
                    <a:schemeClr val="accent3"/>
                  </a:solidFill>
                </a:ln>
                <a:solidFill>
                  <a:srgbClr val="FF0000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амять  </a:t>
            </a:r>
            <a:br>
              <a:rPr lang="ru-RU" sz="5400" b="1" spc="50" dirty="0" smtClean="0">
                <a:ln w="11430">
                  <a:solidFill>
                    <a:schemeClr val="accent3"/>
                  </a:solidFill>
                </a:ln>
                <a:solidFill>
                  <a:srgbClr val="FF0000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endParaRPr lang="ru-RU" sz="5400" b="1" spc="50" dirty="0">
              <a:ln w="11430">
                <a:solidFill>
                  <a:schemeClr val="accent3"/>
                </a:solidFill>
              </a:ln>
              <a:solidFill>
                <a:srgbClr val="FF0000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  </a:t>
            </a:r>
            <a:endParaRPr lang="ru-RU" dirty="0"/>
          </a:p>
        </p:txBody>
      </p:sp>
      <p:sp>
        <p:nvSpPr>
          <p:cNvPr id="8" name="Кольцо 7"/>
          <p:cNvSpPr/>
          <p:nvPr/>
        </p:nvSpPr>
        <p:spPr>
          <a:xfrm>
            <a:off x="1403648" y="5085184"/>
            <a:ext cx="360040" cy="360040"/>
          </a:xfrm>
          <a:prstGeom prst="donut">
            <a:avLst/>
          </a:prstGeom>
          <a:solidFill>
            <a:schemeClr val="tx1">
              <a:lumMod val="75000"/>
              <a:lumOff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9" name="Кольцо 8"/>
          <p:cNvSpPr/>
          <p:nvPr/>
        </p:nvSpPr>
        <p:spPr>
          <a:xfrm>
            <a:off x="3779912" y="3212976"/>
            <a:ext cx="360040" cy="360040"/>
          </a:xfrm>
          <a:prstGeom prst="donut">
            <a:avLst/>
          </a:prstGeom>
          <a:solidFill>
            <a:schemeClr val="tx1">
              <a:lumMod val="75000"/>
              <a:lumOff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0" name="Кольцо 9"/>
          <p:cNvSpPr/>
          <p:nvPr/>
        </p:nvSpPr>
        <p:spPr>
          <a:xfrm>
            <a:off x="7668344" y="3140968"/>
            <a:ext cx="360040" cy="360040"/>
          </a:xfrm>
          <a:prstGeom prst="donut">
            <a:avLst/>
          </a:prstGeom>
          <a:solidFill>
            <a:schemeClr val="tx1">
              <a:lumMod val="75000"/>
              <a:lumOff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1" name="Кольцо 10"/>
          <p:cNvSpPr/>
          <p:nvPr/>
        </p:nvSpPr>
        <p:spPr>
          <a:xfrm>
            <a:off x="6444208" y="836712"/>
            <a:ext cx="360040" cy="360040"/>
          </a:xfrm>
          <a:prstGeom prst="donut">
            <a:avLst/>
          </a:prstGeom>
          <a:solidFill>
            <a:schemeClr val="tx1">
              <a:lumMod val="75000"/>
              <a:lumOff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2" name="Кольцо 11"/>
          <p:cNvSpPr/>
          <p:nvPr/>
        </p:nvSpPr>
        <p:spPr>
          <a:xfrm>
            <a:off x="2051720" y="2132856"/>
            <a:ext cx="360040" cy="360040"/>
          </a:xfrm>
          <a:prstGeom prst="donut">
            <a:avLst/>
          </a:prstGeom>
          <a:solidFill>
            <a:schemeClr val="tx1">
              <a:lumMod val="75000"/>
              <a:lumOff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4400" b="1" dirty="0" smtClean="0">
                <a:solidFill>
                  <a:schemeClr val="accent1"/>
                </a:solidFill>
              </a:rPr>
              <a:t>ВКУСОВАЯ ПАМЯТЬ –</a:t>
            </a:r>
          </a:p>
          <a:p>
            <a:pPr algn="ctr">
              <a:buNone/>
            </a:pPr>
            <a:r>
              <a:rPr lang="ru-RU" sz="3600" dirty="0" smtClean="0"/>
              <a:t>запоминание вкуса различных продуктов.</a:t>
            </a:r>
          </a:p>
          <a:p>
            <a:pPr algn="ctr">
              <a:buNone/>
            </a:pPr>
            <a:endParaRPr lang="ru-RU" sz="3600" dirty="0" smtClean="0"/>
          </a:p>
        </p:txBody>
      </p:sp>
      <p:pic>
        <p:nvPicPr>
          <p:cNvPr id="7" name="Picture 2" descr="Картинка 9 из 4261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 l="13353" r="25389" b="15350"/>
          <a:stretch>
            <a:fillRect/>
          </a:stretch>
        </p:blipFill>
        <p:spPr bwMode="auto">
          <a:xfrm>
            <a:off x="827584" y="3429000"/>
            <a:ext cx="3923928" cy="2958119"/>
          </a:xfrm>
          <a:prstGeom prst="rect">
            <a:avLst/>
          </a:prstGeom>
          <a:noFill/>
        </p:spPr>
      </p:pic>
      <p:sp>
        <p:nvSpPr>
          <p:cNvPr id="8" name="Выноска-облако 7"/>
          <p:cNvSpPr/>
          <p:nvPr/>
        </p:nvSpPr>
        <p:spPr>
          <a:xfrm flipH="1">
            <a:off x="179512" y="2132856"/>
            <a:ext cx="2844824" cy="1296144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ВКУСОВАЯ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память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0" name="Кольцо 9"/>
          <p:cNvSpPr/>
          <p:nvPr/>
        </p:nvSpPr>
        <p:spPr>
          <a:xfrm>
            <a:off x="1979712" y="3717032"/>
            <a:ext cx="360040" cy="368424"/>
          </a:xfrm>
          <a:prstGeom prst="donu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1" name="Улыбающееся лицо 10"/>
          <p:cNvSpPr/>
          <p:nvPr/>
        </p:nvSpPr>
        <p:spPr>
          <a:xfrm>
            <a:off x="1115616" y="5013176"/>
            <a:ext cx="504056" cy="432048"/>
          </a:xfrm>
          <a:prstGeom prst="smileyFac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Улыбающееся лицо 11"/>
          <p:cNvSpPr/>
          <p:nvPr/>
        </p:nvSpPr>
        <p:spPr>
          <a:xfrm>
            <a:off x="2267744" y="4653136"/>
            <a:ext cx="504056" cy="432048"/>
          </a:xfrm>
          <a:prstGeom prst="smileyFac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Улыбающееся лицо 13"/>
          <p:cNvSpPr/>
          <p:nvPr/>
        </p:nvSpPr>
        <p:spPr>
          <a:xfrm>
            <a:off x="3779912" y="4509120"/>
            <a:ext cx="504056" cy="432048"/>
          </a:xfrm>
          <a:prstGeom prst="smileyFac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Улыбающееся лицо 14"/>
          <p:cNvSpPr/>
          <p:nvPr/>
        </p:nvSpPr>
        <p:spPr>
          <a:xfrm>
            <a:off x="2843808" y="3789040"/>
            <a:ext cx="504056" cy="432048"/>
          </a:xfrm>
          <a:prstGeom prst="smileyFac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6" name="i-main-pic" descr="Картинка 234 из 18502">
            <a:hlinkClick r:id="rId4" tgtFrame="_blank"/>
          </p:cNvPr>
          <p:cNvPicPr/>
          <p:nvPr/>
        </p:nvPicPr>
        <p:blipFill>
          <a:blip r:embed="rId5" cstate="print"/>
          <a:srcRect l="5485" t="2318" r="4818" b="3642"/>
          <a:stretch>
            <a:fillRect/>
          </a:stretch>
        </p:blipFill>
        <p:spPr bwMode="auto">
          <a:xfrm>
            <a:off x="4860032" y="2708920"/>
            <a:ext cx="3744416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4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ЛИМОН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5" name="i-main-pic" descr="Картинка 49 из 19814">
            <a:hlinkClick r:id="rId2" tgtFrame="_blank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63688" y="1628800"/>
            <a:ext cx="5688632" cy="3816424"/>
          </a:xfrm>
          <a:prstGeom prst="rect">
            <a:avLst/>
          </a:prstGeom>
          <a:noFill/>
          <a:ln w="57150">
            <a:solidFill>
              <a:srgbClr val="FFFF00"/>
            </a:solidFill>
            <a:miter lim="800000"/>
            <a:headEnd/>
            <a:tailEnd/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7200" b="1" smtClean="0">
                <a:solidFill>
                  <a:schemeClr val="accent1"/>
                </a:solidFill>
              </a:rPr>
              <a:t>Моя память</a:t>
            </a:r>
            <a:endParaRPr lang="ru-RU" sz="7200" b="1" dirty="0" smtClean="0">
              <a:solidFill>
                <a:schemeClr val="accent1"/>
              </a:solidFill>
            </a:endParaRPr>
          </a:p>
        </p:txBody>
      </p:sp>
      <p:pic>
        <p:nvPicPr>
          <p:cNvPr id="11" name="Picture 2" descr="Картинка 9 из 4261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 l="13353" r="25389" b="15350"/>
          <a:stretch>
            <a:fillRect/>
          </a:stretch>
        </p:blipFill>
        <p:spPr bwMode="auto">
          <a:xfrm>
            <a:off x="1475656" y="1628800"/>
            <a:ext cx="6156176" cy="4640937"/>
          </a:xfrm>
          <a:prstGeom prst="rect">
            <a:avLst/>
          </a:prstGeom>
          <a:noFill/>
        </p:spPr>
      </p:pic>
      <p:sp>
        <p:nvSpPr>
          <p:cNvPr id="13" name="Улыбающееся лицо 12"/>
          <p:cNvSpPr/>
          <p:nvPr/>
        </p:nvSpPr>
        <p:spPr>
          <a:xfrm>
            <a:off x="3419872" y="2276872"/>
            <a:ext cx="504056" cy="432048"/>
          </a:xfrm>
          <a:prstGeom prst="smileyFac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Улыбающееся лицо 13"/>
          <p:cNvSpPr/>
          <p:nvPr/>
        </p:nvSpPr>
        <p:spPr>
          <a:xfrm>
            <a:off x="1907704" y="4149080"/>
            <a:ext cx="504056" cy="432048"/>
          </a:xfrm>
          <a:prstGeom prst="smileyFac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Улыбающееся лицо 14"/>
          <p:cNvSpPr/>
          <p:nvPr/>
        </p:nvSpPr>
        <p:spPr>
          <a:xfrm>
            <a:off x="3995936" y="3717032"/>
            <a:ext cx="504056" cy="432048"/>
          </a:xfrm>
          <a:prstGeom prst="smileyFac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Улыбающееся лицо 15"/>
          <p:cNvSpPr/>
          <p:nvPr/>
        </p:nvSpPr>
        <p:spPr>
          <a:xfrm>
            <a:off x="6300192" y="3284984"/>
            <a:ext cx="504056" cy="432048"/>
          </a:xfrm>
          <a:prstGeom prst="smileyFac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Улыбающееся лицо 16"/>
          <p:cNvSpPr/>
          <p:nvPr/>
        </p:nvSpPr>
        <p:spPr>
          <a:xfrm>
            <a:off x="5076056" y="2564904"/>
            <a:ext cx="504056" cy="432048"/>
          </a:xfrm>
          <a:prstGeom prst="smileyFac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ьная выноска 17"/>
          <p:cNvSpPr/>
          <p:nvPr/>
        </p:nvSpPr>
        <p:spPr>
          <a:xfrm>
            <a:off x="1691680" y="3356992"/>
            <a:ext cx="2160240" cy="612648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bg2">
                    <a:lumMod val="75000"/>
                  </a:schemeClr>
                </a:solidFill>
              </a:rPr>
              <a:t>тактильная</a:t>
            </a:r>
            <a:endParaRPr lang="ru-RU" sz="1600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20" name="Овальная выноска 19"/>
          <p:cNvSpPr/>
          <p:nvPr/>
        </p:nvSpPr>
        <p:spPr>
          <a:xfrm>
            <a:off x="5004048" y="1988840"/>
            <a:ext cx="2592288" cy="612648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bg2">
                    <a:lumMod val="75000"/>
                  </a:schemeClr>
                </a:solidFill>
              </a:rPr>
              <a:t>обонятельная</a:t>
            </a:r>
            <a:endParaRPr lang="ru-RU" sz="1600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21" name="Овальная выноска 20"/>
          <p:cNvSpPr/>
          <p:nvPr/>
        </p:nvSpPr>
        <p:spPr>
          <a:xfrm>
            <a:off x="3203848" y="1700808"/>
            <a:ext cx="1922512" cy="540640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bg2">
                    <a:lumMod val="75000"/>
                  </a:schemeClr>
                </a:solidFill>
              </a:rPr>
              <a:t>вкусовая</a:t>
            </a:r>
            <a:endParaRPr lang="ru-RU" sz="1600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22" name="Овальная выноска 21"/>
          <p:cNvSpPr/>
          <p:nvPr/>
        </p:nvSpPr>
        <p:spPr>
          <a:xfrm>
            <a:off x="3851920" y="3068960"/>
            <a:ext cx="2232248" cy="612648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bg2">
                    <a:lumMod val="75000"/>
                  </a:schemeClr>
                </a:solidFill>
              </a:rPr>
              <a:t>зрительная</a:t>
            </a:r>
            <a:endParaRPr lang="ru-RU" sz="1600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23" name="Овальная выноска 22"/>
          <p:cNvSpPr/>
          <p:nvPr/>
        </p:nvSpPr>
        <p:spPr>
          <a:xfrm>
            <a:off x="6156176" y="2636912"/>
            <a:ext cx="2088232" cy="612648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bg2">
                    <a:lumMod val="75000"/>
                  </a:schemeClr>
                </a:solidFill>
              </a:rPr>
              <a:t>слухов</a:t>
            </a:r>
            <a:r>
              <a:rPr lang="ru-RU" sz="1600" dirty="0" smtClean="0">
                <a:solidFill>
                  <a:schemeClr val="bg2">
                    <a:lumMod val="75000"/>
                  </a:schemeClr>
                </a:solidFill>
              </a:rPr>
              <a:t>ая</a:t>
            </a:r>
            <a:endParaRPr lang="ru-RU" sz="1600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628800"/>
            <a:ext cx="8183880" cy="2448272"/>
          </a:xfrm>
        </p:spPr>
        <p:txBody>
          <a:bodyPr>
            <a:noAutofit/>
          </a:bodyPr>
          <a:lstStyle/>
          <a:p>
            <a:pPr algn="ctr"/>
            <a:r>
              <a:rPr lang="ru-RU" sz="7200" i="1" dirty="0" smtClean="0"/>
              <a:t>Спасибо за</a:t>
            </a:r>
            <a:br>
              <a:rPr lang="ru-RU" sz="7200" i="1" dirty="0" smtClean="0"/>
            </a:br>
            <a:r>
              <a:rPr lang="ru-RU" sz="7200" i="1" dirty="0" smtClean="0"/>
              <a:t> внимание!</a:t>
            </a:r>
            <a:endParaRPr lang="ru-RU" sz="7200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95536" y="0"/>
            <a:ext cx="8183880" cy="1051560"/>
          </a:xfrm>
        </p:spPr>
        <p:txBody>
          <a:bodyPr/>
          <a:lstStyle/>
          <a:p>
            <a:r>
              <a:rPr lang="ru-RU" dirty="0" smtClean="0"/>
              <a:t>Органы чувств: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6516216" y="5445224"/>
            <a:ext cx="1296144" cy="648072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вкус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491880" y="1196752"/>
            <a:ext cx="148149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ru-RU" sz="2800" dirty="0" smtClean="0"/>
              <a:t>зрение</a:t>
            </a:r>
            <a:endParaRPr lang="ru-RU" sz="2800" dirty="0"/>
          </a:p>
        </p:txBody>
      </p:sp>
      <p:pic>
        <p:nvPicPr>
          <p:cNvPr id="27650" name="Picture 2" descr="Картинка 18 из 253843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3848" y="1700808"/>
            <a:ext cx="2088232" cy="1563236"/>
          </a:xfrm>
          <a:prstGeom prst="rect">
            <a:avLst/>
          </a:prstGeom>
          <a:noFill/>
        </p:spPr>
      </p:pic>
      <p:pic>
        <p:nvPicPr>
          <p:cNvPr id="27652" name="Picture 4" descr="Картинка 12 из 113952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28184" y="1340768"/>
            <a:ext cx="1800200" cy="1628722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6588224" y="764704"/>
            <a:ext cx="102624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ru-RU" sz="2800" dirty="0" smtClean="0"/>
              <a:t>слух</a:t>
            </a:r>
            <a:endParaRPr lang="ru-RU" sz="2800" dirty="0"/>
          </a:p>
        </p:txBody>
      </p:sp>
      <p:pic>
        <p:nvPicPr>
          <p:cNvPr id="27654" name="Picture 6" descr="Картинка 21 из 72360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83568" y="2636912"/>
            <a:ext cx="1944216" cy="2255065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611560" y="1844824"/>
            <a:ext cx="195758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ru-RU" sz="2800" dirty="0" smtClean="0"/>
              <a:t>обоняние</a:t>
            </a:r>
            <a:endParaRPr lang="ru-RU" sz="2800" dirty="0"/>
          </a:p>
        </p:txBody>
      </p:sp>
      <p:pic>
        <p:nvPicPr>
          <p:cNvPr id="27658" name="Picture 10" descr="Картинка 15 из 53995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275856" y="3861048"/>
            <a:ext cx="2134974" cy="1598227"/>
          </a:xfrm>
          <a:prstGeom prst="rect">
            <a:avLst/>
          </a:prstGeom>
          <a:noFill/>
        </p:spPr>
      </p:pic>
      <p:sp>
        <p:nvSpPr>
          <p:cNvPr id="14" name="Прямоугольник 13"/>
          <p:cNvSpPr/>
          <p:nvPr/>
        </p:nvSpPr>
        <p:spPr>
          <a:xfrm>
            <a:off x="3419872" y="5373216"/>
            <a:ext cx="201622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800" dirty="0" smtClean="0"/>
              <a:t>осязание</a:t>
            </a:r>
            <a:endParaRPr lang="ru-RU" sz="2800" dirty="0"/>
          </a:p>
        </p:txBody>
      </p:sp>
      <p:pic>
        <p:nvPicPr>
          <p:cNvPr id="27660" name="Picture 12" descr="Картинка 1 из 184235">
            <a:hlinkClick r:id="rId10"/>
          </p:cNvPr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228184" y="3212976"/>
            <a:ext cx="1783305" cy="2369840"/>
          </a:xfrm>
          <a:prstGeom prst="rect">
            <a:avLst/>
          </a:prstGeom>
          <a:noFill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183880" cy="1051560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/>
              <a:t>ЗРИТЕЛЬНАЯ ПАМЯТЬ -</a:t>
            </a:r>
            <a:endParaRPr lang="ru-RU" sz="4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556792"/>
            <a:ext cx="8147248" cy="297065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400" dirty="0" smtClean="0"/>
              <a:t> запоминание того, что мы видим.</a:t>
            </a:r>
            <a:endParaRPr lang="ru-RU" sz="4400" dirty="0"/>
          </a:p>
        </p:txBody>
      </p:sp>
      <p:pic>
        <p:nvPicPr>
          <p:cNvPr id="4" name="Picture 2" descr="Картинка 9 из 4261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 l="13353" r="25389" b="15350"/>
          <a:stretch>
            <a:fillRect/>
          </a:stretch>
        </p:blipFill>
        <p:spPr bwMode="auto">
          <a:xfrm>
            <a:off x="1475656" y="3356992"/>
            <a:ext cx="3923928" cy="2958119"/>
          </a:xfrm>
          <a:prstGeom prst="rect">
            <a:avLst/>
          </a:prstGeom>
          <a:noFill/>
        </p:spPr>
      </p:pic>
      <p:sp>
        <p:nvSpPr>
          <p:cNvPr id="6" name="Кольцо 5"/>
          <p:cNvSpPr/>
          <p:nvPr/>
        </p:nvSpPr>
        <p:spPr>
          <a:xfrm>
            <a:off x="1979712" y="5373216"/>
            <a:ext cx="360040" cy="360040"/>
          </a:xfrm>
          <a:prstGeom prst="donut">
            <a:avLst/>
          </a:prstGeom>
          <a:solidFill>
            <a:schemeClr val="tx1">
              <a:lumMod val="75000"/>
              <a:lumOff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7" name="Кольцо 6"/>
          <p:cNvSpPr/>
          <p:nvPr/>
        </p:nvSpPr>
        <p:spPr>
          <a:xfrm>
            <a:off x="3059832" y="4653136"/>
            <a:ext cx="360040" cy="360040"/>
          </a:xfrm>
          <a:prstGeom prst="donut">
            <a:avLst/>
          </a:prstGeom>
          <a:solidFill>
            <a:srgbClr val="FF000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8" name="Кольцо 7"/>
          <p:cNvSpPr/>
          <p:nvPr/>
        </p:nvSpPr>
        <p:spPr>
          <a:xfrm>
            <a:off x="2411760" y="3861048"/>
            <a:ext cx="360040" cy="360040"/>
          </a:xfrm>
          <a:prstGeom prst="donut">
            <a:avLst/>
          </a:prstGeom>
          <a:solidFill>
            <a:schemeClr val="tx1">
              <a:lumMod val="75000"/>
              <a:lumOff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9" name="Кольцо 8"/>
          <p:cNvSpPr/>
          <p:nvPr/>
        </p:nvSpPr>
        <p:spPr>
          <a:xfrm>
            <a:off x="4572000" y="4437112"/>
            <a:ext cx="360040" cy="360040"/>
          </a:xfrm>
          <a:prstGeom prst="donut">
            <a:avLst/>
          </a:prstGeom>
          <a:solidFill>
            <a:schemeClr val="tx1">
              <a:lumMod val="75000"/>
              <a:lumOff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0" name="Кольцо 9"/>
          <p:cNvSpPr/>
          <p:nvPr/>
        </p:nvSpPr>
        <p:spPr>
          <a:xfrm>
            <a:off x="4139952" y="3717032"/>
            <a:ext cx="360040" cy="360040"/>
          </a:xfrm>
          <a:prstGeom prst="donut">
            <a:avLst/>
          </a:prstGeom>
          <a:solidFill>
            <a:schemeClr val="tx1">
              <a:lumMod val="75000"/>
              <a:lumOff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3" name="Выноска-облако 12"/>
          <p:cNvSpPr/>
          <p:nvPr/>
        </p:nvSpPr>
        <p:spPr>
          <a:xfrm flipH="1">
            <a:off x="827584" y="2996952"/>
            <a:ext cx="3024336" cy="1512168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ЗРИТЕЛЬНАЯ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память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28676" name="Picture 4" descr="Картинка 28 из 112727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940152" y="2996952"/>
            <a:ext cx="2488717" cy="2513856"/>
          </a:xfrm>
          <a:prstGeom prst="rect">
            <a:avLst/>
          </a:prstGeom>
          <a:noFill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</a:t>
            </a:r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1907704" y="476672"/>
          <a:ext cx="5472608" cy="54726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64296"/>
                <a:gridCol w="2808312"/>
              </a:tblGrid>
              <a:tr h="136815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762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762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6815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762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762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6815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762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762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6815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762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762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Солнце 6"/>
          <p:cNvSpPr/>
          <p:nvPr/>
        </p:nvSpPr>
        <p:spPr>
          <a:xfrm>
            <a:off x="2627784" y="548680"/>
            <a:ext cx="1368152" cy="1080120"/>
          </a:xfrm>
          <a:prstGeom prst="sun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5220072" y="836712"/>
            <a:ext cx="1584176" cy="576064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5-конечная звезда 8"/>
          <p:cNvSpPr/>
          <p:nvPr/>
        </p:nvSpPr>
        <p:spPr>
          <a:xfrm>
            <a:off x="2771800" y="2060848"/>
            <a:ext cx="1080120" cy="864096"/>
          </a:xfrm>
          <a:prstGeom prst="star5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низ 9"/>
          <p:cNvSpPr/>
          <p:nvPr/>
        </p:nvSpPr>
        <p:spPr>
          <a:xfrm>
            <a:off x="2915816" y="3501008"/>
            <a:ext cx="792088" cy="792088"/>
          </a:xfrm>
          <a:prstGeom prst="downArrow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Блок-схема: решение 10"/>
          <p:cNvSpPr/>
          <p:nvPr/>
        </p:nvSpPr>
        <p:spPr>
          <a:xfrm>
            <a:off x="2771800" y="4725144"/>
            <a:ext cx="1080120" cy="1080120"/>
          </a:xfrm>
          <a:prstGeom prst="flowChartDecision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ердце 12"/>
          <p:cNvSpPr/>
          <p:nvPr/>
        </p:nvSpPr>
        <p:spPr>
          <a:xfrm>
            <a:off x="5436096" y="3501008"/>
            <a:ext cx="1080120" cy="864096"/>
          </a:xfrm>
          <a:prstGeom prst="heart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лево 13"/>
          <p:cNvSpPr/>
          <p:nvPr/>
        </p:nvSpPr>
        <p:spPr>
          <a:xfrm>
            <a:off x="5220072" y="4869160"/>
            <a:ext cx="1296144" cy="792088"/>
          </a:xfrm>
          <a:prstGeom prst="leftArrow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</a:t>
            </a:r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1907704" y="476672"/>
          <a:ext cx="5472608" cy="54726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64296"/>
                <a:gridCol w="2808312"/>
              </a:tblGrid>
              <a:tr h="1368152"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?</a:t>
                      </a:r>
                      <a:endParaRPr lang="ru-RU" sz="4000" b="1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762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4000" b="1" dirty="0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?</a:t>
                      </a:r>
                    </a:p>
                    <a:p>
                      <a:pPr algn="ctr"/>
                      <a:endParaRPr lang="ru-RU" sz="4000" b="1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762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</a:tr>
              <a:tr h="136815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4000" b="1" dirty="0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?</a:t>
                      </a:r>
                    </a:p>
                    <a:p>
                      <a:pPr algn="ctr"/>
                      <a:endParaRPr lang="ru-RU" sz="4000" b="1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762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4000" b="1" dirty="0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?</a:t>
                      </a:r>
                    </a:p>
                    <a:p>
                      <a:pPr algn="ctr"/>
                      <a:endParaRPr lang="ru-RU" sz="4000" b="1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762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</a:tr>
              <a:tr h="136815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4000" b="1" dirty="0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?</a:t>
                      </a:r>
                    </a:p>
                    <a:p>
                      <a:pPr algn="ctr"/>
                      <a:endParaRPr lang="ru-RU" sz="4000" b="1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762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4000" b="1" dirty="0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?</a:t>
                      </a:r>
                    </a:p>
                    <a:p>
                      <a:pPr algn="ctr"/>
                      <a:endParaRPr lang="ru-RU" sz="4000" b="1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762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</a:tr>
              <a:tr h="136815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4000" b="1" dirty="0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?</a:t>
                      </a:r>
                    </a:p>
                    <a:p>
                      <a:pPr algn="ctr"/>
                      <a:endParaRPr lang="ru-RU" sz="4000" b="1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762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4000" b="1" dirty="0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?</a:t>
                      </a:r>
                    </a:p>
                    <a:p>
                      <a:pPr algn="ctr"/>
                      <a:endParaRPr lang="ru-RU" sz="4000" b="1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762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</a:t>
            </a:r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1907704" y="476672"/>
          <a:ext cx="5472608" cy="54726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64296"/>
                <a:gridCol w="2808312"/>
              </a:tblGrid>
              <a:tr h="136815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762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762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6815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762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762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6815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762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762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6815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762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762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Солнце 6"/>
          <p:cNvSpPr/>
          <p:nvPr/>
        </p:nvSpPr>
        <p:spPr>
          <a:xfrm>
            <a:off x="2627784" y="548680"/>
            <a:ext cx="1368152" cy="1080120"/>
          </a:xfrm>
          <a:prstGeom prst="sun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5220072" y="836712"/>
            <a:ext cx="1584176" cy="576064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5-конечная звезда 8"/>
          <p:cNvSpPr/>
          <p:nvPr/>
        </p:nvSpPr>
        <p:spPr>
          <a:xfrm>
            <a:off x="2771800" y="2060848"/>
            <a:ext cx="1080120" cy="864096"/>
          </a:xfrm>
          <a:prstGeom prst="star5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низ 9"/>
          <p:cNvSpPr/>
          <p:nvPr/>
        </p:nvSpPr>
        <p:spPr>
          <a:xfrm>
            <a:off x="2915816" y="3501008"/>
            <a:ext cx="792088" cy="792088"/>
          </a:xfrm>
          <a:prstGeom prst="downArrow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Блок-схема: решение 10"/>
          <p:cNvSpPr/>
          <p:nvPr/>
        </p:nvSpPr>
        <p:spPr>
          <a:xfrm>
            <a:off x="2771800" y="4725144"/>
            <a:ext cx="1080120" cy="1080120"/>
          </a:xfrm>
          <a:prstGeom prst="flowChartDecision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ердце 12"/>
          <p:cNvSpPr/>
          <p:nvPr/>
        </p:nvSpPr>
        <p:spPr>
          <a:xfrm>
            <a:off x="5436096" y="3501008"/>
            <a:ext cx="1080120" cy="864096"/>
          </a:xfrm>
          <a:prstGeom prst="heart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лево 13"/>
          <p:cNvSpPr/>
          <p:nvPr/>
        </p:nvSpPr>
        <p:spPr>
          <a:xfrm>
            <a:off x="5220072" y="4869160"/>
            <a:ext cx="1296144" cy="792088"/>
          </a:xfrm>
          <a:prstGeom prst="leftArrow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183880" cy="1051560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/>
              <a:t>СЛУХОВАЯ ПАМЯТЬ -</a:t>
            </a:r>
            <a:endParaRPr lang="ru-RU" sz="4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556792"/>
            <a:ext cx="8147248" cy="297065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400" dirty="0" smtClean="0"/>
              <a:t>то, что мы запоминаем, услышав.</a:t>
            </a:r>
            <a:endParaRPr lang="ru-RU" sz="4400" dirty="0"/>
          </a:p>
        </p:txBody>
      </p:sp>
      <p:pic>
        <p:nvPicPr>
          <p:cNvPr id="4" name="Picture 2" descr="Картинка 9 из 4261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 l="13353" r="25389" b="15350"/>
          <a:stretch>
            <a:fillRect/>
          </a:stretch>
        </p:blipFill>
        <p:spPr bwMode="auto">
          <a:xfrm>
            <a:off x="3635896" y="3356992"/>
            <a:ext cx="3923928" cy="2958119"/>
          </a:xfrm>
          <a:prstGeom prst="rect">
            <a:avLst/>
          </a:prstGeom>
          <a:noFill/>
        </p:spPr>
      </p:pic>
      <p:sp>
        <p:nvSpPr>
          <p:cNvPr id="6" name="Кольцо 5"/>
          <p:cNvSpPr/>
          <p:nvPr/>
        </p:nvSpPr>
        <p:spPr>
          <a:xfrm>
            <a:off x="4139952" y="5301208"/>
            <a:ext cx="360040" cy="360040"/>
          </a:xfrm>
          <a:prstGeom prst="donut">
            <a:avLst/>
          </a:prstGeom>
          <a:solidFill>
            <a:schemeClr val="tx1">
              <a:lumMod val="75000"/>
              <a:lumOff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8" name="Кольцо 7"/>
          <p:cNvSpPr/>
          <p:nvPr/>
        </p:nvSpPr>
        <p:spPr>
          <a:xfrm>
            <a:off x="4572000" y="3789040"/>
            <a:ext cx="360040" cy="360040"/>
          </a:xfrm>
          <a:prstGeom prst="donut">
            <a:avLst/>
          </a:prstGeom>
          <a:solidFill>
            <a:schemeClr val="tx1">
              <a:lumMod val="75000"/>
              <a:lumOff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9" name="Кольцо 8"/>
          <p:cNvSpPr/>
          <p:nvPr/>
        </p:nvSpPr>
        <p:spPr>
          <a:xfrm>
            <a:off x="6732240" y="4365104"/>
            <a:ext cx="360040" cy="360040"/>
          </a:xfrm>
          <a:prstGeom prst="donu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0" name="Кольцо 9"/>
          <p:cNvSpPr/>
          <p:nvPr/>
        </p:nvSpPr>
        <p:spPr>
          <a:xfrm>
            <a:off x="5652120" y="3645024"/>
            <a:ext cx="360040" cy="360040"/>
          </a:xfrm>
          <a:prstGeom prst="donut">
            <a:avLst/>
          </a:prstGeom>
          <a:solidFill>
            <a:schemeClr val="tx1">
              <a:lumMod val="75000"/>
              <a:lumOff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3" name="Выноска-облако 12"/>
          <p:cNvSpPr/>
          <p:nvPr/>
        </p:nvSpPr>
        <p:spPr>
          <a:xfrm>
            <a:off x="6444208" y="2852936"/>
            <a:ext cx="2376264" cy="1440160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СЛУХОВАЯ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память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29698" name="Picture 2" descr="Картинка 19 из 107295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5576" y="3212976"/>
            <a:ext cx="2698330" cy="1797199"/>
          </a:xfrm>
          <a:prstGeom prst="rect">
            <a:avLst/>
          </a:prstGeom>
          <a:noFill/>
        </p:spPr>
      </p:pic>
      <p:sp>
        <p:nvSpPr>
          <p:cNvPr id="15" name="Улыбающееся лицо 14"/>
          <p:cNvSpPr/>
          <p:nvPr/>
        </p:nvSpPr>
        <p:spPr>
          <a:xfrm>
            <a:off x="5220072" y="4653136"/>
            <a:ext cx="432048" cy="360040"/>
          </a:xfrm>
          <a:prstGeom prst="smileyFac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183880" cy="1051560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/>
              <a:t>ТАКТИЛЬНАЯ ПАМЯТЬ -</a:t>
            </a:r>
            <a:endParaRPr lang="ru-RU" sz="4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412776"/>
            <a:ext cx="8147248" cy="297065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600" dirty="0" smtClean="0"/>
              <a:t>способность запоминать ощущения от прикосновения к разным предметам.</a:t>
            </a:r>
            <a:endParaRPr lang="ru-RU" sz="3600" dirty="0"/>
          </a:p>
        </p:txBody>
      </p:sp>
      <p:pic>
        <p:nvPicPr>
          <p:cNvPr id="4" name="Picture 2" descr="Картинка 9 из 4261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 l="13353" r="25389" b="15350"/>
          <a:stretch>
            <a:fillRect/>
          </a:stretch>
        </p:blipFill>
        <p:spPr bwMode="auto">
          <a:xfrm>
            <a:off x="1691680" y="3429000"/>
            <a:ext cx="3923928" cy="2958119"/>
          </a:xfrm>
          <a:prstGeom prst="rect">
            <a:avLst/>
          </a:prstGeom>
          <a:noFill/>
        </p:spPr>
      </p:pic>
      <p:sp>
        <p:nvSpPr>
          <p:cNvPr id="6" name="Кольцо 5"/>
          <p:cNvSpPr/>
          <p:nvPr/>
        </p:nvSpPr>
        <p:spPr>
          <a:xfrm>
            <a:off x="2123728" y="5373216"/>
            <a:ext cx="360040" cy="360040"/>
          </a:xfrm>
          <a:prstGeom prst="donu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8" name="Кольцо 7"/>
          <p:cNvSpPr/>
          <p:nvPr/>
        </p:nvSpPr>
        <p:spPr>
          <a:xfrm>
            <a:off x="2555776" y="3861048"/>
            <a:ext cx="360040" cy="360040"/>
          </a:xfrm>
          <a:prstGeom prst="donut">
            <a:avLst/>
          </a:prstGeom>
          <a:solidFill>
            <a:schemeClr val="tx1">
              <a:lumMod val="75000"/>
              <a:lumOff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0" name="Кольцо 9"/>
          <p:cNvSpPr/>
          <p:nvPr/>
        </p:nvSpPr>
        <p:spPr>
          <a:xfrm>
            <a:off x="3635896" y="3717032"/>
            <a:ext cx="360040" cy="360040"/>
          </a:xfrm>
          <a:prstGeom prst="donut">
            <a:avLst/>
          </a:prstGeom>
          <a:solidFill>
            <a:schemeClr val="tx1">
              <a:lumMod val="75000"/>
              <a:lumOff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3" name="Выноска-облако 12"/>
          <p:cNvSpPr/>
          <p:nvPr/>
        </p:nvSpPr>
        <p:spPr>
          <a:xfrm flipH="1">
            <a:off x="0" y="3717032"/>
            <a:ext cx="2808312" cy="1440160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ТАКТИЛЬНАЯ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память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4" name="Picture 10" descr="Картинка 15 из 53995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12160" y="3717032"/>
            <a:ext cx="2615929" cy="1958267"/>
          </a:xfrm>
          <a:prstGeom prst="rect">
            <a:avLst/>
          </a:prstGeom>
          <a:noFill/>
        </p:spPr>
      </p:pic>
      <p:sp>
        <p:nvSpPr>
          <p:cNvPr id="15" name="Улыбающееся лицо 14"/>
          <p:cNvSpPr/>
          <p:nvPr/>
        </p:nvSpPr>
        <p:spPr>
          <a:xfrm>
            <a:off x="4644008" y="4437112"/>
            <a:ext cx="504056" cy="432048"/>
          </a:xfrm>
          <a:prstGeom prst="smileyFac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Улыбающееся лицо 15"/>
          <p:cNvSpPr/>
          <p:nvPr/>
        </p:nvSpPr>
        <p:spPr>
          <a:xfrm>
            <a:off x="3275856" y="4581128"/>
            <a:ext cx="504056" cy="432048"/>
          </a:xfrm>
          <a:prstGeom prst="smileyFac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467544" y="6035040"/>
            <a:ext cx="8208912" cy="41829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620688"/>
            <a:ext cx="9144000" cy="505204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400" b="1" dirty="0" smtClean="0">
                <a:solidFill>
                  <a:schemeClr val="accent1"/>
                </a:solidFill>
              </a:rPr>
              <a:t>ОБОНЯТЕЛЬНАЯ ПАМЯТЬ- </a:t>
            </a:r>
          </a:p>
          <a:p>
            <a:pPr algn="ctr">
              <a:buNone/>
            </a:pPr>
            <a:r>
              <a:rPr lang="ru-RU" sz="3600" dirty="0" smtClean="0"/>
              <a:t>способность запоминать запахи предметов и явлений.  </a:t>
            </a:r>
            <a:endParaRPr lang="ru-RU" sz="3600" dirty="0"/>
          </a:p>
        </p:txBody>
      </p:sp>
      <p:pic>
        <p:nvPicPr>
          <p:cNvPr id="4" name="Picture 2" descr="Картинка 9 из 4261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 l="13353" r="25389" b="15350"/>
          <a:stretch>
            <a:fillRect/>
          </a:stretch>
        </p:blipFill>
        <p:spPr bwMode="auto">
          <a:xfrm>
            <a:off x="4211960" y="3645024"/>
            <a:ext cx="3923928" cy="2958119"/>
          </a:xfrm>
          <a:prstGeom prst="rect">
            <a:avLst/>
          </a:prstGeom>
          <a:noFill/>
        </p:spPr>
      </p:pic>
      <p:sp>
        <p:nvSpPr>
          <p:cNvPr id="5" name="Выноска-облако 4"/>
          <p:cNvSpPr/>
          <p:nvPr/>
        </p:nvSpPr>
        <p:spPr>
          <a:xfrm flipH="1">
            <a:off x="3707904" y="2492896"/>
            <a:ext cx="3456384" cy="1440160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ОБОНЯТЕЛЬНАЯ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память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" name="Улыбающееся лицо 5"/>
          <p:cNvSpPr/>
          <p:nvPr/>
        </p:nvSpPr>
        <p:spPr>
          <a:xfrm>
            <a:off x="4499992" y="5589240"/>
            <a:ext cx="504056" cy="432048"/>
          </a:xfrm>
          <a:prstGeom prst="smileyFac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Улыбающееся лицо 6"/>
          <p:cNvSpPr/>
          <p:nvPr/>
        </p:nvSpPr>
        <p:spPr>
          <a:xfrm>
            <a:off x="5796136" y="4869160"/>
            <a:ext cx="504056" cy="432048"/>
          </a:xfrm>
          <a:prstGeom prst="smileyFac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лыбающееся лицо 7"/>
          <p:cNvSpPr/>
          <p:nvPr/>
        </p:nvSpPr>
        <p:spPr>
          <a:xfrm>
            <a:off x="7164288" y="4725144"/>
            <a:ext cx="504056" cy="432048"/>
          </a:xfrm>
          <a:prstGeom prst="smileyFac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0" name="Picture 2" descr="Картинка 14 из 91662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1560" y="3501008"/>
            <a:ext cx="3351516" cy="2232248"/>
          </a:xfrm>
          <a:prstGeom prst="rect">
            <a:avLst/>
          </a:prstGeom>
          <a:noFill/>
        </p:spPr>
      </p:pic>
      <p:sp>
        <p:nvSpPr>
          <p:cNvPr id="11" name="Кольцо 10"/>
          <p:cNvSpPr/>
          <p:nvPr/>
        </p:nvSpPr>
        <p:spPr>
          <a:xfrm>
            <a:off x="5076056" y="4149080"/>
            <a:ext cx="360040" cy="360040"/>
          </a:xfrm>
          <a:prstGeom prst="donut">
            <a:avLst/>
          </a:prstGeom>
          <a:solidFill>
            <a:schemeClr val="tx1">
              <a:lumMod val="75000"/>
              <a:lumOff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3" name="Кольцо 12"/>
          <p:cNvSpPr/>
          <p:nvPr/>
        </p:nvSpPr>
        <p:spPr>
          <a:xfrm>
            <a:off x="6228184" y="4005064"/>
            <a:ext cx="360040" cy="368424"/>
          </a:xfrm>
          <a:prstGeom prst="donu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Другая 1">
      <a:dk1>
        <a:srgbClr val="002060"/>
      </a:dk1>
      <a:lt1>
        <a:srgbClr val="8FFEC1"/>
      </a:lt1>
      <a:dk2>
        <a:srgbClr val="444D26"/>
      </a:dk2>
      <a:lt2>
        <a:srgbClr val="00B050"/>
      </a:lt2>
      <a:accent1>
        <a:srgbClr val="E8FEF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615</TotalTime>
  <Words>97</Words>
  <Application>Microsoft Office PowerPoint</Application>
  <PresentationFormat>Экран (4:3)</PresentationFormat>
  <Paragraphs>50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Аспект</vt:lpstr>
      <vt:lpstr>Я и моя память   </vt:lpstr>
      <vt:lpstr>Органы чувств:</vt:lpstr>
      <vt:lpstr>ЗРИТЕЛЬНАЯ ПАМЯТЬ -</vt:lpstr>
      <vt:lpstr>   </vt:lpstr>
      <vt:lpstr>   </vt:lpstr>
      <vt:lpstr>   </vt:lpstr>
      <vt:lpstr>СЛУХОВАЯ ПАМЯТЬ -</vt:lpstr>
      <vt:lpstr>ТАКТИЛЬНАЯ ПАМЯТЬ -</vt:lpstr>
      <vt:lpstr>Слайд 9</vt:lpstr>
      <vt:lpstr>Слайд 10</vt:lpstr>
      <vt:lpstr> </vt:lpstr>
      <vt:lpstr> </vt:lpstr>
      <vt:lpstr>Спасибо за 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Память –  дорога в будущее</dc:title>
  <dc:creator>--</dc:creator>
  <cp:lastModifiedBy>--</cp:lastModifiedBy>
  <cp:revision>43</cp:revision>
  <dcterms:created xsi:type="dcterms:W3CDTF">2011-12-07T08:24:55Z</dcterms:created>
  <dcterms:modified xsi:type="dcterms:W3CDTF">2011-12-18T21:26:27Z</dcterms:modified>
</cp:coreProperties>
</file>