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6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stat11.privet.ru/lr/082c9a562cccc8744e721c9cf9a92e58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G:\93577295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913"/>
            <a:ext cx="26289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5" descr="G:\1074152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2875" y="260350"/>
            <a:ext cx="26511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23 из 6030"/>
          <p:cNvPicPr>
            <a:picLocks noChangeAspect="1" noChangeArrowheads="1"/>
          </p:cNvPicPr>
          <p:nvPr/>
        </p:nvPicPr>
        <p:blipFill>
          <a:blip r:embed="rId4" cstate="print"/>
          <a:srcRect l="44990" r="2863" b="5251"/>
          <a:stretch>
            <a:fillRect/>
          </a:stretch>
        </p:blipFill>
        <p:spPr bwMode="auto">
          <a:xfrm rot="3756628">
            <a:off x="1089918" y="4025943"/>
            <a:ext cx="1684894" cy="24265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-main-pic" descr="Картинка 41 из 6030"/>
          <p:cNvPicPr>
            <a:picLocks noChangeAspect="1" noChangeArrowheads="1"/>
          </p:cNvPicPr>
          <p:nvPr/>
        </p:nvPicPr>
        <p:blipFill>
          <a:blip r:embed="rId5" cstate="print"/>
          <a:srcRect l="41212"/>
          <a:stretch>
            <a:fillRect/>
          </a:stretch>
        </p:blipFill>
        <p:spPr bwMode="auto">
          <a:xfrm rot="4739635">
            <a:off x="2744739" y="4627278"/>
            <a:ext cx="1499394" cy="20610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-main-pic" descr="Картинка 45 из 6030"/>
          <p:cNvPicPr>
            <a:picLocks noChangeAspect="1" noChangeArrowheads="1"/>
          </p:cNvPicPr>
          <p:nvPr/>
        </p:nvPicPr>
        <p:blipFill>
          <a:blip r:embed="rId6" cstate="print"/>
          <a:srcRect l="44466"/>
          <a:stretch>
            <a:fillRect/>
          </a:stretch>
        </p:blipFill>
        <p:spPr bwMode="auto">
          <a:xfrm>
            <a:off x="323528" y="2708920"/>
            <a:ext cx="1679104" cy="22180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5" name="Прямоугольник 7"/>
          <p:cNvSpPr>
            <a:spLocks noChangeArrowheads="1"/>
          </p:cNvSpPr>
          <p:nvPr/>
        </p:nvSpPr>
        <p:spPr bwMode="auto">
          <a:xfrm>
            <a:off x="4572000" y="4797425"/>
            <a:ext cx="4572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Выполнила: </a:t>
            </a:r>
            <a:r>
              <a:rPr lang="ru-RU" sz="2800" b="1" smtClean="0">
                <a:solidFill>
                  <a:srgbClr val="C00000"/>
                </a:solidFill>
                <a:latin typeface="Monotype Corsiva" pitchFamily="66" charset="0"/>
              </a:rPr>
              <a:t>Д</a:t>
            </a:r>
            <a:r>
              <a:rPr lang="ru-RU" sz="2800" b="1" smtClean="0">
                <a:solidFill>
                  <a:srgbClr val="C00000"/>
                </a:solidFill>
                <a:latin typeface="Monotype Corsiva" pitchFamily="66" charset="0"/>
              </a:rPr>
              <a:t>орофеева   А.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Руководитель: </a:t>
            </a:r>
            <a:r>
              <a:rPr lang="ru-RU" sz="2800" b="1" dirty="0" err="1" smtClean="0">
                <a:solidFill>
                  <a:srgbClr val="C00000"/>
                </a:solidFill>
                <a:latin typeface="Monotype Corsiva" pitchFamily="66" charset="0"/>
              </a:rPr>
              <a:t>Томаш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О.В.</a:t>
            </a:r>
          </a:p>
          <a:p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Изобразительное искусство</a:t>
            </a:r>
          </a:p>
        </p:txBody>
      </p:sp>
      <p:sp>
        <p:nvSpPr>
          <p:cNvPr id="2056" name="Прямоугольник 8"/>
          <p:cNvSpPr>
            <a:spLocks noChangeArrowheads="1"/>
          </p:cNvSpPr>
          <p:nvPr/>
        </p:nvSpPr>
        <p:spPr bwMode="auto">
          <a:xfrm>
            <a:off x="4616450" y="2565400"/>
            <a:ext cx="2968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 b="1">
                <a:solidFill>
                  <a:srgbClr val="FF0066"/>
                </a:solidFill>
                <a:latin typeface="Monotype Corsiva" pitchFamily="66" charset="0"/>
              </a:rPr>
              <a:t> </a:t>
            </a:r>
            <a:endParaRPr lang="ru-RU" sz="4000">
              <a:solidFill>
                <a:srgbClr val="FF0066"/>
              </a:solidFill>
              <a:latin typeface="Calibri" pitchFamily="34" charset="0"/>
            </a:endParaRPr>
          </a:p>
        </p:txBody>
      </p:sp>
      <p:sp>
        <p:nvSpPr>
          <p:cNvPr id="2057" name="Прямоугольник 9"/>
          <p:cNvSpPr>
            <a:spLocks noChangeArrowheads="1"/>
          </p:cNvSpPr>
          <p:nvPr/>
        </p:nvSpPr>
        <p:spPr bwMode="auto">
          <a:xfrm>
            <a:off x="2484438" y="549275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7030A0"/>
                </a:solidFill>
                <a:latin typeface="Times New Roman" pitchFamily="18" charset="0"/>
              </a:rPr>
              <a:t>МОУ «Основная общеобразовательная школа» с.Высокиничи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2060848"/>
            <a:ext cx="8069838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cs typeface="+mn-cs"/>
              </a:rPr>
              <a:t>Писанка.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cs typeface="+mn-cs"/>
              </a:rPr>
              <a:t>Древние корни 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  <a:cs typeface="+mn-cs"/>
              </a:rPr>
              <a:t>                        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современность</a:t>
            </a: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09C927-B2B9-48FE-9814-06B7EBDC5DBD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468313" y="260350"/>
            <a:ext cx="7775575" cy="495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b="1" i="1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Значение символов на писанке.</a:t>
            </a:r>
            <a:endParaRPr lang="ru-RU" sz="3600" b="1">
              <a:solidFill>
                <a:srgbClr val="7030A0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800" b="1">
                <a:solidFill>
                  <a:srgbClr val="953735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Ласточки- приход весны.</a:t>
            </a:r>
          </a:p>
          <a:p>
            <a:pPr eaLnBrk="0" hangingPunct="0"/>
            <a:r>
              <a:rPr lang="ru-RU" sz="2800" b="1">
                <a:solidFill>
                  <a:srgbClr val="953735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Спираль-знак жизни (дарили пожилым людям).</a:t>
            </a:r>
          </a:p>
          <a:p>
            <a:pPr eaLnBrk="0" hangingPunct="0"/>
            <a:r>
              <a:rPr lang="ru-RU" sz="2800" b="1">
                <a:solidFill>
                  <a:srgbClr val="953735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Зеленые сердечки- жар любви(девушки дарили парням).</a:t>
            </a:r>
          </a:p>
          <a:p>
            <a:pPr eaLnBrk="0" hangingPunct="0"/>
            <a:r>
              <a:rPr lang="ru-RU" sz="2800" b="1">
                <a:solidFill>
                  <a:srgbClr val="953735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Рушничок - для дочери, чтобы удачно вышла замуж. Яблочко, цветы- на рождение девочки.</a:t>
            </a:r>
          </a:p>
          <a:p>
            <a:pPr eaLnBrk="0" hangingPunct="0"/>
            <a:r>
              <a:rPr lang="ru-RU" sz="2800" b="1">
                <a:solidFill>
                  <a:srgbClr val="953735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Петушиный гребешок-защита от несчастья.</a:t>
            </a:r>
          </a:p>
          <a:p>
            <a:pPr eaLnBrk="0" hangingPunct="0"/>
            <a:r>
              <a:rPr lang="ru-RU" sz="2800" b="1">
                <a:solidFill>
                  <a:srgbClr val="953735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Красный - цвет огня, радости.</a:t>
            </a:r>
          </a:p>
          <a:p>
            <a:pPr eaLnBrk="0" hangingPunct="0"/>
            <a:r>
              <a:rPr lang="ru-RU" sz="2800" b="1">
                <a:solidFill>
                  <a:srgbClr val="953735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Желтый - посвящается солнцу.</a:t>
            </a:r>
          </a:p>
          <a:p>
            <a:pPr eaLnBrk="0" hangingPunct="0"/>
            <a:r>
              <a:rPr lang="ru-RU" sz="2800" b="1">
                <a:solidFill>
                  <a:srgbClr val="953735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Черный - цвет земли.</a:t>
            </a:r>
          </a:p>
          <a:p>
            <a:pPr eaLnBrk="0" hangingPunct="0"/>
            <a:r>
              <a:rPr lang="ru-RU" sz="2800" b="1">
                <a:solidFill>
                  <a:srgbClr val="953735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Коричневый - плодородие земли. </a:t>
            </a:r>
          </a:p>
        </p:txBody>
      </p:sp>
      <p:pic>
        <p:nvPicPr>
          <p:cNvPr id="3" name="i-main-pic" descr="Картинка 31 из 6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63694">
            <a:off x="6867385" y="2331134"/>
            <a:ext cx="2277804" cy="31092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-main-pic" descr="Картинка 31 из 6030"/>
          <p:cNvPicPr>
            <a:picLocks noChangeAspect="1" noChangeArrowheads="1"/>
          </p:cNvPicPr>
          <p:nvPr/>
        </p:nvPicPr>
        <p:blipFill>
          <a:blip r:embed="rId3" cstate="print"/>
          <a:srcRect l="4000" t="2730" r="8000" b="4437"/>
          <a:stretch>
            <a:fillRect/>
          </a:stretch>
        </p:blipFill>
        <p:spPr bwMode="auto">
          <a:xfrm rot="1045827">
            <a:off x="4935873" y="3588509"/>
            <a:ext cx="2127169" cy="32874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-main-pic" descr="Картинка 31 из 6030"/>
          <p:cNvPicPr>
            <a:picLocks noChangeAspect="1" noChangeArrowheads="1"/>
          </p:cNvPicPr>
          <p:nvPr/>
        </p:nvPicPr>
        <p:blipFill>
          <a:blip r:embed="rId4" cstate="print"/>
          <a:srcRect l="4000" t="2930" r="4000" b="3297"/>
          <a:stretch>
            <a:fillRect/>
          </a:stretch>
        </p:blipFill>
        <p:spPr bwMode="auto">
          <a:xfrm rot="5149104">
            <a:off x="6987848" y="4675931"/>
            <a:ext cx="1752600" cy="2438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-main-pic" descr="Картинка 23 из 6030"/>
          <p:cNvPicPr>
            <a:picLocks noChangeAspect="1" noChangeArrowheads="1"/>
          </p:cNvPicPr>
          <p:nvPr/>
        </p:nvPicPr>
        <p:blipFill>
          <a:blip r:embed="rId5" cstate="print"/>
          <a:srcRect l="39428" t="4118" r="2863" b="5251"/>
          <a:stretch>
            <a:fillRect/>
          </a:stretch>
        </p:blipFill>
        <p:spPr bwMode="auto">
          <a:xfrm rot="4612901">
            <a:off x="1444865" y="4631710"/>
            <a:ext cx="1979822" cy="25433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D8CCD3-0E73-48C3-A58E-5810B1C01926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9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9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9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9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93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93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93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93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93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93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593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593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593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593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593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593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593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593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593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593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1"/>
          <p:cNvSpPr>
            <a:spLocks noChangeArrowheads="1"/>
          </p:cNvSpPr>
          <p:nvPr/>
        </p:nvSpPr>
        <p:spPr bwMode="auto">
          <a:xfrm>
            <a:off x="323850" y="0"/>
            <a:ext cx="838835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latin typeface="Monotype Corsiva" pitchFamily="66" charset="0"/>
              </a:rPr>
              <a:t>Орнаменты бывают геометрические, растительные, животные, предметно-бытовые, их видов бесчисленное множество, и располагаются они по-разному. Основные линии делят скорлупу на секторы, треугольники, квадраты, медальоны‚ полосы. А как ровно‚ симметрично расположены детали‚ как ритмично повторяется главный мотив! </a:t>
            </a:r>
          </a:p>
        </p:txBody>
      </p:sp>
      <p:pic>
        <p:nvPicPr>
          <p:cNvPr id="3" name="i-main-pic" descr="Картинка 19 из 6030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907704" y="2780928"/>
            <a:ext cx="54006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012F2D-B691-497F-AAB9-AA29D6899D37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Прямоугольник 3"/>
          <p:cNvSpPr>
            <a:spLocks noChangeArrowheads="1"/>
          </p:cNvSpPr>
          <p:nvPr/>
        </p:nvSpPr>
        <p:spPr bwMode="auto">
          <a:xfrm>
            <a:off x="4572000" y="333375"/>
            <a:ext cx="4572000" cy="35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latin typeface="Monotype Corsiva" pitchFamily="66" charset="0"/>
              </a:rPr>
              <a:t>Пусть разнесется по миру: 	                            Воскресе!</a:t>
            </a:r>
          </a:p>
          <a:p>
            <a:r>
              <a:rPr lang="ru-RU" sz="2800" b="1">
                <a:solidFill>
                  <a:srgbClr val="C00000"/>
                </a:solidFill>
                <a:latin typeface="Monotype Corsiva" pitchFamily="66" charset="0"/>
              </a:rPr>
              <a:t>Будем всегда мы с надеждою	                               вместе.</a:t>
            </a:r>
          </a:p>
          <a:p>
            <a:r>
              <a:rPr lang="ru-RU" sz="2800" b="1">
                <a:solidFill>
                  <a:srgbClr val="C00000"/>
                </a:solidFill>
                <a:latin typeface="Monotype Corsiva" pitchFamily="66" charset="0"/>
              </a:rPr>
              <a:t>С Верой в любовь, в золотые 		                      года.</a:t>
            </a:r>
          </a:p>
          <a:p>
            <a:r>
              <a:rPr lang="ru-RU" sz="2800" b="1">
                <a:solidFill>
                  <a:srgbClr val="C00000"/>
                </a:solidFill>
                <a:latin typeface="Monotype Corsiva" pitchFamily="66" charset="0"/>
              </a:rPr>
              <a:t>Вместе. Сегодня. Сейчас.         	                         Навсегда.</a:t>
            </a:r>
          </a:p>
        </p:txBody>
      </p:sp>
      <p:sp>
        <p:nvSpPr>
          <p:cNvPr id="40963" name="Прямоугольник 4"/>
          <p:cNvSpPr>
            <a:spLocks noChangeArrowheads="1"/>
          </p:cNvSpPr>
          <p:nvPr/>
        </p:nvSpPr>
        <p:spPr bwMode="auto">
          <a:xfrm>
            <a:off x="179388" y="3317875"/>
            <a:ext cx="4248150" cy="310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latin typeface="Monotype Corsiva" pitchFamily="66" charset="0"/>
              </a:rPr>
              <a:t>Ясно и солнечно в Светлую             		            Пасху!</a:t>
            </a:r>
          </a:p>
          <a:p>
            <a:r>
              <a:rPr lang="ru-RU" sz="2800" b="1">
                <a:solidFill>
                  <a:srgbClr val="C00000"/>
                </a:solidFill>
                <a:latin typeface="Monotype Corsiva" pitchFamily="66" charset="0"/>
              </a:rPr>
              <a:t>Крашенки красные, песни и  			пляски.</a:t>
            </a:r>
          </a:p>
          <a:p>
            <a:r>
              <a:rPr lang="ru-RU" sz="2800" b="1">
                <a:solidFill>
                  <a:srgbClr val="C00000"/>
                </a:solidFill>
                <a:latin typeface="Monotype Corsiva" pitchFamily="66" charset="0"/>
              </a:rPr>
              <a:t>Свет на душе, как от яркой 	                         свечи.</a:t>
            </a:r>
          </a:p>
          <a:p>
            <a:r>
              <a:rPr lang="ru-RU" sz="2800" b="1">
                <a:solidFill>
                  <a:srgbClr val="C00000"/>
                </a:solidFill>
                <a:latin typeface="Monotype Corsiva" pitchFamily="66" charset="0"/>
              </a:rPr>
              <a:t>И на столе уже ждут куличи.</a:t>
            </a:r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 cstate="print"/>
          <a:srcRect b="21111"/>
          <a:stretch>
            <a:fillRect/>
          </a:stretch>
        </p:blipFill>
        <p:spPr bwMode="auto">
          <a:xfrm>
            <a:off x="250825" y="333375"/>
            <a:ext cx="4249738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2"/>
          <p:cNvPicPr>
            <a:picLocks noChangeAspect="1" noChangeArrowheads="1"/>
          </p:cNvPicPr>
          <p:nvPr/>
        </p:nvPicPr>
        <p:blipFill>
          <a:blip r:embed="rId3" cstate="print"/>
          <a:srcRect l="6726" t="10983" r="10878" b="16531"/>
          <a:stretch>
            <a:fillRect/>
          </a:stretch>
        </p:blipFill>
        <p:spPr bwMode="auto">
          <a:xfrm>
            <a:off x="4787900" y="3933825"/>
            <a:ext cx="3529013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3A8026-A5DB-4137-8F4A-10C6B9BA8890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604250" cy="1385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+mn-cs"/>
              </a:rPr>
              <a:t>Основным  способом украшения пасхального яйца является его покраска в красный цвет, что символизирует Великий момент Евангельских Событий.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38120" t="20736" r="43520" b="41871"/>
          <a:stretch>
            <a:fillRect/>
          </a:stretch>
        </p:blipFill>
        <p:spPr bwMode="auto">
          <a:xfrm>
            <a:off x="5500694" y="1714488"/>
            <a:ext cx="3396899" cy="45958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6" name="Прямоугольник 4"/>
          <p:cNvSpPr>
            <a:spLocks noChangeArrowheads="1"/>
          </p:cNvSpPr>
          <p:nvPr/>
        </p:nvSpPr>
        <p:spPr bwMode="auto">
          <a:xfrm>
            <a:off x="250825" y="1341438"/>
            <a:ext cx="542925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latin typeface="Monotype Corsiva" pitchFamily="66" charset="0"/>
              </a:rPr>
              <a:t> В I веке от Рождества Христова было принято, посещая императора, приносить ему дар . .. Тиверий не поверил в рассказ Марии о Воскресении Христа и воскликнул: «Как может кто-то воскреснуть из мертвых? Это так же невозможно, как если бы это яйцо вдруг стало красным». Тут же на глазах императора свершилось чудо - яйцо стало красным, свидетельствуя истинность христианской веры». 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7FF68-D3F7-4BB9-B76A-616E128B98D7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а 26 из 603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4572032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Рисунок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5838" y="3071813"/>
            <a:ext cx="4106862" cy="346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5" descr="G:\1074152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04813"/>
            <a:ext cx="26511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4" descr="G:\93577295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6289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4CF852-00A6-4626-B441-FD6F138F6D19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5127" name="Прямоугольник 6"/>
          <p:cNvSpPr>
            <a:spLocks noChangeArrowheads="1"/>
          </p:cNvSpPr>
          <p:nvPr/>
        </p:nvSpPr>
        <p:spPr bwMode="auto">
          <a:xfrm>
            <a:off x="323850" y="4724400"/>
            <a:ext cx="4572000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latin typeface="Monotype Corsiva" pitchFamily="66" charset="0"/>
              </a:rPr>
              <a:t>Расписывали яйца специальным писачком - приспособлением с полостью внутри.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60350"/>
            <a:ext cx="810101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5" descr="G:\1074152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2875" y="260350"/>
            <a:ext cx="26511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94516C-1AC5-4733-8E30-1AD9EEF54DAF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962025" y="5743575"/>
            <a:ext cx="738663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2800" b="1">
                <a:solidFill>
                  <a:srgbClr val="C00000"/>
                </a:solidFill>
                <a:latin typeface="Monotype Corsiva" pitchFamily="66" charset="0"/>
              </a:rPr>
              <a:t>На  сыром курином яйце горячим воском с помощью </a:t>
            </a:r>
          </a:p>
          <a:p>
            <a:pPr algn="ctr" eaLnBrk="0" hangingPunct="0"/>
            <a:r>
              <a:rPr lang="ru-RU" sz="2800" b="1">
                <a:solidFill>
                  <a:srgbClr val="C00000"/>
                </a:solidFill>
                <a:latin typeface="Monotype Corsiva" pitchFamily="66" charset="0"/>
              </a:rPr>
              <a:t>косточки-вилки  писалось письмо Богу.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620713"/>
            <a:ext cx="7561262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684213" y="5516563"/>
            <a:ext cx="813593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Последовательность окрашивания яйца. Фото с                                                                                           выставки в г.Верхотурье, 2005г.</a:t>
            </a:r>
          </a:p>
        </p:txBody>
      </p:sp>
      <p:pic>
        <p:nvPicPr>
          <p:cNvPr id="7172" name="Picture 5" descr="G:\1074152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50" y="0"/>
            <a:ext cx="25717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4" descr="G:\93577295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6289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A039F2-EDE2-421F-BBBE-A5B72337CCA3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476250"/>
            <a:ext cx="7272337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4213" y="5589588"/>
            <a:ext cx="7704137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Monotype Corsiva" pitchFamily="66" charset="0"/>
                <a:cs typeface="+mn-cs"/>
              </a:rPr>
              <a:t>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Воск плавился, и рождалась писанка, как рождается солнышко из черноты ночи. </a:t>
            </a:r>
          </a:p>
        </p:txBody>
      </p:sp>
      <p:pic>
        <p:nvPicPr>
          <p:cNvPr id="8196" name="Picture 5" descr="G:\1074152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2875" y="0"/>
            <a:ext cx="26511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4" descr="G:\93577295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6289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A302A1-8449-4716-9D82-5A34E1BD47D8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G:\1074152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92875" y="260350"/>
            <a:ext cx="26511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Прямоугольник 1"/>
          <p:cNvSpPr>
            <a:spLocks noChangeArrowheads="1"/>
          </p:cNvSpPr>
          <p:nvPr/>
        </p:nvSpPr>
        <p:spPr bwMode="auto">
          <a:xfrm>
            <a:off x="468313" y="228600"/>
            <a:ext cx="6246812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C00000"/>
                </a:solidFill>
                <a:latin typeface="Calibri" pitchFamily="34" charset="0"/>
              </a:rPr>
              <a:t/>
            </a:r>
            <a:br>
              <a:rPr lang="ru-RU" sz="2000">
                <a:solidFill>
                  <a:srgbClr val="C00000"/>
                </a:solidFill>
                <a:latin typeface="Calibri" pitchFamily="34" charset="0"/>
              </a:rPr>
            </a:br>
            <a:r>
              <a:rPr lang="ru-RU" sz="2800" b="1">
                <a:solidFill>
                  <a:srgbClr val="C00000"/>
                </a:solidFill>
                <a:latin typeface="Monotype Corsiva" pitchFamily="66" charset="0"/>
              </a:rPr>
              <a:t>Основные цвета орнамента: </a:t>
            </a:r>
            <a:r>
              <a:rPr lang="ru-RU" sz="2800" b="1">
                <a:latin typeface="Monotype Corsiva" pitchFamily="66" charset="0"/>
              </a:rPr>
              <a:t>черный, </a:t>
            </a:r>
            <a:r>
              <a:rPr lang="ru-RU" sz="2800" b="1">
                <a:solidFill>
                  <a:srgbClr val="FF0000"/>
                </a:solidFill>
                <a:latin typeface="Monotype Corsiva" pitchFamily="66" charset="0"/>
              </a:rPr>
              <a:t>красный, </a:t>
            </a:r>
            <a:r>
              <a:rPr lang="ru-RU" sz="2800" b="1">
                <a:solidFill>
                  <a:srgbClr val="FFFF00"/>
                </a:solidFill>
                <a:latin typeface="Monotype Corsiva" pitchFamily="66" charset="0"/>
              </a:rPr>
              <a:t>желтый, </a:t>
            </a:r>
            <a:r>
              <a:rPr lang="ru-RU" sz="2800" b="1">
                <a:solidFill>
                  <a:srgbClr val="00B050"/>
                </a:solidFill>
                <a:latin typeface="Monotype Corsiva" pitchFamily="66" charset="0"/>
              </a:rPr>
              <a:t>зеленый. </a:t>
            </a:r>
            <a:r>
              <a:rPr lang="ru-RU" sz="2800" b="1">
                <a:solidFill>
                  <a:srgbClr val="C00000"/>
                </a:solidFill>
                <a:latin typeface="Monotype Corsiva" pitchFamily="66" charset="0"/>
              </a:rPr>
              <a:t>Черная (Ряба) Курочка снесла светоносное золотое яйцо, из которого родилась Вселенная. Черна земля, сбросившая белую фату зимы. Великдень красный, Егорий – зеленый, Купала – золотой (желтый).</a:t>
            </a:r>
            <a:r>
              <a:rPr lang="ru-RU" sz="2000">
                <a:solidFill>
                  <a:srgbClr val="C00000"/>
                </a:solidFill>
                <a:latin typeface="Calibri" pitchFamily="34" charset="0"/>
              </a:rPr>
              <a:t/>
            </a:r>
            <a:br>
              <a:rPr lang="ru-RU" sz="2000">
                <a:solidFill>
                  <a:srgbClr val="C00000"/>
                </a:solidFill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173865-652D-4F62-835E-6F116578B46D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6" name="i-main-pic" descr="Картинка 6 из 60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643314"/>
            <a:ext cx="4291039" cy="3027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Славянская писан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8574" y="2708920"/>
            <a:ext cx="4055426" cy="37890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Славянская писан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60648"/>
            <a:ext cx="3505200" cy="324326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322263" y="3573463"/>
            <a:ext cx="8570912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latin typeface="Monotype Corsiva" pitchFamily="66" charset="0"/>
              </a:rPr>
              <a:t>Орнамент писанки строится на известном  вращении креста вокруг центра, из-за чего образуются знакомые фигуры: круг, квадрат (или ромб) и центр, мировая ось, в виде креста, дерева, колеса с восемью спицами. Эти символы в яйце могут быть как основой росписи (то есть яйцо изображает один из символов, а остальные выстраиваются внутри этого символа), либо входить в состав орнамента.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634CD0-B5FA-41F0-A1B8-844ED680C463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0245" name="Picture 5" descr="G:\1074152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2875" y="260350"/>
            <a:ext cx="26511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4" descr="G:\93577295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0350"/>
            <a:ext cx="26289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G:\1074152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92875" y="0"/>
            <a:ext cx="26511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Рисунок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5" y="1428750"/>
            <a:ext cx="4176713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250825" y="260350"/>
            <a:ext cx="4105275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Разделение на две части -  передавало представление о двух мирах: видимом и невидимом. На три делили зачастую по вертикали. Так обозначали три небесных сферы. При разделении на четыре - образуется крест, который означает четыре стороны света.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0825" y="5084763"/>
            <a:ext cx="8497888" cy="13858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+mn-cs"/>
              </a:rPr>
              <a:t>Классическое разделение полусфер на четыре части, каждая из которых разделена на три, передает представление о четырех временах года с тремя месяцами.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0D28CE-7E71-4EB8-B9BE-F3F8650F4757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442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Александор</dc:creator>
  <cp:lastModifiedBy>User</cp:lastModifiedBy>
  <cp:revision>2</cp:revision>
  <dcterms:created xsi:type="dcterms:W3CDTF">2012-10-22T16:58:27Z</dcterms:created>
  <dcterms:modified xsi:type="dcterms:W3CDTF">2012-11-04T18:54:22Z</dcterms:modified>
</cp:coreProperties>
</file>