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83" r:id="rId3"/>
    <p:sldId id="292" r:id="rId4"/>
    <p:sldId id="267" r:id="rId5"/>
    <p:sldId id="293" r:id="rId6"/>
    <p:sldId id="257" r:id="rId7"/>
    <p:sldId id="262" r:id="rId8"/>
    <p:sldId id="285" r:id="rId9"/>
    <p:sldId id="261" r:id="rId10"/>
    <p:sldId id="282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DEFE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46B58A7-55A8-4180-9151-96ADBB05C338}" type="datetimeFigureOut">
              <a:rPr lang="ru-RU"/>
              <a:pPr>
                <a:defRPr/>
              </a:pPr>
              <a:t>03.03.2012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504B346-4B76-494C-BCD6-00E6325D6E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AF08063-9D8B-49D6-840E-5C140ACB678C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ru-RU" smtClean="0"/>
          </a:p>
        </p:txBody>
      </p:sp>
      <p:sp>
        <p:nvSpPr>
          <p:cNvPr id="22531" name="Rectangle 2"/>
          <p:cNvSpPr>
            <a:spLocks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 Найдите одушевлённые и неодушевлённые имена существительные. Поставьте к ним вопрос.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>
            <a:noAutofit/>
          </a:bodyPr>
          <a:lstStyle>
            <a:lvl1pPr algn="r">
              <a:defRPr sz="4200"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30"/>
          <p:cNvSpPr>
            <a:spLocks noGrp="1"/>
          </p:cNvSpPr>
          <p:nvPr>
            <p:ph type="dt" sz="half" idx="10"/>
          </p:nvPr>
        </p:nvSpPr>
        <p:spPr>
          <a:xfrm>
            <a:off x="5870575" y="6557963"/>
            <a:ext cx="2003425" cy="227012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348048CB-2CBF-4FDF-B007-BAE7F7AA9D0B}" type="datetimeFigureOut">
              <a:rPr lang="ru-RU"/>
              <a:pPr>
                <a:defRPr/>
              </a:pPr>
              <a:t>03.03.2012</a:t>
            </a:fld>
            <a:endParaRPr lang="ru-RU"/>
          </a:p>
        </p:txBody>
      </p:sp>
      <p:sp>
        <p:nvSpPr>
          <p:cNvPr id="7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63"/>
            <a:ext cx="2927350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350" y="6556375"/>
            <a:ext cx="588963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E356DF6F-9AD3-4DA5-9690-7C3317FCFD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496151-C213-428A-9CA1-6A4E77ED016E}" type="datetimeFigureOut">
              <a:rPr lang="ru-RU"/>
              <a:pPr>
                <a:defRPr/>
              </a:pPr>
              <a:t>03.03.2012</a:t>
            </a:fld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A2BEFF-9ECD-48AB-B8A6-4BACAB41C7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3388" y="6557963"/>
            <a:ext cx="2001837" cy="227012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2A99493-C299-43DC-8182-9D618B6951AD}" type="datetimeFigureOut">
              <a:rPr lang="ru-RU"/>
              <a:pPr>
                <a:defRPr/>
              </a:pPr>
              <a:t>03.03.2012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375"/>
            <a:ext cx="3657600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750" y="6553200"/>
            <a:ext cx="587375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FD673B17-E071-424B-A4ED-14CDE4969F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>
  <p:cSld name="Заголовок и два объекта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685800" y="4114800"/>
            <a:ext cx="77724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62FD18-C2D2-467F-8BBF-3110029C1F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1CD39C-EDA0-4A7A-BE53-0570CAD0F9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3DED14-E268-4205-B1D4-3BEBE4E8A09F}" type="datetimeFigureOut">
              <a:rPr lang="ru-RU"/>
              <a:pPr>
                <a:defRPr/>
              </a:pPr>
              <a:t>03.03.2012</a:t>
            </a:fld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2A61E-85DC-4EB0-8C82-3412196495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anchor="t"/>
          <a:lstStyle>
            <a:lvl1pPr algn="r">
              <a:buNone/>
              <a:defRPr sz="42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400" y="6556375"/>
            <a:ext cx="2001838" cy="22701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ABD475DF-178E-4290-A70D-469933B54091}" type="datetimeFigureOut">
              <a:rPr lang="ru-RU"/>
              <a:pPr>
                <a:defRPr/>
              </a:pPr>
              <a:t>03.03.2012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138" y="6556375"/>
            <a:ext cx="2895600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4175" y="6554788"/>
            <a:ext cx="587375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66A6CC9-3D0F-42E7-A3FA-35D1F71C91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5BF873-5624-4C17-A116-305F5C85B49A}" type="datetimeFigureOut">
              <a:rPr lang="ru-RU"/>
              <a:pPr>
                <a:defRPr/>
              </a:pPr>
              <a:t>03.03.2012</a:t>
            </a:fld>
            <a:endParaRPr lang="ru-RU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016126-2DFF-4E81-8705-FA633CE671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9F8A34-B810-4C81-A606-B5831B4F32F9}" type="datetimeFigureOut">
              <a:rPr lang="ru-RU"/>
              <a:pPr>
                <a:defRPr/>
              </a:pPr>
              <a:t>03.03.2012</a:t>
            </a:fld>
            <a:endParaRPr lang="ru-RU"/>
          </a:p>
        </p:txBody>
      </p:sp>
      <p:sp>
        <p:nvSpPr>
          <p:cNvPr id="8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D6D83A-FA65-44C9-8CBC-94B18225B0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CF7E36-F2A4-4B2E-A6C2-CD0CBC66BCE0}" type="datetimeFigureOut">
              <a:rPr lang="ru-RU"/>
              <a:pPr>
                <a:defRPr/>
              </a:pPr>
              <a:t>03.03.2012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93C72C-1D4B-42D2-9A00-CACC565800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87F496-8597-487C-A942-8424B88A0C36}" type="datetimeFigureOut">
              <a:rPr lang="ru-RU"/>
              <a:pPr>
                <a:defRPr/>
              </a:pPr>
              <a:t>03.03.2012</a:t>
            </a:fld>
            <a:endParaRPr lang="ru-RU"/>
          </a:p>
        </p:txBody>
      </p:sp>
      <p:sp>
        <p:nvSpPr>
          <p:cNvPr id="3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4CCBF6-1F80-40F8-B703-957A10AAE1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lIns="45720" tIns="0" rIns="0" bIns="0" spcCol="0" rtlCol="0" fromWordArt="0" forceAA="0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843679-07CC-491A-B633-7901AEE0E2C8}" type="datetimeFigureOut">
              <a:rPr lang="ru-RU"/>
              <a:pPr>
                <a:defRPr/>
              </a:pPr>
              <a:t>03.03.2012</a:t>
            </a:fld>
            <a:endParaRPr lang="ru-RU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3FA4D3-B14C-4DA2-8390-FE7BE8AB5B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 rot="21240000">
            <a:off x="598488" y="1004888"/>
            <a:ext cx="4319587" cy="4311650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 rot="21420000">
            <a:off x="596900" y="998538"/>
            <a:ext cx="4319588" cy="4313237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lIns="82296" tIns="0" rIns="0" bIns="0" spcCol="0" rtlCol="0" fromWordArt="0" forceAA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63C2797-EB4A-4FF0-B258-6ACB91C5BFE1}" type="datetimeFigureOut">
              <a:rPr lang="ru-RU"/>
              <a:pPr>
                <a:defRPr/>
              </a:pPr>
              <a:t>03.03.2012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EE206C9-CBDE-4D91-BA52-2B52E53484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5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54" name="Текст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26046137-CB47-4DEE-A98E-78B7FD4D1B50}" type="datetimeFigureOut">
              <a:rPr lang="ru-RU"/>
              <a:pPr>
                <a:defRPr/>
              </a:pPr>
              <a:t>03.03.2012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72525497-8898-46A9-9EE9-9A71C80145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5" r:id="rId1"/>
    <p:sldLayoutId id="2147483894" r:id="rId2"/>
    <p:sldLayoutId id="2147483896" r:id="rId3"/>
    <p:sldLayoutId id="2147483893" r:id="rId4"/>
    <p:sldLayoutId id="2147483892" r:id="rId5"/>
    <p:sldLayoutId id="2147483891" r:id="rId6"/>
    <p:sldLayoutId id="2147483890" r:id="rId7"/>
    <p:sldLayoutId id="2147483889" r:id="rId8"/>
    <p:sldLayoutId id="2147483897" r:id="rId9"/>
    <p:sldLayoutId id="2147483888" r:id="rId10"/>
    <p:sldLayoutId id="2147483898" r:id="rId11"/>
    <p:sldLayoutId id="2147483899" r:id="rId12"/>
    <p:sldLayoutId id="2147483900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 b="1" kern="1200" cap="all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  <a:extLst/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eaLnBrk="0" fontAlgn="base" hangingPunct="0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"/>
        <a:defRPr sz="2300" kern="1200">
          <a:solidFill>
            <a:srgbClr val="6C6C6C"/>
          </a:solidFill>
          <a:latin typeface="+mn-lt"/>
          <a:ea typeface="+mn-ea"/>
          <a:cs typeface="+mn-cs"/>
        </a:defRPr>
      </a:lvl2pPr>
      <a:lvl3pPr marL="7588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228600" algn="l" rtl="0" eaLnBrk="0" fontAlgn="base" hangingPunct="0"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"/>
        <a:defRPr sz="2000" kern="1200">
          <a:solidFill>
            <a:srgbClr val="6C6C6C"/>
          </a:solidFill>
          <a:latin typeface="+mn-lt"/>
          <a:ea typeface="+mn-ea"/>
          <a:cs typeface="+mn-cs"/>
        </a:defRPr>
      </a:lvl4pPr>
      <a:lvl5pPr marL="12795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6.gi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15.png"/><Relationship Id="rId4" Type="http://schemas.openxmlformats.org/officeDocument/2006/relationships/image" Target="../media/image14.gi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rgbClr val="00B0F0"/>
            </a:gs>
            <a:gs pos="50000">
              <a:srgbClr val="0070C0"/>
            </a:gs>
            <a:gs pos="100000">
              <a:srgbClr val="BDEFE5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75856" y="1412776"/>
            <a:ext cx="5252120" cy="677937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000" dirty="0" smtClean="0">
                <a:latin typeface="Arno Pro Smbd" pitchFamily="18" charset="0"/>
              </a:rPr>
              <a:t>Тема урока</a:t>
            </a:r>
            <a:endParaRPr lang="ru-RU" sz="6000" dirty="0">
              <a:latin typeface="Arno Pro Smbd" pitchFamily="18" charset="0"/>
            </a:endParaRPr>
          </a:p>
        </p:txBody>
      </p:sp>
      <p:sp>
        <p:nvSpPr>
          <p:cNvPr id="921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750" y="2133600"/>
            <a:ext cx="7416800" cy="1727200"/>
          </a:xfrm>
          <a:ln w="38100">
            <a:solidFill>
              <a:schemeClr val="bg1"/>
            </a:solidFill>
          </a:ln>
        </p:spPr>
        <p:txBody>
          <a:bodyPr/>
          <a:lstStyle/>
          <a:p>
            <a:pPr algn="ctr" eaLnBrk="1" hangingPunct="1"/>
            <a:r>
              <a:rPr lang="ru-RU" sz="5400" b="1" i="1" dirty="0" smtClean="0">
                <a:solidFill>
                  <a:srgbClr val="FFFF00"/>
                </a:solidFill>
                <a:latin typeface="Arial Black" pitchFamily="34" charset="0"/>
              </a:rPr>
              <a:t>Часть речи - имя </a:t>
            </a:r>
          </a:p>
          <a:p>
            <a:pPr algn="ctr" eaLnBrk="1" hangingPunct="1"/>
            <a:r>
              <a:rPr lang="ru-RU" sz="5400" b="1" i="1" dirty="0" smtClean="0">
                <a:solidFill>
                  <a:srgbClr val="FFFF00"/>
                </a:solidFill>
                <a:latin typeface="Arial Black" pitchFamily="34" charset="0"/>
              </a:rPr>
              <a:t>существительное</a:t>
            </a:r>
          </a:p>
        </p:txBody>
      </p:sp>
      <p:pic>
        <p:nvPicPr>
          <p:cNvPr id="4" name="Picture 15" descr="SCHOOL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0"/>
            <a:ext cx="2214563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TextBox 4"/>
          <p:cNvSpPr txBox="1">
            <a:spLocks noChangeArrowheads="1"/>
          </p:cNvSpPr>
          <p:nvPr/>
        </p:nvSpPr>
        <p:spPr bwMode="auto">
          <a:xfrm>
            <a:off x="1619250" y="4076700"/>
            <a:ext cx="7345363" cy="23698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ru-RU" sz="2800" b="1" dirty="0"/>
              <a:t> </a:t>
            </a:r>
            <a:r>
              <a:rPr lang="ru-RU" sz="2400" b="1" dirty="0">
                <a:latin typeface="Liberation Sans Narrow" pitchFamily="34" charset="0"/>
              </a:rPr>
              <a:t>Выполнила:</a:t>
            </a:r>
            <a:endParaRPr lang="ru-RU" sz="2400" dirty="0">
              <a:latin typeface="Liberation Sans Narrow" pitchFamily="34" charset="0"/>
            </a:endParaRPr>
          </a:p>
          <a:p>
            <a:pPr algn="r">
              <a:defRPr/>
            </a:pPr>
            <a:r>
              <a:rPr lang="ru-RU" sz="2400" b="1" dirty="0">
                <a:latin typeface="Liberation Sans Narrow" pitchFamily="34" charset="0"/>
              </a:rPr>
              <a:t>                                            </a:t>
            </a:r>
            <a:r>
              <a:rPr lang="ru-RU" sz="2400" b="1" i="1" dirty="0">
                <a:latin typeface="Liberation Sans Narrow" pitchFamily="34" charset="0"/>
              </a:rPr>
              <a:t>учитель начальных классов</a:t>
            </a:r>
            <a:endParaRPr lang="ru-RU" sz="2400" dirty="0">
              <a:latin typeface="Liberation Sans Narrow" pitchFamily="34" charset="0"/>
            </a:endParaRPr>
          </a:p>
          <a:p>
            <a:pPr algn="r">
              <a:defRPr/>
            </a:pPr>
            <a:r>
              <a:rPr lang="ru-RU" sz="2400" b="1" i="1" dirty="0" smtClean="0"/>
              <a:t>Шевцова Татьяна</a:t>
            </a:r>
          </a:p>
          <a:p>
            <a:pPr algn="r">
              <a:defRPr/>
            </a:pPr>
            <a:r>
              <a:rPr lang="ru-RU" sz="2400" b="1" i="1" dirty="0" smtClean="0"/>
              <a:t>Васильевна </a:t>
            </a:r>
            <a:r>
              <a:rPr lang="ru-RU" sz="2400" b="1" i="1" dirty="0" smtClean="0">
                <a:latin typeface="Liberation Sans Narrow" pitchFamily="34" charset="0"/>
              </a:rPr>
              <a:t>                                    </a:t>
            </a:r>
            <a:endParaRPr lang="ru-RU" sz="2400" dirty="0">
              <a:latin typeface="Liberation Sans Narrow" pitchFamily="34" charset="0"/>
            </a:endParaRPr>
          </a:p>
          <a:p>
            <a:pPr algn="r">
              <a:defRPr/>
            </a:pPr>
            <a:r>
              <a:rPr lang="ru-RU" sz="2400" b="1" i="1" dirty="0">
                <a:latin typeface="Liberation Sans Narrow" pitchFamily="34" charset="0"/>
              </a:rPr>
              <a:t>                                    </a:t>
            </a:r>
            <a:endParaRPr lang="ru-RU" sz="2400" b="1" i="1" dirty="0">
              <a:solidFill>
                <a:srgbClr val="FFFF00"/>
              </a:solidFill>
              <a:latin typeface="Liberation Sans Narrow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71775" y="188913"/>
            <a:ext cx="6121400" cy="120032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dirty="0" smtClean="0"/>
              <a:t>МБОУ </a:t>
            </a:r>
            <a:r>
              <a:rPr lang="ru-RU" sz="2400" b="1" dirty="0" err="1" smtClean="0"/>
              <a:t>Летуновская</a:t>
            </a:r>
            <a:r>
              <a:rPr lang="ru-RU" sz="2400" b="1" dirty="0" smtClean="0"/>
              <a:t> общеобразовательная средняя школа</a:t>
            </a:r>
            <a:endParaRPr lang="ru-RU" sz="2400" b="1" dirty="0"/>
          </a:p>
          <a:p>
            <a:pPr algn="ctr">
              <a:defRPr/>
            </a:pPr>
            <a:endParaRPr lang="ru-RU" sz="2400" b="1" dirty="0"/>
          </a:p>
        </p:txBody>
      </p:sp>
      <p:sp>
        <p:nvSpPr>
          <p:cNvPr id="9223" name="TextBox 6"/>
          <p:cNvSpPr txBox="1">
            <a:spLocks noChangeArrowheads="1"/>
          </p:cNvSpPr>
          <p:nvPr/>
        </p:nvSpPr>
        <p:spPr bwMode="auto">
          <a:xfrm>
            <a:off x="3132138" y="6165850"/>
            <a:ext cx="38877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 dirty="0" smtClean="0"/>
              <a:t>2012г</a:t>
            </a:r>
            <a:r>
              <a:rPr lang="ru-RU" sz="2000" b="1" dirty="0"/>
              <a:t>.</a:t>
            </a:r>
          </a:p>
        </p:txBody>
      </p:sp>
      <p:sp>
        <p:nvSpPr>
          <p:cNvPr id="8" name="TextBox 7"/>
          <p:cNvSpPr txBox="1"/>
          <p:nvPr/>
        </p:nvSpPr>
        <p:spPr>
          <a:xfrm rot="20191117">
            <a:off x="44450" y="5126038"/>
            <a:ext cx="3290888" cy="9144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5400" b="1"/>
              <a:t>3</a:t>
            </a:r>
            <a:r>
              <a:rPr lang="ru-RU" sz="5400"/>
              <a:t> класс</a:t>
            </a: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gradFill flip="none" rotWithShape="1">
          <a:gsLst>
            <a:gs pos="0">
              <a:schemeClr val="tx2">
                <a:lumMod val="40000"/>
                <a:lumOff val="60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 rot="-10591003">
            <a:off x="4856163" y="2439988"/>
            <a:ext cx="36750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10800000">
            <a:spAutoFit/>
          </a:bodyPr>
          <a:lstStyle/>
          <a:p>
            <a:endParaRPr lang="ru-RU">
              <a:latin typeface="Garamond" pitchFamily="18" charset="0"/>
            </a:endParaRPr>
          </a:p>
        </p:txBody>
      </p:sp>
      <p:sp>
        <p:nvSpPr>
          <p:cNvPr id="174083" name="Rectangle 3"/>
          <p:cNvSpPr>
            <a:spLocks noGrp="1" noChangeArrowheads="1"/>
          </p:cNvSpPr>
          <p:nvPr>
            <p:ph type="title"/>
          </p:nvPr>
        </p:nvSpPr>
        <p:spPr>
          <a:xfrm>
            <a:off x="571472" y="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5400" dirty="0">
                <a:solidFill>
                  <a:srgbClr val="FFFF00"/>
                </a:solidFill>
              </a:rPr>
              <a:t>Спасибо за урок!</a:t>
            </a:r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body" sz="half" idx="2"/>
          </p:nvPr>
        </p:nvSpPr>
        <p:spPr>
          <a:xfrm rot="10801451" flipV="1">
            <a:off x="323850" y="5707063"/>
            <a:ext cx="8494713" cy="1150937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z="6000" i="1" smtClean="0">
                <a:solidFill>
                  <a:srgbClr val="0070C0"/>
                </a:solidFill>
              </a:rPr>
              <a:t>Молодцы!</a:t>
            </a:r>
          </a:p>
        </p:txBody>
      </p:sp>
      <p:pic>
        <p:nvPicPr>
          <p:cNvPr id="19461" name="Picture 5" descr="C41-07"/>
          <p:cNvPicPr>
            <a:picLocks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286000" y="1143000"/>
            <a:ext cx="4608513" cy="4575175"/>
          </a:xfrm>
          <a:noFill/>
        </p:spPr>
      </p:pic>
      <p:pic>
        <p:nvPicPr>
          <p:cNvPr id="19462" name="Picture 6" descr="DD01009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0400" y="3886200"/>
            <a:ext cx="19050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Picture 7" descr="DD01009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>
            <a:off x="457200" y="1371600"/>
            <a:ext cx="19050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7242048" cy="1143000"/>
          </a:xfrm>
        </p:spPr>
        <p:txBody>
          <a:bodyPr/>
          <a:lstStyle/>
          <a:p>
            <a:pPr algn="ctr">
              <a:defRPr/>
            </a:pPr>
            <a:r>
              <a:rPr lang="ru-RU" sz="4800" dirty="0" smtClean="0">
                <a:solidFill>
                  <a:schemeClr val="accent5">
                    <a:lumMod val="75000"/>
                  </a:schemeClr>
                </a:solidFill>
              </a:rPr>
              <a:t>План урока</a:t>
            </a:r>
            <a:endParaRPr lang="ru-RU" sz="48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143000" y="1714500"/>
            <a:ext cx="2428875" cy="1143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072063" y="1714500"/>
            <a:ext cx="2571750" cy="1143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71500" y="3357563"/>
            <a:ext cx="3214688" cy="1143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929188" y="3286125"/>
            <a:ext cx="3429000" cy="121443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247" name="TextBox 7"/>
          <p:cNvSpPr txBox="1">
            <a:spLocks noChangeArrowheads="1"/>
          </p:cNvSpPr>
          <p:nvPr/>
        </p:nvSpPr>
        <p:spPr bwMode="auto">
          <a:xfrm>
            <a:off x="928688" y="1785938"/>
            <a:ext cx="2643187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/>
              <a:t>Минутка</a:t>
            </a:r>
          </a:p>
          <a:p>
            <a:pPr algn="ctr"/>
            <a:r>
              <a:rPr lang="ru-RU" sz="2400" b="1"/>
              <a:t>чистописания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14313" y="5143500"/>
            <a:ext cx="2714625" cy="121443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500438" y="5072063"/>
            <a:ext cx="2643187" cy="12858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643688" y="5072063"/>
            <a:ext cx="2286000" cy="12858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251" name="TextBox 11"/>
          <p:cNvSpPr txBox="1">
            <a:spLocks noChangeArrowheads="1"/>
          </p:cNvSpPr>
          <p:nvPr/>
        </p:nvSpPr>
        <p:spPr bwMode="auto">
          <a:xfrm>
            <a:off x="5286375" y="1785938"/>
            <a:ext cx="200025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/>
              <a:t>Словарная</a:t>
            </a:r>
          </a:p>
          <a:p>
            <a:pPr algn="ctr"/>
            <a:r>
              <a:rPr lang="ru-RU" sz="2400" b="1"/>
              <a:t>работа</a:t>
            </a:r>
          </a:p>
        </p:txBody>
      </p:sp>
      <p:sp>
        <p:nvSpPr>
          <p:cNvPr id="10252" name="TextBox 12"/>
          <p:cNvSpPr txBox="1">
            <a:spLocks noChangeArrowheads="1"/>
          </p:cNvSpPr>
          <p:nvPr/>
        </p:nvSpPr>
        <p:spPr bwMode="auto">
          <a:xfrm>
            <a:off x="571500" y="3357563"/>
            <a:ext cx="300037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/>
              <a:t>Подготовка</a:t>
            </a:r>
          </a:p>
          <a:p>
            <a:pPr algn="ctr"/>
            <a:r>
              <a:rPr lang="ru-RU" sz="2000" b="1"/>
              <a:t>к новой теме</a:t>
            </a:r>
          </a:p>
          <a:p>
            <a:pPr algn="ctr"/>
            <a:r>
              <a:rPr lang="ru-RU" sz="2000" b="1"/>
              <a:t>(что мы уже знаем?)</a:t>
            </a:r>
          </a:p>
        </p:txBody>
      </p:sp>
      <p:sp>
        <p:nvSpPr>
          <p:cNvPr id="10253" name="TextBox 13"/>
          <p:cNvSpPr txBox="1">
            <a:spLocks noChangeArrowheads="1"/>
          </p:cNvSpPr>
          <p:nvPr/>
        </p:nvSpPr>
        <p:spPr bwMode="auto">
          <a:xfrm>
            <a:off x="5357813" y="3429000"/>
            <a:ext cx="2786062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/>
              <a:t>Изучение</a:t>
            </a:r>
          </a:p>
          <a:p>
            <a:pPr algn="ctr"/>
            <a:r>
              <a:rPr lang="ru-RU" sz="2800" b="1"/>
              <a:t>новой темы</a:t>
            </a:r>
          </a:p>
        </p:txBody>
      </p:sp>
      <p:sp>
        <p:nvSpPr>
          <p:cNvPr id="10254" name="TextBox 14"/>
          <p:cNvSpPr txBox="1">
            <a:spLocks noChangeArrowheads="1"/>
          </p:cNvSpPr>
          <p:nvPr/>
        </p:nvSpPr>
        <p:spPr bwMode="auto">
          <a:xfrm>
            <a:off x="357188" y="5286375"/>
            <a:ext cx="2357437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/>
              <a:t>Закрепление</a:t>
            </a:r>
          </a:p>
          <a:p>
            <a:pPr algn="ctr"/>
            <a:r>
              <a:rPr lang="ru-RU" sz="2400" b="1"/>
              <a:t>изученного</a:t>
            </a:r>
          </a:p>
        </p:txBody>
      </p:sp>
      <p:sp>
        <p:nvSpPr>
          <p:cNvPr id="10255" name="TextBox 15"/>
          <p:cNvSpPr txBox="1">
            <a:spLocks noChangeArrowheads="1"/>
          </p:cNvSpPr>
          <p:nvPr/>
        </p:nvSpPr>
        <p:spPr bwMode="auto">
          <a:xfrm>
            <a:off x="3929063" y="5286375"/>
            <a:ext cx="2000250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/>
              <a:t>Итог</a:t>
            </a:r>
          </a:p>
          <a:p>
            <a:pPr algn="ctr"/>
            <a:r>
              <a:rPr lang="ru-RU" sz="2800" b="1"/>
              <a:t>урока </a:t>
            </a:r>
          </a:p>
          <a:p>
            <a:endParaRPr lang="ru-RU"/>
          </a:p>
        </p:txBody>
      </p:sp>
      <p:sp>
        <p:nvSpPr>
          <p:cNvPr id="10256" name="TextBox 16"/>
          <p:cNvSpPr txBox="1">
            <a:spLocks noChangeArrowheads="1"/>
          </p:cNvSpPr>
          <p:nvPr/>
        </p:nvSpPr>
        <p:spPr bwMode="auto">
          <a:xfrm>
            <a:off x="6858000" y="5357813"/>
            <a:ext cx="1928813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/>
              <a:t>Домашнее</a:t>
            </a:r>
          </a:p>
          <a:p>
            <a:pPr algn="ctr"/>
            <a:r>
              <a:rPr lang="ru-RU" sz="2400" b="1"/>
              <a:t>задание</a:t>
            </a:r>
          </a:p>
        </p:txBody>
      </p:sp>
      <p:cxnSp>
        <p:nvCxnSpPr>
          <p:cNvPr id="21" name="Прямая со стрелкой 20"/>
          <p:cNvCxnSpPr>
            <a:stCxn id="10247" idx="3"/>
          </p:cNvCxnSpPr>
          <p:nvPr/>
        </p:nvCxnSpPr>
        <p:spPr>
          <a:xfrm flipV="1">
            <a:off x="3571875" y="2143125"/>
            <a:ext cx="1500188" cy="58738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rot="10800000" flipV="1">
            <a:off x="1785938" y="2857500"/>
            <a:ext cx="4071937" cy="500063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stCxn id="6" idx="3"/>
            <a:endCxn id="7" idx="1"/>
          </p:cNvCxnSpPr>
          <p:nvPr/>
        </p:nvCxnSpPr>
        <p:spPr>
          <a:xfrm flipV="1">
            <a:off x="3786188" y="3894138"/>
            <a:ext cx="1143000" cy="34925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>
            <a:stCxn id="7" idx="2"/>
          </p:cNvCxnSpPr>
          <p:nvPr/>
        </p:nvCxnSpPr>
        <p:spPr>
          <a:xfrm rot="5400000">
            <a:off x="3679032" y="2178844"/>
            <a:ext cx="642937" cy="5286375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>
            <a:stCxn id="9" idx="3"/>
            <a:endCxn id="10" idx="1"/>
          </p:cNvCxnSpPr>
          <p:nvPr/>
        </p:nvCxnSpPr>
        <p:spPr>
          <a:xfrm flipV="1">
            <a:off x="2928938" y="5715000"/>
            <a:ext cx="571500" cy="36513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>
            <a:stCxn id="10" idx="3"/>
            <a:endCxn id="11" idx="1"/>
          </p:cNvCxnSpPr>
          <p:nvPr/>
        </p:nvCxnSpPr>
        <p:spPr>
          <a:xfrm>
            <a:off x="6143625" y="5715000"/>
            <a:ext cx="500063" cy="1588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500"/>
                            </p:stCondLst>
                            <p:childTnLst>
                              <p:par>
                                <p:cTn id="3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4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 wrap="square" numCol="1" compatLnSpc="1">
            <a:prstTxWarp prst="textNoShape">
              <a:avLst/>
            </a:prstTxWarp>
          </a:bodyPr>
          <a:lstStyle/>
          <a:p>
            <a:endParaRPr lang="ru-RU" cap="none" smtClean="0">
              <a:ln>
                <a:noFill/>
              </a:ln>
              <a:solidFill>
                <a:schemeClr val="tx1"/>
              </a:solidFill>
            </a:endParaRPr>
          </a:p>
        </p:txBody>
      </p:sp>
      <p:pic>
        <p:nvPicPr>
          <p:cNvPr id="16" name="Рисунок 15" descr="E:\1.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2035891" y="-1648631"/>
            <a:ext cx="5065767" cy="10155115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2000250" y="285750"/>
            <a:ext cx="62865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i="1">
                <a:latin typeface="Arno Pro Smbd" pitchFamily="18" charset="0"/>
              </a:rPr>
              <a:t>Словарная работа</a:t>
            </a:r>
          </a:p>
        </p:txBody>
      </p:sp>
      <p:sp>
        <p:nvSpPr>
          <p:cNvPr id="12291" name="TextBox 2"/>
          <p:cNvSpPr txBox="1">
            <a:spLocks noChangeArrowheads="1"/>
          </p:cNvSpPr>
          <p:nvPr/>
        </p:nvSpPr>
        <p:spPr bwMode="auto">
          <a:xfrm>
            <a:off x="1000125" y="1214438"/>
            <a:ext cx="7429500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latin typeface="Trebuchet MS" pitchFamily="34" charset="0"/>
              </a:rPr>
              <a:t>Б..рёза,  гор..д, чуд…са,  кв..ртира,  подл..тели, м..роз, п..года, в..рона, ст..лбы, к..вёр,  ..нварь. 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714750" y="1143000"/>
            <a:ext cx="2857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solidFill>
                  <a:srgbClr val="FF0000"/>
                </a:solidFill>
                <a:latin typeface="Trebuchet MS" pitchFamily="34" charset="0"/>
              </a:rPr>
              <a:t>о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571625" y="1714500"/>
            <a:ext cx="2857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solidFill>
                  <a:srgbClr val="FF0000"/>
                </a:solidFill>
                <a:latin typeface="Trebuchet MS" pitchFamily="34" charset="0"/>
              </a:rPr>
              <a:t>а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6429375" y="1714500"/>
            <a:ext cx="4286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solidFill>
                  <a:srgbClr val="FF0000"/>
                </a:solidFill>
                <a:latin typeface="Trebuchet MS" pitchFamily="34" charset="0"/>
              </a:rPr>
              <a:t>о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1285875" y="2286000"/>
            <a:ext cx="2857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solidFill>
                  <a:srgbClr val="FF0000"/>
                </a:solidFill>
                <a:latin typeface="Trebuchet MS" pitchFamily="34" charset="0"/>
              </a:rPr>
              <a:t>о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219700" y="2286000"/>
            <a:ext cx="288925" cy="7016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4000" dirty="0">
                <a:solidFill>
                  <a:srgbClr val="FF0000"/>
                </a:solidFill>
                <a:latin typeface="+mj-lt"/>
              </a:rPr>
              <a:t>о</a:t>
            </a:r>
          </a:p>
        </p:txBody>
      </p:sp>
      <p:pic>
        <p:nvPicPr>
          <p:cNvPr id="12298" name="Picture 3" descr="j034334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9313" y="4000500"/>
            <a:ext cx="2587625" cy="269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4643438" y="1214438"/>
            <a:ext cx="15128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3600" b="1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4500563" y="1714500"/>
            <a:ext cx="50006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solidFill>
                  <a:srgbClr val="FF0000"/>
                </a:solidFill>
              </a:rPr>
              <a:t>е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6858000" y="2286000"/>
            <a:ext cx="35718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solidFill>
                  <a:srgbClr val="FF0000"/>
                </a:solidFill>
              </a:rPr>
              <a:t>о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3132138" y="2276475"/>
            <a:ext cx="36036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solidFill>
                  <a:srgbClr val="FF0000"/>
                </a:solidFill>
              </a:rPr>
              <a:t>о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1042988" y="2852738"/>
            <a:ext cx="43338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solidFill>
                  <a:srgbClr val="FF0000"/>
                </a:solidFill>
              </a:rPr>
              <a:t>я</a:t>
            </a:r>
          </a:p>
        </p:txBody>
      </p:sp>
      <p:sp>
        <p:nvSpPr>
          <p:cNvPr id="3" name="TextBox 14"/>
          <p:cNvSpPr txBox="1">
            <a:spLocks noChangeArrowheads="1"/>
          </p:cNvSpPr>
          <p:nvPr/>
        </p:nvSpPr>
        <p:spPr bwMode="auto">
          <a:xfrm>
            <a:off x="4859338" y="1430338"/>
            <a:ext cx="15128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3600" b="1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258888" y="1196975"/>
            <a:ext cx="57626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solidFill>
                  <a:srgbClr val="FF0000"/>
                </a:solidFill>
                <a:latin typeface="Trebuchet MS" pitchFamily="34" charset="0"/>
              </a:rPr>
              <a:t>е</a:t>
            </a:r>
          </a:p>
        </p:txBody>
      </p:sp>
      <p:sp>
        <p:nvSpPr>
          <p:cNvPr id="6" name="TextBox 14"/>
          <p:cNvSpPr txBox="1">
            <a:spLocks noChangeArrowheads="1"/>
          </p:cNvSpPr>
          <p:nvPr/>
        </p:nvSpPr>
        <p:spPr bwMode="auto">
          <a:xfrm>
            <a:off x="5364163" y="1125538"/>
            <a:ext cx="431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solidFill>
                  <a:srgbClr val="FF0000"/>
                </a:solidFill>
              </a:rPr>
              <a:t>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8134672" cy="2819400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Имя  существительное</a:t>
            </a:r>
            <a:r>
              <a:rPr lang="ru-RU" sz="3600" dirty="0" smtClean="0">
                <a:latin typeface="Verdana" pitchFamily="34" charset="0"/>
              </a:rPr>
              <a:t> </a:t>
            </a:r>
            <a:r>
              <a:rPr lang="ru-RU" sz="3600" dirty="0" smtClean="0">
                <a:solidFill>
                  <a:srgbClr val="0000FF"/>
                </a:solidFill>
                <a:latin typeface="Verdana" pitchFamily="34" charset="0"/>
              </a:rPr>
              <a:t>– </a:t>
            </a:r>
            <a:br>
              <a:rPr lang="ru-RU" sz="3600" dirty="0" smtClean="0">
                <a:solidFill>
                  <a:srgbClr val="0000FF"/>
                </a:solidFill>
                <a:latin typeface="Verdana" pitchFamily="34" charset="0"/>
              </a:rPr>
            </a:br>
            <a:r>
              <a:rPr lang="ru-RU" sz="3600" dirty="0" smtClean="0">
                <a:solidFill>
                  <a:srgbClr val="0000FF"/>
                </a:solidFill>
                <a:latin typeface="Verdana" pitchFamily="34" charset="0"/>
              </a:rPr>
              <a:t>часть речи, которая обозначает  предметы и явления  и отвечает  на  вопросы</a:t>
            </a:r>
            <a:endParaRPr lang="ru-RU" sz="36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539552" y="3429000"/>
            <a:ext cx="7772400" cy="576064"/>
          </a:xfrm>
        </p:spPr>
        <p:txBody>
          <a:bodyPr/>
          <a:lstStyle/>
          <a:p>
            <a:pPr algn="ctr">
              <a:buNone/>
            </a:pPr>
            <a:r>
              <a:rPr lang="ru-RU" sz="2800" b="1" i="1" dirty="0" smtClean="0">
                <a:solidFill>
                  <a:srgbClr val="FF0000"/>
                </a:solidFill>
              </a:rPr>
              <a:t>КТО?</a:t>
            </a:r>
            <a:r>
              <a:rPr lang="ru-RU" sz="2800" b="1" i="1" dirty="0" smtClean="0">
                <a:solidFill>
                  <a:schemeClr val="tx2"/>
                </a:solidFill>
              </a:rPr>
              <a:t>    </a:t>
            </a:r>
            <a:r>
              <a:rPr lang="ru-RU" b="1" dirty="0" smtClean="0">
                <a:solidFill>
                  <a:srgbClr val="0000FF"/>
                </a:solidFill>
                <a:latin typeface="Verdana" pitchFamily="34" charset="0"/>
              </a:rPr>
              <a:t>или</a:t>
            </a:r>
            <a:r>
              <a:rPr lang="ru-RU" sz="2800" b="1" i="1" dirty="0" smtClean="0">
                <a:solidFill>
                  <a:schemeClr val="tx2"/>
                </a:solidFill>
              </a:rPr>
              <a:t>    </a:t>
            </a:r>
            <a:r>
              <a:rPr lang="ru-RU" sz="2800" b="1" i="1" dirty="0" smtClean="0">
                <a:solidFill>
                  <a:srgbClr val="FF0000"/>
                </a:solidFill>
              </a:rPr>
              <a:t>ЧТО?</a:t>
            </a:r>
          </a:p>
          <a:p>
            <a:pPr algn="ctr"/>
            <a:endParaRPr lang="ru-RU" dirty="0"/>
          </a:p>
        </p:txBody>
      </p:sp>
      <p:pic>
        <p:nvPicPr>
          <p:cNvPr id="6" name="Picture 8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4077073"/>
            <a:ext cx="2664296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8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4077072"/>
            <a:ext cx="2664296" cy="2088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rgbClr val="92D050"/>
            </a:gs>
            <a:gs pos="50000">
              <a:srgbClr val="92D050"/>
            </a:gs>
            <a:gs pos="100000">
              <a:srgbClr val="92D050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40" name="Text Box 4"/>
          <p:cNvSpPr txBox="1">
            <a:spLocks noChangeArrowheads="1"/>
          </p:cNvSpPr>
          <p:nvPr/>
        </p:nvSpPr>
        <p:spPr bwMode="auto">
          <a:xfrm>
            <a:off x="755650" y="260350"/>
            <a:ext cx="78486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800" b="1">
                <a:solidFill>
                  <a:schemeClr val="tx2"/>
                </a:solidFill>
                <a:latin typeface="Trebuchet MS" pitchFamily="34" charset="0"/>
              </a:rPr>
              <a:t>Выпиши в два столбика</a:t>
            </a:r>
          </a:p>
        </p:txBody>
      </p:sp>
      <p:sp>
        <p:nvSpPr>
          <p:cNvPr id="219141" name="Text Box 5"/>
          <p:cNvSpPr txBox="1">
            <a:spLocks noChangeArrowheads="1"/>
          </p:cNvSpPr>
          <p:nvPr/>
        </p:nvSpPr>
        <p:spPr bwMode="auto">
          <a:xfrm>
            <a:off x="755650" y="1125538"/>
            <a:ext cx="223202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400" b="1">
                <a:latin typeface="Trebuchet MS" pitchFamily="34" charset="0"/>
              </a:rPr>
              <a:t>Кто</a:t>
            </a:r>
            <a:r>
              <a:rPr lang="ru-RU" sz="3600" b="1">
                <a:latin typeface="Trebuchet MS" pitchFamily="34" charset="0"/>
              </a:rPr>
              <a:t>?</a:t>
            </a:r>
          </a:p>
        </p:txBody>
      </p:sp>
      <p:sp>
        <p:nvSpPr>
          <p:cNvPr id="219142" name="Text Box 6"/>
          <p:cNvSpPr txBox="1">
            <a:spLocks noChangeArrowheads="1"/>
          </p:cNvSpPr>
          <p:nvPr/>
        </p:nvSpPr>
        <p:spPr bwMode="auto">
          <a:xfrm>
            <a:off x="6227763" y="1125538"/>
            <a:ext cx="2089150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400" b="1">
                <a:latin typeface="Trebuchet MS" pitchFamily="34" charset="0"/>
              </a:rPr>
              <a:t>Что</a:t>
            </a:r>
            <a:r>
              <a:rPr lang="ru-RU" sz="3600" b="1">
                <a:latin typeface="Trebuchet MS" pitchFamily="34" charset="0"/>
              </a:rPr>
              <a:t>?</a:t>
            </a:r>
          </a:p>
        </p:txBody>
      </p:sp>
      <p:sp>
        <p:nvSpPr>
          <p:cNvPr id="219143" name="Text Box 7"/>
          <p:cNvSpPr txBox="1">
            <a:spLocks noChangeArrowheads="1"/>
          </p:cNvSpPr>
          <p:nvPr/>
        </p:nvSpPr>
        <p:spPr bwMode="auto">
          <a:xfrm>
            <a:off x="3313113" y="1557338"/>
            <a:ext cx="208915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3600" b="1" dirty="0">
                <a:solidFill>
                  <a:schemeClr val="accent3">
                    <a:lumMod val="75000"/>
                  </a:schemeClr>
                </a:solidFill>
                <a:latin typeface="Trebuchet MS" pitchFamily="34" charset="0"/>
              </a:rPr>
              <a:t>метель</a:t>
            </a:r>
          </a:p>
        </p:txBody>
      </p:sp>
      <p:sp>
        <p:nvSpPr>
          <p:cNvPr id="219144" name="Text Box 8"/>
          <p:cNvSpPr txBox="1">
            <a:spLocks noChangeArrowheads="1"/>
          </p:cNvSpPr>
          <p:nvPr/>
        </p:nvSpPr>
        <p:spPr bwMode="auto">
          <a:xfrm>
            <a:off x="3600450" y="1989138"/>
            <a:ext cx="15113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3200" b="1" dirty="0">
                <a:solidFill>
                  <a:schemeClr val="accent3">
                    <a:lumMod val="75000"/>
                  </a:schemeClr>
                </a:solidFill>
                <a:latin typeface="Trebuchet MS" pitchFamily="34" charset="0"/>
              </a:rPr>
              <a:t>герой</a:t>
            </a:r>
          </a:p>
        </p:txBody>
      </p:sp>
      <p:sp>
        <p:nvSpPr>
          <p:cNvPr id="219145" name="Text Box 9"/>
          <p:cNvSpPr txBox="1">
            <a:spLocks noChangeArrowheads="1"/>
          </p:cNvSpPr>
          <p:nvPr/>
        </p:nvSpPr>
        <p:spPr bwMode="auto">
          <a:xfrm>
            <a:off x="3714750" y="2428875"/>
            <a:ext cx="15779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3200" b="1" dirty="0">
                <a:solidFill>
                  <a:schemeClr val="accent3">
                    <a:lumMod val="75000"/>
                  </a:schemeClr>
                </a:solidFill>
                <a:latin typeface="Trebuchet MS" pitchFamily="34" charset="0"/>
              </a:rPr>
              <a:t>ветер</a:t>
            </a:r>
          </a:p>
        </p:txBody>
      </p:sp>
      <p:sp>
        <p:nvSpPr>
          <p:cNvPr id="219146" name="Text Box 10"/>
          <p:cNvSpPr txBox="1">
            <a:spLocks noChangeArrowheads="1"/>
          </p:cNvSpPr>
          <p:nvPr/>
        </p:nvSpPr>
        <p:spPr bwMode="auto">
          <a:xfrm>
            <a:off x="3384550" y="5661025"/>
            <a:ext cx="24114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3200" b="1" dirty="0">
                <a:solidFill>
                  <a:schemeClr val="accent3">
                    <a:lumMod val="75000"/>
                  </a:schemeClr>
                </a:solidFill>
                <a:latin typeface="Trebuchet MS" pitchFamily="34" charset="0"/>
              </a:rPr>
              <a:t>почтальон</a:t>
            </a:r>
            <a:endParaRPr lang="ru-RU" sz="2800" b="1" dirty="0">
              <a:solidFill>
                <a:schemeClr val="accent3">
                  <a:lumMod val="75000"/>
                </a:schemeClr>
              </a:solidFill>
              <a:latin typeface="Trebuchet MS" pitchFamily="34" charset="0"/>
            </a:endParaRPr>
          </a:p>
        </p:txBody>
      </p:sp>
      <p:sp>
        <p:nvSpPr>
          <p:cNvPr id="219147" name="Text Box 11"/>
          <p:cNvSpPr txBox="1">
            <a:spLocks noChangeArrowheads="1"/>
          </p:cNvSpPr>
          <p:nvPr/>
        </p:nvSpPr>
        <p:spPr bwMode="auto">
          <a:xfrm>
            <a:off x="3455988" y="3284538"/>
            <a:ext cx="18002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3200" b="1" dirty="0">
                <a:solidFill>
                  <a:schemeClr val="accent3">
                    <a:lumMod val="75000"/>
                  </a:schemeClr>
                </a:solidFill>
                <a:latin typeface="Trebuchet MS" pitchFamily="34" charset="0"/>
              </a:rPr>
              <a:t>волк</a:t>
            </a:r>
            <a:endParaRPr lang="ru-RU" sz="2800" b="1" dirty="0">
              <a:solidFill>
                <a:schemeClr val="accent3">
                  <a:lumMod val="75000"/>
                </a:schemeClr>
              </a:solidFill>
              <a:latin typeface="Trebuchet MS" pitchFamily="34" charset="0"/>
            </a:endParaRPr>
          </a:p>
        </p:txBody>
      </p:sp>
      <p:sp>
        <p:nvSpPr>
          <p:cNvPr id="219148" name="Text Box 12"/>
          <p:cNvSpPr txBox="1">
            <a:spLocks noChangeArrowheads="1"/>
          </p:cNvSpPr>
          <p:nvPr/>
        </p:nvSpPr>
        <p:spPr bwMode="auto">
          <a:xfrm>
            <a:off x="3563938" y="3716338"/>
            <a:ext cx="15843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3200" b="1" dirty="0">
                <a:solidFill>
                  <a:schemeClr val="accent3">
                    <a:lumMod val="75000"/>
                  </a:schemeClr>
                </a:solidFill>
                <a:latin typeface="Trebuchet MS" pitchFamily="34" charset="0"/>
              </a:rPr>
              <a:t>холод</a:t>
            </a:r>
            <a:endParaRPr lang="ru-RU" sz="2800" b="1" dirty="0">
              <a:solidFill>
                <a:schemeClr val="accent3">
                  <a:lumMod val="75000"/>
                </a:schemeClr>
              </a:solidFill>
              <a:latin typeface="Trebuchet MS" pitchFamily="34" charset="0"/>
            </a:endParaRPr>
          </a:p>
        </p:txBody>
      </p:sp>
      <p:sp>
        <p:nvSpPr>
          <p:cNvPr id="219149" name="Text Box 13"/>
          <p:cNvSpPr txBox="1">
            <a:spLocks noChangeArrowheads="1"/>
          </p:cNvSpPr>
          <p:nvPr/>
        </p:nvSpPr>
        <p:spPr bwMode="auto">
          <a:xfrm>
            <a:off x="3276600" y="4149725"/>
            <a:ext cx="21605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3200" b="1" dirty="0">
                <a:solidFill>
                  <a:schemeClr val="accent3">
                    <a:lumMod val="75000"/>
                  </a:schemeClr>
                </a:solidFill>
                <a:latin typeface="Trebuchet MS" pitchFamily="34" charset="0"/>
              </a:rPr>
              <a:t>страус</a:t>
            </a:r>
            <a:endParaRPr lang="ru-RU" sz="2800" b="1" dirty="0">
              <a:solidFill>
                <a:schemeClr val="accent3">
                  <a:lumMod val="75000"/>
                </a:schemeClr>
              </a:solidFill>
              <a:latin typeface="Trebuchet MS" pitchFamily="34" charset="0"/>
            </a:endParaRPr>
          </a:p>
        </p:txBody>
      </p:sp>
      <p:sp>
        <p:nvSpPr>
          <p:cNvPr id="219150" name="Text Box 14"/>
          <p:cNvSpPr txBox="1">
            <a:spLocks noChangeArrowheads="1"/>
          </p:cNvSpPr>
          <p:nvPr/>
        </p:nvSpPr>
        <p:spPr bwMode="auto">
          <a:xfrm>
            <a:off x="3421063" y="4652963"/>
            <a:ext cx="18716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3200" b="1" dirty="0">
                <a:solidFill>
                  <a:schemeClr val="accent3">
                    <a:lumMod val="75000"/>
                  </a:schemeClr>
                </a:solidFill>
                <a:latin typeface="Trebuchet MS" pitchFamily="34" charset="0"/>
              </a:rPr>
              <a:t>туча</a:t>
            </a:r>
            <a:endParaRPr lang="ru-RU" sz="2800" b="1" dirty="0">
              <a:solidFill>
                <a:schemeClr val="accent3">
                  <a:lumMod val="75000"/>
                </a:schemeClr>
              </a:solidFill>
              <a:latin typeface="Trebuchet MS" pitchFamily="34" charset="0"/>
            </a:endParaRPr>
          </a:p>
        </p:txBody>
      </p:sp>
      <p:sp>
        <p:nvSpPr>
          <p:cNvPr id="219151" name="Text Box 15"/>
          <p:cNvSpPr txBox="1">
            <a:spLocks noChangeArrowheads="1"/>
          </p:cNvSpPr>
          <p:nvPr/>
        </p:nvSpPr>
        <p:spPr bwMode="auto">
          <a:xfrm>
            <a:off x="3708400" y="5157788"/>
            <a:ext cx="12954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3200" b="1" dirty="0">
                <a:solidFill>
                  <a:schemeClr val="accent3">
                    <a:lumMod val="75000"/>
                  </a:schemeClr>
                </a:solidFill>
                <a:latin typeface="Trebuchet MS" pitchFamily="34" charset="0"/>
              </a:rPr>
              <a:t>морж</a:t>
            </a:r>
            <a:endParaRPr lang="ru-RU" sz="2800" b="1" dirty="0">
              <a:solidFill>
                <a:schemeClr val="accent3">
                  <a:lumMod val="75000"/>
                </a:schemeClr>
              </a:solidFill>
              <a:latin typeface="Trebuchet MS" pitchFamily="34" charset="0"/>
            </a:endParaRPr>
          </a:p>
        </p:txBody>
      </p:sp>
      <p:sp>
        <p:nvSpPr>
          <p:cNvPr id="219152" name="Text Box 16"/>
          <p:cNvSpPr txBox="1">
            <a:spLocks noChangeArrowheads="1"/>
          </p:cNvSpPr>
          <p:nvPr/>
        </p:nvSpPr>
        <p:spPr bwMode="auto">
          <a:xfrm>
            <a:off x="3529013" y="2924175"/>
            <a:ext cx="197961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3200" b="1" dirty="0">
                <a:solidFill>
                  <a:schemeClr val="accent3">
                    <a:lumMod val="75000"/>
                  </a:schemeClr>
                </a:solidFill>
                <a:latin typeface="Trebuchet MS" pitchFamily="34" charset="0"/>
              </a:rPr>
              <a:t>человек</a:t>
            </a:r>
            <a:endParaRPr lang="ru-RU" sz="2800" b="1" dirty="0">
              <a:solidFill>
                <a:schemeClr val="accent3">
                  <a:lumMod val="75000"/>
                </a:schemeClr>
              </a:solidFill>
              <a:latin typeface="Trebuchet M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9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9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9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7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1000"/>
                                        <p:tgtEl>
                                          <p:spTgt spid="21914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1000"/>
                                        <p:tgtEl>
                                          <p:spTgt spid="21914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000"/>
                                        <p:tgtEl>
                                          <p:spTgt spid="21914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27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1000"/>
                                        <p:tgtEl>
                                          <p:spTgt spid="21914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1000"/>
                                        <p:tgtEl>
                                          <p:spTgt spid="21914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000"/>
                                        <p:tgtEl>
                                          <p:spTgt spid="21914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7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1000"/>
                                        <p:tgtEl>
                                          <p:spTgt spid="21914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1000"/>
                                        <p:tgtEl>
                                          <p:spTgt spid="2191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000"/>
                                        <p:tgtEl>
                                          <p:spTgt spid="2191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1000"/>
                                        <p:tgtEl>
                                          <p:spTgt spid="2191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1000"/>
                                        <p:tgtEl>
                                          <p:spTgt spid="2191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000"/>
                                        <p:tgtEl>
                                          <p:spTgt spid="2191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7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1000"/>
                                        <p:tgtEl>
                                          <p:spTgt spid="21914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1000"/>
                                        <p:tgtEl>
                                          <p:spTgt spid="2191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1000"/>
                                        <p:tgtEl>
                                          <p:spTgt spid="2191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7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8" dur="1000"/>
                                        <p:tgtEl>
                                          <p:spTgt spid="21914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9" dur="1000"/>
                                        <p:tgtEl>
                                          <p:spTgt spid="2191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000"/>
                                        <p:tgtEl>
                                          <p:spTgt spid="2191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7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3" dur="1000"/>
                                        <p:tgtEl>
                                          <p:spTgt spid="21914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4" dur="1000"/>
                                        <p:tgtEl>
                                          <p:spTgt spid="21914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000"/>
                                        <p:tgtEl>
                                          <p:spTgt spid="21914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27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8" dur="1000"/>
                                        <p:tgtEl>
                                          <p:spTgt spid="2191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9" dur="1000"/>
                                        <p:tgtEl>
                                          <p:spTgt spid="2191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000"/>
                                        <p:tgtEl>
                                          <p:spTgt spid="2191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27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3" dur="1000"/>
                                        <p:tgtEl>
                                          <p:spTgt spid="21915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4" dur="1000"/>
                                        <p:tgtEl>
                                          <p:spTgt spid="21915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1000"/>
                                        <p:tgtEl>
                                          <p:spTgt spid="21915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27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8" dur="1000"/>
                                        <p:tgtEl>
                                          <p:spTgt spid="21915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9" dur="1000"/>
                                        <p:tgtEl>
                                          <p:spTgt spid="2191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000"/>
                                        <p:tgtEl>
                                          <p:spTgt spid="2191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19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19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6" dur="1000"/>
                                        <p:tgtEl>
                                          <p:spTgt spid="219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19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19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1" dur="1000"/>
                                        <p:tgtEl>
                                          <p:spTgt spid="219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.02951 0.0037 L -0.22049 0.0037 " pathEditMode="relative" rAng="0" ptsTypes="AA">
                                      <p:cBhvr>
                                        <p:cTn id="75" dur="1000" fill="hold"/>
                                        <p:tgtEl>
                                          <p:spTgt spid="2191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00"/>
                            </p:stCondLst>
                            <p:childTnLst>
                              <p:par>
                                <p:cTn id="77" presetID="35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0.03368 -0.00162 L -0.28368 -0.00162 " pathEditMode="relative" rAng="0" ptsTypes="AA">
                                      <p:cBhvr>
                                        <p:cTn id="78" dur="1000" fill="hold"/>
                                        <p:tgtEl>
                                          <p:spTgt spid="2191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000"/>
                            </p:stCondLst>
                            <p:childTnLst>
                              <p:par>
                                <p:cTn id="80" presetID="35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0.04931 0.00879 L -0.28351 0.00879 " pathEditMode="relative" rAng="0" ptsTypes="AA">
                                      <p:cBhvr>
                                        <p:cTn id="81" dur="1000" fill="hold"/>
                                        <p:tgtEl>
                                          <p:spTgt spid="2191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35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0.03351 -0.00185 L -0.28351 -0.00185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2191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4000"/>
                            </p:stCondLst>
                            <p:childTnLst>
                              <p:par>
                                <p:cTn id="86" presetID="35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0.0257 0.0037 L -0.2757 0.0037 " pathEditMode="relative" rAng="0" ptsTypes="AA">
                                      <p:cBhvr>
                                        <p:cTn id="87" dur="1000" fill="hold"/>
                                        <p:tgtEl>
                                          <p:spTgt spid="2191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000"/>
                            </p:stCondLst>
                            <p:childTnLst>
                              <p:par>
                                <p:cTn id="89" presetID="35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0.04132 0.00879 L -0.29132 0.00879 " pathEditMode="relative" rAng="0" ptsTypes="AA">
                                      <p:cBhvr>
                                        <p:cTn id="90" dur="1000" fill="hold"/>
                                        <p:tgtEl>
                                          <p:spTgt spid="219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.06285 -0.0007 L 0.31285 -0.0007 " pathEditMode="relative" rAng="0" ptsTypes="AA">
                                      <p:cBhvr>
                                        <p:cTn id="94" dur="1000" fill="hold"/>
                                        <p:tgtEl>
                                          <p:spTgt spid="2191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000"/>
                            </p:stCondLst>
                            <p:childTnLst>
                              <p:par>
                                <p:cTn id="96" presetID="63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.07083 -0.00185 L 0.32083 -0.00185 " pathEditMode="relative" rAng="0" ptsTypes="AA">
                                      <p:cBhvr>
                                        <p:cTn id="97" dur="1000" fill="hold"/>
                                        <p:tgtEl>
                                          <p:spTgt spid="2191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2000"/>
                            </p:stCondLst>
                            <p:childTnLst>
                              <p:par>
                                <p:cTn id="99" presetID="63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.07882 0.00879 L 0.32882 0.00879 " pathEditMode="relative" rAng="0" ptsTypes="AA">
                                      <p:cBhvr>
                                        <p:cTn id="100" dur="1000" fill="hold"/>
                                        <p:tgtEl>
                                          <p:spTgt spid="2191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3000"/>
                            </p:stCondLst>
                            <p:childTnLst>
                              <p:par>
                                <p:cTn id="102" presetID="63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.07882 -0.00185 L 0.32882 -0.00185 " pathEditMode="relative" rAng="0" ptsTypes="AA">
                                      <p:cBhvr>
                                        <p:cTn id="103" dur="2000" fill="hold"/>
                                        <p:tgtEl>
                                          <p:spTgt spid="2191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9140" grpId="0"/>
      <p:bldP spid="219141" grpId="0"/>
      <p:bldP spid="219142" grpId="0"/>
      <p:bldP spid="219143" grpId="0"/>
      <p:bldP spid="219143" grpId="1"/>
      <p:bldP spid="219144" grpId="0"/>
      <p:bldP spid="219144" grpId="1"/>
      <p:bldP spid="219145" grpId="0"/>
      <p:bldP spid="219145" grpId="1"/>
      <p:bldP spid="219146" grpId="0"/>
      <p:bldP spid="219146" grpId="1"/>
      <p:bldP spid="219147" grpId="0"/>
      <p:bldP spid="219147" grpId="1"/>
      <p:bldP spid="219148" grpId="0"/>
      <p:bldP spid="219148" grpId="1"/>
      <p:bldP spid="219149" grpId="0"/>
      <p:bldP spid="219149" grpId="1"/>
      <p:bldP spid="219150" grpId="0"/>
      <p:bldP spid="219150" grpId="1"/>
      <p:bldP spid="219151" grpId="0"/>
      <p:bldP spid="219151" grpId="1"/>
      <p:bldP spid="219152" grpId="0"/>
      <p:bldP spid="219152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WordArt 4"/>
          <p:cNvSpPr>
            <a:spLocks noChangeArrowheads="1" noChangeShapeType="1" noTextEdit="1"/>
          </p:cNvSpPr>
          <p:nvPr/>
        </p:nvSpPr>
        <p:spPr bwMode="auto">
          <a:xfrm>
            <a:off x="5500688" y="2286000"/>
            <a:ext cx="2171700" cy="9271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Comic Sans MS"/>
              </a:rPr>
              <a:t>что?</a:t>
            </a:r>
          </a:p>
        </p:txBody>
      </p:sp>
      <p:sp>
        <p:nvSpPr>
          <p:cNvPr id="34819" name="WordArt 5"/>
          <p:cNvSpPr>
            <a:spLocks noChangeArrowheads="1" noChangeShapeType="1" noTextEdit="1"/>
          </p:cNvSpPr>
          <p:nvPr/>
        </p:nvSpPr>
        <p:spPr bwMode="auto">
          <a:xfrm>
            <a:off x="928688" y="2286000"/>
            <a:ext cx="2171700" cy="9271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Comic Sans MS"/>
              </a:rPr>
              <a:t>кто?</a:t>
            </a:r>
          </a:p>
        </p:txBody>
      </p:sp>
      <p:sp>
        <p:nvSpPr>
          <p:cNvPr id="34820" name="Text Box 6"/>
          <p:cNvSpPr txBox="1">
            <a:spLocks noChangeArrowheads="1"/>
          </p:cNvSpPr>
          <p:nvPr/>
        </p:nvSpPr>
        <p:spPr bwMode="auto">
          <a:xfrm>
            <a:off x="4857750" y="3500438"/>
            <a:ext cx="4049713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200" b="1">
                <a:latin typeface="Trebuchet MS" pitchFamily="34" charset="0"/>
              </a:rPr>
              <a:t>называют неживые</a:t>
            </a:r>
          </a:p>
          <a:p>
            <a:pPr algn="ctr"/>
            <a:r>
              <a:rPr lang="ru-RU" sz="3200" b="1">
                <a:latin typeface="Trebuchet MS" pitchFamily="34" charset="0"/>
              </a:rPr>
              <a:t>предметы</a:t>
            </a:r>
          </a:p>
        </p:txBody>
      </p:sp>
      <p:sp>
        <p:nvSpPr>
          <p:cNvPr id="34821" name="Text Box 7"/>
          <p:cNvSpPr txBox="1">
            <a:spLocks noChangeArrowheads="1"/>
          </p:cNvSpPr>
          <p:nvPr/>
        </p:nvSpPr>
        <p:spPr bwMode="auto">
          <a:xfrm>
            <a:off x="285750" y="3500438"/>
            <a:ext cx="3535363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200" b="1">
                <a:latin typeface="Trebuchet MS" pitchFamily="34" charset="0"/>
              </a:rPr>
              <a:t>называют людей</a:t>
            </a:r>
          </a:p>
          <a:p>
            <a:pPr algn="ctr"/>
            <a:r>
              <a:rPr lang="ru-RU" sz="3200" b="1">
                <a:latin typeface="Trebuchet MS" pitchFamily="34" charset="0"/>
              </a:rPr>
              <a:t> и животных</a:t>
            </a:r>
          </a:p>
        </p:txBody>
      </p:sp>
      <p:sp>
        <p:nvSpPr>
          <p:cNvPr id="34822" name="WordArt 8"/>
          <p:cNvSpPr>
            <a:spLocks noChangeArrowheads="1" noChangeShapeType="1" noTextEdit="1"/>
          </p:cNvSpPr>
          <p:nvPr/>
        </p:nvSpPr>
        <p:spPr bwMode="auto">
          <a:xfrm>
            <a:off x="4929188" y="4714875"/>
            <a:ext cx="3886200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20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FF"/>
              </a:solidFill>
              <a:latin typeface="Comic Sans MS"/>
            </a:endParaRPr>
          </a:p>
        </p:txBody>
      </p:sp>
      <p:sp>
        <p:nvSpPr>
          <p:cNvPr id="34823" name="WordArt 9"/>
          <p:cNvSpPr>
            <a:spLocks noChangeArrowheads="1" noChangeShapeType="1" noTextEdit="1"/>
          </p:cNvSpPr>
          <p:nvPr/>
        </p:nvSpPr>
        <p:spPr bwMode="auto">
          <a:xfrm>
            <a:off x="500063" y="4786313"/>
            <a:ext cx="3276600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FF"/>
              </a:solidFill>
              <a:latin typeface="Comic Sans MS"/>
            </a:endParaRPr>
          </a:p>
        </p:txBody>
      </p:sp>
      <p:sp>
        <p:nvSpPr>
          <p:cNvPr id="15368" name="WordArt 10"/>
          <p:cNvSpPr>
            <a:spLocks noChangeArrowheads="1" noChangeShapeType="1" noTextEdit="1"/>
          </p:cNvSpPr>
          <p:nvPr/>
        </p:nvSpPr>
        <p:spPr bwMode="auto">
          <a:xfrm>
            <a:off x="571500" y="357188"/>
            <a:ext cx="8001000" cy="1219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omic Sans MS"/>
              </a:rPr>
              <a:t>Имена существительные</a:t>
            </a:r>
          </a:p>
        </p:txBody>
      </p:sp>
      <p:sp>
        <p:nvSpPr>
          <p:cNvPr id="15369" name="Line 11"/>
          <p:cNvSpPr>
            <a:spLocks noChangeShapeType="1"/>
          </p:cNvSpPr>
          <p:nvPr/>
        </p:nvSpPr>
        <p:spPr bwMode="auto">
          <a:xfrm flipH="1">
            <a:off x="2928938" y="1571625"/>
            <a:ext cx="1704975" cy="5715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15370" name="Line 12"/>
          <p:cNvSpPr>
            <a:spLocks noChangeShapeType="1"/>
          </p:cNvSpPr>
          <p:nvPr/>
        </p:nvSpPr>
        <p:spPr bwMode="auto">
          <a:xfrm>
            <a:off x="4643438" y="1571625"/>
            <a:ext cx="1500187" cy="59531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ru-RU"/>
          </a:p>
        </p:txBody>
      </p:sp>
      <p:pic>
        <p:nvPicPr>
          <p:cNvPr id="11" name="Picture 13" descr="CRTN02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5" y="5429250"/>
            <a:ext cx="1006475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9" descr="Рисунок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71688" y="5500688"/>
            <a:ext cx="825500" cy="1135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0" descr="basketball_clipart_ball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29500" y="5500688"/>
            <a:ext cx="107632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8" descr="house_clipart_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72125" y="5286375"/>
            <a:ext cx="1285875" cy="139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8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48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8" presetClass="entr" presetSubtype="0" accel="10000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4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8" presetClass="entr" presetSubtype="0" accel="10000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4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 animBg="1"/>
      <p:bldP spid="34819" grpId="0" animBg="1"/>
      <p:bldP spid="34820" grpId="0"/>
      <p:bldP spid="34821" grpId="0"/>
      <p:bldP spid="34822" grpId="0" animBg="1"/>
      <p:bldP spid="3482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214290"/>
            <a:ext cx="7242048" cy="1143000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3200" dirty="0" smtClean="0">
                <a:solidFill>
                  <a:srgbClr val="00B0F0"/>
                </a:solidFill>
              </a:rPr>
              <a:t>Образуйте существительные от данных прилагательных</a:t>
            </a:r>
            <a:endParaRPr lang="ru-RU" sz="3200" dirty="0">
              <a:solidFill>
                <a:srgbClr val="00B0F0"/>
              </a:solidFill>
            </a:endParaRPr>
          </a:p>
        </p:txBody>
      </p:sp>
      <p:sp>
        <p:nvSpPr>
          <p:cNvPr id="1029" name="TextBox 2"/>
          <p:cNvSpPr txBox="1">
            <a:spLocks noChangeArrowheads="1"/>
          </p:cNvSpPr>
          <p:nvPr/>
        </p:nvSpPr>
        <p:spPr bwMode="auto">
          <a:xfrm>
            <a:off x="1285875" y="1785938"/>
            <a:ext cx="6643688" cy="317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/>
              <a:t>Холодный – </a:t>
            </a:r>
          </a:p>
          <a:p>
            <a:r>
              <a:rPr lang="ru-RU" sz="4000" b="1"/>
              <a:t>Дружный – </a:t>
            </a:r>
          </a:p>
          <a:p>
            <a:r>
              <a:rPr lang="ru-RU" sz="4000" b="1"/>
              <a:t>Нежный  -</a:t>
            </a:r>
          </a:p>
          <a:p>
            <a:r>
              <a:rPr lang="ru-RU" sz="4000" b="1"/>
              <a:t>Радостный - </a:t>
            </a:r>
          </a:p>
          <a:p>
            <a:r>
              <a:rPr lang="ru-RU" sz="4000" b="1"/>
              <a:t>Добрый -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643438" y="1785938"/>
            <a:ext cx="30003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 i="1">
                <a:solidFill>
                  <a:schemeClr val="accent1"/>
                </a:solidFill>
              </a:rPr>
              <a:t>холод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500563" y="2428875"/>
            <a:ext cx="235743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 i="1">
                <a:solidFill>
                  <a:schemeClr val="accent1"/>
                </a:solidFill>
              </a:rPr>
              <a:t>дружба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429125" y="3000375"/>
            <a:ext cx="32861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 i="1">
                <a:solidFill>
                  <a:schemeClr val="accent1"/>
                </a:solidFill>
              </a:rPr>
              <a:t>нежность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786313" y="3643313"/>
            <a:ext cx="221456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 i="1">
                <a:solidFill>
                  <a:schemeClr val="accent1"/>
                </a:solidFill>
              </a:rPr>
              <a:t>радость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4000500" y="4286250"/>
            <a:ext cx="30003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 i="1">
                <a:solidFill>
                  <a:schemeClr val="accent1"/>
                </a:solidFill>
              </a:rPr>
              <a:t>доброта</a:t>
            </a:r>
          </a:p>
        </p:txBody>
      </p:sp>
      <p:pic>
        <p:nvPicPr>
          <p:cNvPr id="9" name="Picture 4" descr="C:\Program Files\Microsoft Office\Media\CntCD1\Animated\j0189254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72313" y="5000625"/>
            <a:ext cx="1500187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4" descr="праздник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29438" y="1643063"/>
            <a:ext cx="2012950" cy="230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9154" name="Object 2"/>
          <p:cNvGraphicFramePr>
            <a:graphicFrameLocks noChangeAspect="1"/>
          </p:cNvGraphicFramePr>
          <p:nvPr/>
        </p:nvGraphicFramePr>
        <p:xfrm>
          <a:off x="214313" y="5143500"/>
          <a:ext cx="1357312" cy="1422400"/>
        </p:xfrm>
        <a:graphic>
          <a:graphicData uri="http://schemas.openxmlformats.org/presentationml/2006/ole">
            <p:oleObj spid="_x0000_s1026" name="CorelDRAW" r:id="rId6" imgW="1924812" imgH="2281123" progId="CorelDRAW.Graphic.12">
              <p:embed/>
            </p:oleObj>
          </a:graphicData>
        </a:graphic>
      </p:graphicFrame>
      <p:pic>
        <p:nvPicPr>
          <p:cNvPr id="1037" name="Picture 3" descr="C:\Program Files\Microsoft Office\Media\CntCD1\Animated\j0303440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00375" y="4929188"/>
            <a:ext cx="1928813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800"/>
                            </p:stCondLst>
                            <p:childTnLst>
                              <p:par>
                                <p:cTn id="5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9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498475" y="1039813"/>
            <a:ext cx="82010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rgbClr val="000000"/>
                </a:solidFill>
                <a:latin typeface="Georgia" pitchFamily="18" charset="0"/>
              </a:rPr>
              <a:t>Что такое  имя существительное</a:t>
            </a:r>
            <a:endParaRPr lang="ru-RU" b="1">
              <a:solidFill>
                <a:srgbClr val="000000"/>
              </a:solidFill>
              <a:latin typeface="Georgia" pitchFamily="18" charset="0"/>
            </a:endParaRPr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50800" y="836613"/>
            <a:ext cx="560388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5400" b="1">
                <a:solidFill>
                  <a:srgbClr val="000000"/>
                </a:solidFill>
                <a:latin typeface="Georgia" pitchFamily="18" charset="0"/>
              </a:rPr>
              <a:t>?</a:t>
            </a:r>
          </a:p>
        </p:txBody>
      </p:sp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8620125" y="836613"/>
            <a:ext cx="560388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5400" b="1">
                <a:solidFill>
                  <a:srgbClr val="000000"/>
                </a:solidFill>
                <a:latin typeface="Georgia" pitchFamily="18" charset="0"/>
              </a:rPr>
              <a:t>?</a:t>
            </a:r>
          </a:p>
        </p:txBody>
      </p:sp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107950" y="2349500"/>
            <a:ext cx="9036050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u="sng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Имя существительное</a:t>
            </a:r>
            <a:r>
              <a:rPr lang="ru-RU" sz="3600" b="1" dirty="0">
                <a:solidFill>
                  <a:srgbClr val="000000"/>
                </a:solidFill>
                <a:latin typeface="Georgia" pitchFamily="18" charset="0"/>
              </a:rPr>
              <a:t> – это часть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000000"/>
                </a:solidFill>
                <a:latin typeface="Georgia" pitchFamily="18" charset="0"/>
              </a:rPr>
              <a:t>речи, которая называет предмет,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000000"/>
                </a:solidFill>
                <a:latin typeface="Georgia" pitchFamily="18" charset="0"/>
              </a:rPr>
              <a:t>явление природы, чувства и состояние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000000"/>
                </a:solidFill>
                <a:latin typeface="Georgia" pitchFamily="18" charset="0"/>
              </a:rPr>
              <a:t>человека и отвечает на вопросы</a:t>
            </a:r>
            <a:endParaRPr lang="ru-RU" b="1" dirty="0">
              <a:solidFill>
                <a:srgbClr val="000000"/>
              </a:solidFill>
              <a:latin typeface="Georgia" pitchFamily="18" charset="0"/>
            </a:endParaRPr>
          </a:p>
        </p:txBody>
      </p:sp>
      <p:sp>
        <p:nvSpPr>
          <p:cNvPr id="17416" name="Text Box 8"/>
          <p:cNvSpPr txBox="1">
            <a:spLocks noChangeArrowheads="1"/>
          </p:cNvSpPr>
          <p:nvPr/>
        </p:nvSpPr>
        <p:spPr bwMode="auto">
          <a:xfrm>
            <a:off x="1071563" y="5429250"/>
            <a:ext cx="1776412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 b="1">
                <a:solidFill>
                  <a:srgbClr val="FFFFFF"/>
                </a:solidFill>
                <a:latin typeface="Trebuchet MS" pitchFamily="34" charset="0"/>
              </a:rPr>
              <a:t>КТО?</a:t>
            </a:r>
          </a:p>
        </p:txBody>
      </p:sp>
      <p:sp>
        <p:nvSpPr>
          <p:cNvPr id="17417" name="Text Box 9"/>
          <p:cNvSpPr txBox="1">
            <a:spLocks noChangeArrowheads="1"/>
          </p:cNvSpPr>
          <p:nvPr/>
        </p:nvSpPr>
        <p:spPr bwMode="auto">
          <a:xfrm>
            <a:off x="5652120" y="5373216"/>
            <a:ext cx="1833562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 b="1" dirty="0">
                <a:solidFill>
                  <a:srgbClr val="FFFFFF"/>
                </a:solidFill>
                <a:latin typeface="Trebuchet MS" pitchFamily="34" charset="0"/>
              </a:rPr>
              <a:t>ЧТО?</a:t>
            </a:r>
          </a:p>
        </p:txBody>
      </p:sp>
      <p:sp>
        <p:nvSpPr>
          <p:cNvPr id="17418" name="Text Box 10"/>
          <p:cNvSpPr txBox="1">
            <a:spLocks noChangeArrowheads="1"/>
          </p:cNvSpPr>
          <p:nvPr/>
        </p:nvSpPr>
        <p:spPr bwMode="auto">
          <a:xfrm>
            <a:off x="3871913" y="5245100"/>
            <a:ext cx="113188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или</a:t>
            </a:r>
          </a:p>
        </p:txBody>
      </p:sp>
      <p:pic>
        <p:nvPicPr>
          <p:cNvPr id="18441" name="Picture 2" descr="C:\Program Files\Microsoft Office\Media\CntCD1\Animated\j028370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" y="-500063"/>
            <a:ext cx="1833562" cy="183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75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 autoUpdateAnimBg="0"/>
      <p:bldP spid="17413" grpId="0" autoUpdateAnimBg="0"/>
      <p:bldP spid="17414" grpId="0" autoUpdateAnimBg="0"/>
      <p:bldP spid="17415" grpId="0" autoUpdateAnimBg="0"/>
      <p:bldP spid="17416" grpId="0" autoUpdateAnimBg="0"/>
      <p:bldP spid="17417" grpId="0" autoUpdateAnimBg="0"/>
      <p:bldP spid="17418" grpId="0" autoUpdateAnimBg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678</TotalTime>
  <Words>219</Words>
  <Application>Microsoft Office PowerPoint</Application>
  <PresentationFormat>Экран (4:3)</PresentationFormat>
  <Paragraphs>87</Paragraphs>
  <Slides>10</Slides>
  <Notes>1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11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23" baseType="lpstr">
      <vt:lpstr>Arial</vt:lpstr>
      <vt:lpstr>Trebuchet MS</vt:lpstr>
      <vt:lpstr>Wingdings 2</vt:lpstr>
      <vt:lpstr>Wingdings</vt:lpstr>
      <vt:lpstr>Calibri</vt:lpstr>
      <vt:lpstr>Arial Black</vt:lpstr>
      <vt:lpstr>Liberation Sans Narrow</vt:lpstr>
      <vt:lpstr>Arno Pro Smbd</vt:lpstr>
      <vt:lpstr>Verdana</vt:lpstr>
      <vt:lpstr>Georgia</vt:lpstr>
      <vt:lpstr>Garamond</vt:lpstr>
      <vt:lpstr>Изящная</vt:lpstr>
      <vt:lpstr>CorelDRAW 12.0 Graphic</vt:lpstr>
      <vt:lpstr>Тема урока</vt:lpstr>
      <vt:lpstr>План урока</vt:lpstr>
      <vt:lpstr>Слайд 3</vt:lpstr>
      <vt:lpstr>Слайд 4</vt:lpstr>
      <vt:lpstr>Имя  существительное –  часть речи, которая обозначает  предметы и явления  и отвечает  на  вопросы</vt:lpstr>
      <vt:lpstr>Слайд 6</vt:lpstr>
      <vt:lpstr>Слайд 7</vt:lpstr>
      <vt:lpstr>Образуйте существительные от данных прилагательных</vt:lpstr>
      <vt:lpstr>Слайд 9</vt:lpstr>
      <vt:lpstr>Спасибо за урок!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Пользователь</cp:lastModifiedBy>
  <cp:revision>74</cp:revision>
  <dcterms:created xsi:type="dcterms:W3CDTF">2009-02-01T17:22:09Z</dcterms:created>
  <dcterms:modified xsi:type="dcterms:W3CDTF">2012-03-03T15:14:45Z</dcterms:modified>
</cp:coreProperties>
</file>