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5"/>
  </p:notesMasterIdLst>
  <p:handoutMasterIdLst>
    <p:handoutMasterId r:id="rId16"/>
  </p:handoutMasterIdLst>
  <p:sldIdLst>
    <p:sldId id="256" r:id="rId2"/>
    <p:sldId id="265" r:id="rId3"/>
    <p:sldId id="266" r:id="rId4"/>
    <p:sldId id="257" r:id="rId5"/>
    <p:sldId id="269" r:id="rId6"/>
    <p:sldId id="270" r:id="rId7"/>
    <p:sldId id="271" r:id="rId8"/>
    <p:sldId id="259" r:id="rId9"/>
    <p:sldId id="260" r:id="rId10"/>
    <p:sldId id="261" r:id="rId11"/>
    <p:sldId id="262" r:id="rId12"/>
    <p:sldId id="263" r:id="rId13"/>
    <p:sldId id="272"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 d="1"/>
        <a:sy n="1" d="1"/>
      </p:scale>
      <p:origin x="0" y="0"/>
    </p:cViewPr>
  </p:notesTextViewPr>
  <p:notesViewPr>
    <p:cSldViewPr>
      <p:cViewPr varScale="1">
        <p:scale>
          <a:sx n="70" d="100"/>
          <a:sy n="70" d="100"/>
        </p:scale>
        <p:origin x="-1968"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F765090-17DD-451F-8864-5EA08A5523C3}" type="datetimeFigureOut">
              <a:rPr lang="ru-RU" smtClean="0"/>
              <a:pPr/>
              <a:t>23.09.2012</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438E343-A9EF-41F6-A6DC-EB80A9471E22}" type="slidenum">
              <a:rPr lang="ru-RU" smtClean="0"/>
              <a:pPr/>
              <a:t>‹#›</a:t>
            </a:fld>
            <a:endParaRPr lang="ru-RU"/>
          </a:p>
        </p:txBody>
      </p:sp>
    </p:spTree>
    <p:extLst>
      <p:ext uri="{BB962C8B-B14F-4D97-AF65-F5344CB8AC3E}">
        <p14:creationId xmlns:p14="http://schemas.microsoft.com/office/powerpoint/2010/main" xmlns="" val="27461171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F7CFF7-C379-4344-995D-D5E8F93F1513}" type="datetimeFigureOut">
              <a:rPr lang="ru-RU" smtClean="0"/>
              <a:pPr/>
              <a:t>23.09.2012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05FC17-DD5B-4CF1-BB53-92B17E4504DC}" type="slidenum">
              <a:rPr lang="ru-RU" smtClean="0"/>
              <a:pPr/>
              <a:t>‹#›</a:t>
            </a:fld>
            <a:endParaRPr lang="ru-RU"/>
          </a:p>
        </p:txBody>
      </p:sp>
    </p:spTree>
    <p:extLst>
      <p:ext uri="{BB962C8B-B14F-4D97-AF65-F5344CB8AC3E}">
        <p14:creationId xmlns:p14="http://schemas.microsoft.com/office/powerpoint/2010/main" xmlns="" val="23075051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A705FC17-DD5B-4CF1-BB53-92B17E4504DC}" type="slidenum">
              <a:rPr lang="ru-RU" smtClean="0"/>
              <a:pPr/>
              <a:t>4</a:t>
            </a:fld>
            <a:endParaRPr lang="ru-RU"/>
          </a:p>
        </p:txBody>
      </p:sp>
    </p:spTree>
    <p:extLst>
      <p:ext uri="{BB962C8B-B14F-4D97-AF65-F5344CB8AC3E}">
        <p14:creationId xmlns:p14="http://schemas.microsoft.com/office/powerpoint/2010/main" xmlns="" val="7403648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A705FC17-DD5B-4CF1-BB53-92B17E4504DC}" type="slidenum">
              <a:rPr lang="ru-RU" smtClean="0"/>
              <a:pPr/>
              <a:t>7</a:t>
            </a:fld>
            <a:endParaRPr lang="ru-RU"/>
          </a:p>
        </p:txBody>
      </p:sp>
    </p:spTree>
    <p:extLst>
      <p:ext uri="{BB962C8B-B14F-4D97-AF65-F5344CB8AC3E}">
        <p14:creationId xmlns:p14="http://schemas.microsoft.com/office/powerpoint/2010/main" xmlns="" val="1228503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1908A1A-F94F-4E65-9650-69DD50A9EC79}" type="datetimeFigureOut">
              <a:rPr lang="ru-RU" smtClean="0"/>
              <a:pPr/>
              <a:t>23.09.2012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5487EE3-B7A3-4BD7-B213-770D18324401}"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1908A1A-F94F-4E65-9650-69DD50A9EC79}" type="datetimeFigureOut">
              <a:rPr lang="ru-RU" smtClean="0"/>
              <a:pPr/>
              <a:t>23.09.2012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5487EE3-B7A3-4BD7-B213-770D18324401}"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1908A1A-F94F-4E65-9650-69DD50A9EC79}" type="datetimeFigureOut">
              <a:rPr lang="ru-RU" smtClean="0"/>
              <a:pPr/>
              <a:t>23.09.2012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5487EE3-B7A3-4BD7-B213-770D18324401}"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1908A1A-F94F-4E65-9650-69DD50A9EC79}" type="datetimeFigureOut">
              <a:rPr lang="ru-RU" smtClean="0"/>
              <a:pPr/>
              <a:t>23.09.2012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5487EE3-B7A3-4BD7-B213-770D18324401}"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1908A1A-F94F-4E65-9650-69DD50A9EC79}" type="datetimeFigureOut">
              <a:rPr lang="ru-RU" smtClean="0"/>
              <a:pPr/>
              <a:t>23.09.2012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5487EE3-B7A3-4BD7-B213-770D18324401}"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1908A1A-F94F-4E65-9650-69DD50A9EC79}" type="datetimeFigureOut">
              <a:rPr lang="ru-RU" smtClean="0"/>
              <a:pPr/>
              <a:t>23.09.2012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5487EE3-B7A3-4BD7-B213-770D18324401}"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1908A1A-F94F-4E65-9650-69DD50A9EC79}" type="datetimeFigureOut">
              <a:rPr lang="ru-RU" smtClean="0"/>
              <a:pPr/>
              <a:t>23.09.2012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5487EE3-B7A3-4BD7-B213-770D18324401}"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1908A1A-F94F-4E65-9650-69DD50A9EC79}" type="datetimeFigureOut">
              <a:rPr lang="ru-RU" smtClean="0"/>
              <a:pPr/>
              <a:t>23.09.2012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5487EE3-B7A3-4BD7-B213-770D18324401}"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908A1A-F94F-4E65-9650-69DD50A9EC79}" type="datetimeFigureOut">
              <a:rPr lang="ru-RU" smtClean="0"/>
              <a:pPr/>
              <a:t>23.09.2012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5487EE3-B7A3-4BD7-B213-770D18324401}"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1908A1A-F94F-4E65-9650-69DD50A9EC79}" type="datetimeFigureOut">
              <a:rPr lang="ru-RU" smtClean="0"/>
              <a:pPr/>
              <a:t>23.09.2012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5487EE3-B7A3-4BD7-B213-770D18324401}"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1908A1A-F94F-4E65-9650-69DD50A9EC79}" type="datetimeFigureOut">
              <a:rPr lang="ru-RU" smtClean="0"/>
              <a:pPr/>
              <a:t>23.09.2012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5487EE3-B7A3-4BD7-B213-770D18324401}"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61908A1A-F94F-4E65-9650-69DD50A9EC79}" type="datetimeFigureOut">
              <a:rPr lang="ru-RU" smtClean="0"/>
              <a:pPr/>
              <a:t>23.09.2012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25487EE3-B7A3-4BD7-B213-770D1832440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open-office.edusite.ru/TextProcessor/p5aa1.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1052736"/>
            <a:ext cx="7175351" cy="1793167"/>
          </a:xfrm>
        </p:spPr>
        <p:txBody>
          <a:bodyPr/>
          <a:lstStyle/>
          <a:p>
            <a:pPr marL="182880" indent="0">
              <a:buNone/>
            </a:pPr>
            <a:r>
              <a:rPr lang="ru-RU" dirty="0" smtClean="0"/>
              <a:t>Решение задач по теме:</a:t>
            </a:r>
            <a:endParaRPr lang="ru-RU" dirty="0"/>
          </a:p>
        </p:txBody>
      </p:sp>
      <p:sp>
        <p:nvSpPr>
          <p:cNvPr id="3" name="Подзаголовок 2"/>
          <p:cNvSpPr>
            <a:spLocks noGrp="1"/>
          </p:cNvSpPr>
          <p:nvPr>
            <p:ph type="subTitle" idx="1"/>
          </p:nvPr>
        </p:nvSpPr>
        <p:spPr>
          <a:xfrm>
            <a:off x="1547664" y="3717032"/>
            <a:ext cx="5637010" cy="882119"/>
          </a:xfrm>
        </p:spPr>
        <p:txBody>
          <a:bodyPr>
            <a:normAutofit/>
          </a:bodyPr>
          <a:lstStyle/>
          <a:p>
            <a:endParaRPr lang="ru-R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63688" y="2996952"/>
            <a:ext cx="5913126" cy="26642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118780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3768" y="404664"/>
            <a:ext cx="6512511" cy="1143000"/>
          </a:xfrm>
        </p:spPr>
        <p:txBody>
          <a:bodyPr/>
          <a:lstStyle/>
          <a:p>
            <a:pPr marL="0" indent="0">
              <a:buNone/>
            </a:pPr>
            <a:r>
              <a:rPr lang="ru-RU" dirty="0"/>
              <a:t>Задача </a:t>
            </a:r>
            <a:r>
              <a:rPr lang="ru-RU" dirty="0" smtClean="0"/>
              <a:t>№7</a:t>
            </a:r>
            <a:endParaRPr lang="ru-RU" dirty="0"/>
          </a:p>
        </p:txBody>
      </p:sp>
      <p:sp>
        <p:nvSpPr>
          <p:cNvPr id="3" name="Объект 2"/>
          <p:cNvSpPr>
            <a:spLocks noGrp="1"/>
          </p:cNvSpPr>
          <p:nvPr>
            <p:ph sz="quarter" idx="13"/>
          </p:nvPr>
        </p:nvSpPr>
        <p:spPr>
          <a:xfrm>
            <a:off x="827584" y="2780928"/>
            <a:ext cx="6400800" cy="3474720"/>
          </a:xfrm>
        </p:spPr>
        <p:txBody>
          <a:bodyPr>
            <a:normAutofit fontScale="70000" lnSpcReduction="20000"/>
          </a:bodyPr>
          <a:lstStyle/>
          <a:p>
            <a:r>
              <a:rPr lang="ru-RU" b="1" dirty="0"/>
              <a:t>Документ содержит точечную черно-белую фотографию 10 х 15 см. Каждый квадратный сантиметр содержит 600 точек, каждая точка описывается 4 битами. Каков общий информационный объем документа в килобайтах? </a:t>
            </a:r>
            <a:br>
              <a:rPr lang="ru-RU" b="1" dirty="0"/>
            </a:br>
            <a:r>
              <a:rPr lang="ru-RU" b="1" dirty="0"/>
              <a:t>Решение. Вычислим общее количество точек, содержащихся в фотографии. Обратите внимание, что 600 точек содержит не линейный сантиметр, а квадратный. Таким образом общее число точек будет 10 х 15 х 600 = 9000 точек. Поскольку точка описывается 4 битами, то общее число бит 9000 х 4 = 36000 бит. </a:t>
            </a:r>
            <a:br>
              <a:rPr lang="ru-RU" b="1" dirty="0"/>
            </a:br>
            <a:r>
              <a:rPr lang="ru-RU" b="1" dirty="0"/>
              <a:t>Переведем биты в байты и получим 36000 : 8 = 4500 байт </a:t>
            </a:r>
            <a:br>
              <a:rPr lang="ru-RU" b="1" dirty="0"/>
            </a:br>
            <a:r>
              <a:rPr lang="ru-RU" b="1" dirty="0"/>
              <a:t>Переведем байты в килобайты 4500 : 1024 = 4,39 килобайт. </a:t>
            </a:r>
            <a:br>
              <a:rPr lang="ru-RU" b="1" dirty="0"/>
            </a:br>
            <a:endParaRPr lang="ru-RU" b="1" dirty="0"/>
          </a:p>
          <a:p>
            <a:endParaRPr lang="ru-RU" dirty="0"/>
          </a:p>
        </p:txBody>
      </p:sp>
    </p:spTree>
    <p:extLst>
      <p:ext uri="{BB962C8B-B14F-4D97-AF65-F5344CB8AC3E}">
        <p14:creationId xmlns:p14="http://schemas.microsoft.com/office/powerpoint/2010/main" xmlns="" val="3574063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3768" y="404664"/>
            <a:ext cx="6512511" cy="1143000"/>
          </a:xfrm>
        </p:spPr>
        <p:txBody>
          <a:bodyPr/>
          <a:lstStyle/>
          <a:p>
            <a:pPr marL="0" indent="0">
              <a:buNone/>
            </a:pPr>
            <a:r>
              <a:rPr lang="ru-RU" dirty="0"/>
              <a:t>Задача </a:t>
            </a:r>
            <a:r>
              <a:rPr lang="ru-RU" dirty="0" smtClean="0"/>
              <a:t>№8</a:t>
            </a:r>
            <a:endParaRPr lang="ru-RU" dirty="0"/>
          </a:p>
        </p:txBody>
      </p:sp>
      <p:sp>
        <p:nvSpPr>
          <p:cNvPr id="3" name="Объект 2"/>
          <p:cNvSpPr>
            <a:spLocks noGrp="1"/>
          </p:cNvSpPr>
          <p:nvPr>
            <p:ph sz="quarter" idx="13"/>
          </p:nvPr>
        </p:nvSpPr>
        <p:spPr>
          <a:xfrm>
            <a:off x="395536" y="2276872"/>
            <a:ext cx="6832848" cy="3978776"/>
          </a:xfrm>
        </p:spPr>
        <p:txBody>
          <a:bodyPr>
            <a:normAutofit fontScale="77500" lnSpcReduction="20000"/>
          </a:bodyPr>
          <a:lstStyle/>
          <a:p>
            <a:r>
              <a:rPr lang="ru-RU" b="1" dirty="0"/>
              <a:t>Определить, сколько времени будет передавать информацию страницы текста из 40 строк по 80 символов в строке модем, работающий со скоростью 1200 бит/сек. </a:t>
            </a:r>
            <a:br>
              <a:rPr lang="ru-RU" b="1" dirty="0"/>
            </a:br>
            <a:r>
              <a:rPr lang="ru-RU" b="1" dirty="0"/>
              <a:t>Решение. Вычислим общее количество символов на странице. Это 40 х 80= 3200 символов. </a:t>
            </a:r>
            <a:br>
              <a:rPr lang="ru-RU" b="1" dirty="0"/>
            </a:br>
            <a:r>
              <a:rPr lang="ru-RU" b="1" dirty="0"/>
              <a:t>Поскольку в кодировке ASCII один символ занимает в памяти 1 байт, общее количество информации на странице - 3200 байт, но скорость дана в бит/сек. Переведем 3200 байт в биты. Получим 25600 бит. </a:t>
            </a:r>
            <a:br>
              <a:rPr lang="ru-RU" b="1" dirty="0"/>
            </a:br>
            <a:r>
              <a:rPr lang="ru-RU" b="1" dirty="0"/>
              <a:t>Разделим 25600 бит на 1200 бит/сек и получим 21,3 сек. Обратите внимание, что здесь нельзя округлить до 21 сек поскольку в этом случае вы не отправите всю заданную информацию. </a:t>
            </a:r>
            <a:br>
              <a:rPr lang="ru-RU" b="1" dirty="0"/>
            </a:br>
            <a:r>
              <a:rPr lang="ru-RU" b="1" dirty="0"/>
              <a:t>Однако в случае передачи нескольких страниц текста для приближенного вычисления можно использовать результат 21,3 сек для дальнейших расчетов. Таким образом 10 страниц текста будут переданы за 213,3 сек. </a:t>
            </a:r>
            <a:br>
              <a:rPr lang="ru-RU" b="1" dirty="0"/>
            </a:br>
            <a:endParaRPr lang="ru-RU" b="1" dirty="0"/>
          </a:p>
          <a:p>
            <a:endParaRPr lang="ru-RU" dirty="0"/>
          </a:p>
        </p:txBody>
      </p:sp>
    </p:spTree>
    <p:extLst>
      <p:ext uri="{BB962C8B-B14F-4D97-AF65-F5344CB8AC3E}">
        <p14:creationId xmlns:p14="http://schemas.microsoft.com/office/powerpoint/2010/main" xmlns="" val="23000345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3768" y="404664"/>
            <a:ext cx="6512511" cy="1143000"/>
          </a:xfrm>
        </p:spPr>
        <p:txBody>
          <a:bodyPr/>
          <a:lstStyle/>
          <a:p>
            <a:pPr marL="0" indent="0">
              <a:buNone/>
            </a:pPr>
            <a:r>
              <a:rPr lang="ru-RU" dirty="0"/>
              <a:t>Задача </a:t>
            </a:r>
            <a:r>
              <a:rPr lang="ru-RU" dirty="0" smtClean="0"/>
              <a:t>№9</a:t>
            </a:r>
            <a:endParaRPr lang="ru-RU" dirty="0"/>
          </a:p>
        </p:txBody>
      </p:sp>
      <p:sp>
        <p:nvSpPr>
          <p:cNvPr id="3" name="Объект 2"/>
          <p:cNvSpPr>
            <a:spLocks noGrp="1"/>
          </p:cNvSpPr>
          <p:nvPr>
            <p:ph sz="quarter" idx="13"/>
          </p:nvPr>
        </p:nvSpPr>
        <p:spPr>
          <a:xfrm>
            <a:off x="827584" y="2780928"/>
            <a:ext cx="6400800" cy="3474720"/>
          </a:xfrm>
        </p:spPr>
        <p:txBody>
          <a:bodyPr>
            <a:normAutofit fontScale="92500" lnSpcReduction="10000"/>
          </a:bodyPr>
          <a:lstStyle/>
          <a:p>
            <a:pPr lvl="0"/>
            <a:r>
              <a:rPr lang="ru-RU" sz="2400" dirty="0"/>
              <a:t>Для передачи секретного сообщения используется код, состоящий из заглавных латинских букв и цифр (всего используется 36 различных символов). При этом все символы кодируются одним и тем же (минимально возможным) количеством бит. Определите информационный объем сообщения длиной в 160 символов. Выберите один ответ. </a:t>
            </a:r>
            <a:endParaRPr lang="ru-RU" sz="2000" dirty="0"/>
          </a:p>
          <a:p>
            <a:pPr marL="365760" lvl="1" indent="0">
              <a:buNone/>
            </a:pPr>
            <a:r>
              <a:rPr lang="ru-RU" b="1" dirty="0" smtClean="0"/>
              <a:t>Ответ: 120 </a:t>
            </a:r>
            <a:r>
              <a:rPr lang="ru-RU" b="1" dirty="0"/>
              <a:t>байт </a:t>
            </a:r>
            <a:endParaRPr lang="ru-RU" sz="1800" dirty="0"/>
          </a:p>
          <a:p>
            <a:endParaRPr lang="ru-RU" dirty="0"/>
          </a:p>
        </p:txBody>
      </p:sp>
    </p:spTree>
    <p:extLst>
      <p:ext uri="{BB962C8B-B14F-4D97-AF65-F5344CB8AC3E}">
        <p14:creationId xmlns:p14="http://schemas.microsoft.com/office/powerpoint/2010/main" xmlns="" val="26513772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260648"/>
            <a:ext cx="6512511" cy="1143000"/>
          </a:xfrm>
        </p:spPr>
        <p:txBody>
          <a:bodyPr/>
          <a:lstStyle/>
          <a:p>
            <a:pPr marL="0" indent="0">
              <a:buNone/>
            </a:pPr>
            <a:r>
              <a:rPr lang="ru-RU" dirty="0"/>
              <a:t>Задача </a:t>
            </a:r>
            <a:r>
              <a:rPr lang="ru-RU" dirty="0" smtClean="0"/>
              <a:t>№10</a:t>
            </a:r>
            <a:endParaRPr lang="ru-RU" dirty="0"/>
          </a:p>
        </p:txBody>
      </p:sp>
      <p:sp>
        <p:nvSpPr>
          <p:cNvPr id="3" name="Объект 2"/>
          <p:cNvSpPr>
            <a:spLocks noGrp="1"/>
          </p:cNvSpPr>
          <p:nvPr>
            <p:ph sz="quarter" idx="13"/>
          </p:nvPr>
        </p:nvSpPr>
        <p:spPr>
          <a:xfrm>
            <a:off x="1115616" y="2132856"/>
            <a:ext cx="7200800" cy="3528392"/>
          </a:xfrm>
        </p:spPr>
        <p:txBody>
          <a:bodyPr>
            <a:normAutofit fontScale="92500" lnSpcReduction="10000"/>
          </a:bodyPr>
          <a:lstStyle/>
          <a:p>
            <a:pPr marL="45720" indent="0">
              <a:buNone/>
            </a:pPr>
            <a:r>
              <a:rPr lang="ru-RU" dirty="0"/>
              <a:t>Текст составлен с использованием алфавита мощностью 64 символа и состоит из 20 страниц. На каждой странице 40 строк по 60 символов. Найдите информационный объём текста в килобайтах. </a:t>
            </a:r>
          </a:p>
          <a:p>
            <a:pPr marL="45720" indent="0">
              <a:buNone/>
            </a:pPr>
            <a:r>
              <a:rPr lang="ru-RU" b="1" dirty="0"/>
              <a:t>Решение:</a:t>
            </a:r>
            <a:r>
              <a:rPr lang="ru-RU" dirty="0"/>
              <a:t/>
            </a:r>
            <a:br>
              <a:rPr lang="ru-RU" dirty="0"/>
            </a:br>
            <a:r>
              <a:rPr lang="ru-RU" dirty="0"/>
              <a:t>1. Найдём информационный вес (b) символа такого алфавита в битах из формулы 64 = 2</a:t>
            </a:r>
            <a:r>
              <a:rPr lang="ru-RU" baseline="30000" dirty="0"/>
              <a:t>b </a:t>
            </a:r>
            <a:r>
              <a:rPr lang="ru-RU" dirty="0"/>
              <a:t>:</a:t>
            </a:r>
            <a:br>
              <a:rPr lang="ru-RU" dirty="0"/>
            </a:br>
            <a:r>
              <a:rPr lang="ru-RU" dirty="0"/>
              <a:t>b = 6</a:t>
            </a:r>
            <a:br>
              <a:rPr lang="ru-RU" dirty="0"/>
            </a:br>
            <a:r>
              <a:rPr lang="ru-RU" dirty="0"/>
              <a:t>2. Количество символов в тексте равно 20 х 40 х 60 = 48000.</a:t>
            </a:r>
            <a:br>
              <a:rPr lang="ru-RU" dirty="0"/>
            </a:br>
            <a:r>
              <a:rPr lang="ru-RU" dirty="0"/>
              <a:t>3. Информационный объём равен 6 х 48000 = 288000 бит = 288000 : 8 байт = 36000 байт = </a:t>
            </a:r>
            <a:r>
              <a:rPr lang="ru-RU" b="1" dirty="0"/>
              <a:t>36 </a:t>
            </a:r>
            <a:r>
              <a:rPr lang="ru-RU" b="1" dirty="0" err="1"/>
              <a:t>кБ</a:t>
            </a:r>
            <a:r>
              <a:rPr lang="ru-RU" b="1" dirty="0"/>
              <a:t>.</a:t>
            </a:r>
            <a:endParaRPr lang="ru-RU" dirty="0"/>
          </a:p>
          <a:p>
            <a:endParaRPr lang="ru-RU" dirty="0"/>
          </a:p>
        </p:txBody>
      </p:sp>
    </p:spTree>
    <p:extLst>
      <p:ext uri="{BB962C8B-B14F-4D97-AF65-F5344CB8AC3E}">
        <p14:creationId xmlns:p14="http://schemas.microsoft.com/office/powerpoint/2010/main" xmlns="" val="27885928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9034" y="188640"/>
            <a:ext cx="6512511" cy="1143000"/>
          </a:xfrm>
        </p:spPr>
        <p:txBody>
          <a:bodyPr/>
          <a:lstStyle/>
          <a:p>
            <a:pPr marL="0" indent="0">
              <a:buNone/>
            </a:pPr>
            <a:r>
              <a:rPr lang="ru-RU" dirty="0"/>
              <a:t>Что надо знать? </a:t>
            </a:r>
            <a:br>
              <a:rPr lang="ru-RU" dirty="0"/>
            </a:br>
            <a:endParaRPr lang="ru-RU" dirty="0"/>
          </a:p>
        </p:txBody>
      </p:sp>
      <p:sp>
        <p:nvSpPr>
          <p:cNvPr id="3" name="Объект 2"/>
          <p:cNvSpPr>
            <a:spLocks noGrp="1"/>
          </p:cNvSpPr>
          <p:nvPr>
            <p:ph sz="quarter" idx="13"/>
          </p:nvPr>
        </p:nvSpPr>
        <p:spPr>
          <a:xfrm>
            <a:off x="179512" y="983953"/>
            <a:ext cx="8676456" cy="2880320"/>
          </a:xfrm>
        </p:spPr>
        <p:txBody>
          <a:bodyPr>
            <a:normAutofit fontScale="70000" lnSpcReduction="20000"/>
          </a:bodyPr>
          <a:lstStyle/>
          <a:p>
            <a:pPr marL="45720" indent="0">
              <a:buNone/>
            </a:pPr>
            <a:r>
              <a:rPr lang="ru-RU" b="1" dirty="0"/>
              <a:t>В 1 бит можно записать один двоичный символ.</a:t>
            </a:r>
            <a:br>
              <a:rPr lang="ru-RU" b="1" dirty="0"/>
            </a:br>
            <a:r>
              <a:rPr lang="ru-RU" b="1" dirty="0"/>
              <a:t>1 байт = 8 </a:t>
            </a:r>
            <a:r>
              <a:rPr lang="ru-RU" b="1" dirty="0" smtClean="0"/>
              <a:t>бит.</a:t>
            </a:r>
            <a:r>
              <a:rPr lang="ru-RU" b="1" dirty="0"/>
              <a:t/>
            </a:r>
            <a:br>
              <a:rPr lang="ru-RU" b="1" dirty="0"/>
            </a:br>
            <a:r>
              <a:rPr lang="ru-RU" b="1" dirty="0"/>
              <a:t>В кодировке ASCII в один байт можно записать один 256 символьный </a:t>
            </a:r>
            <a:r>
              <a:rPr lang="ru-RU" b="1" dirty="0" smtClean="0"/>
              <a:t>код.</a:t>
            </a:r>
            <a:r>
              <a:rPr lang="ru-RU" b="1" dirty="0"/>
              <a:t/>
            </a:r>
            <a:br>
              <a:rPr lang="ru-RU" b="1" dirty="0"/>
            </a:br>
            <a:r>
              <a:rPr lang="ru-RU" b="1" dirty="0"/>
              <a:t>В кодировке UNICODE один 256 символьный код занимает в памяти два </a:t>
            </a:r>
            <a:r>
              <a:rPr lang="ru-RU" b="1" dirty="0" smtClean="0"/>
              <a:t>байт.</a:t>
            </a:r>
          </a:p>
          <a:p>
            <a:pPr marL="45720" indent="0">
              <a:buNone/>
            </a:pPr>
            <a:r>
              <a:rPr lang="ru-RU" b="1" dirty="0"/>
              <a:t>2 </a:t>
            </a:r>
            <a:r>
              <a:rPr lang="ru-RU" b="1" baseline="30000" dirty="0"/>
              <a:t>i </a:t>
            </a:r>
            <a:r>
              <a:rPr lang="ru-RU" b="1" dirty="0"/>
              <a:t>= N </a:t>
            </a:r>
            <a:r>
              <a:rPr lang="ru-RU" b="1" dirty="0" smtClean="0"/>
              <a:t> где </a:t>
            </a:r>
            <a:r>
              <a:rPr lang="ru-RU" b="1" dirty="0"/>
              <a:t>i- количество информации в битах, N </a:t>
            </a:r>
            <a:r>
              <a:rPr lang="ru-RU" b="1" dirty="0" smtClean="0"/>
              <a:t>– неопределенность.</a:t>
            </a:r>
            <a:r>
              <a:rPr lang="ru-RU" b="1" dirty="0"/>
              <a:t/>
            </a:r>
            <a:br>
              <a:rPr lang="ru-RU" b="1" dirty="0"/>
            </a:br>
            <a:r>
              <a:rPr lang="ru-RU" b="1" dirty="0" smtClean="0"/>
              <a:t>  </a:t>
            </a:r>
            <a:r>
              <a:rPr lang="en-US" dirty="0" smtClean="0">
                <a:solidFill>
                  <a:schemeClr val="tx1"/>
                </a:solidFill>
              </a:rPr>
              <a:t>I=K*i</a:t>
            </a:r>
            <a:r>
              <a:rPr lang="ru-RU" dirty="0" smtClean="0">
                <a:solidFill>
                  <a:schemeClr val="tx1"/>
                </a:solidFill>
              </a:rPr>
              <a:t>          </a:t>
            </a:r>
            <a:r>
              <a:rPr lang="en-US" b="1" dirty="0">
                <a:solidFill>
                  <a:schemeClr val="tx1"/>
                </a:solidFill>
              </a:rPr>
              <a:t>I</a:t>
            </a:r>
            <a:r>
              <a:rPr lang="ru-RU" b="1" dirty="0">
                <a:solidFill>
                  <a:schemeClr val="tx1"/>
                </a:solidFill>
              </a:rPr>
              <a:t> - информационный объем текста</a:t>
            </a:r>
            <a:r>
              <a:rPr lang="ru-RU" b="1" dirty="0" smtClean="0">
                <a:solidFill>
                  <a:schemeClr val="tx1"/>
                </a:solidFill>
              </a:rPr>
              <a:t>,</a:t>
            </a:r>
            <a:r>
              <a:rPr lang="en-US" b="1" dirty="0">
                <a:solidFill>
                  <a:schemeClr val="tx1"/>
                </a:solidFill>
              </a:rPr>
              <a:t> K</a:t>
            </a:r>
            <a:r>
              <a:rPr lang="ru-RU" b="1" dirty="0">
                <a:solidFill>
                  <a:schemeClr val="tx1"/>
                </a:solidFill>
              </a:rPr>
              <a:t> -  количество символов в тексте,</a:t>
            </a:r>
          </a:p>
          <a:p>
            <a:pPr marL="45720" indent="0">
              <a:buNone/>
            </a:pPr>
            <a:endParaRPr lang="ru-RU" b="1" dirty="0"/>
          </a:p>
          <a:p>
            <a:endParaRPr lang="ru-RU" sz="2400" b="1" dirty="0">
              <a:effectLst>
                <a:outerShdw blurRad="38100" dist="38100" dir="2700000" algn="tl">
                  <a:srgbClr val="FFFFFF"/>
                </a:outerShdw>
              </a:effectLst>
            </a:endParaRPr>
          </a:p>
          <a:p>
            <a:pPr marL="45720" indent="0">
              <a:buNone/>
            </a:pPr>
            <a:r>
              <a:rPr lang="ru-RU" b="1" dirty="0" smtClean="0"/>
              <a:t>Таблица степеней двойки, которая показывает сколько информации можно закодировать с помощью i – бит. </a:t>
            </a:r>
            <a:br>
              <a:rPr lang="ru-RU" b="1" dirty="0" smtClean="0"/>
            </a:br>
            <a:endParaRPr lang="ru-RU" b="1" dirty="0" smtClean="0"/>
          </a:p>
          <a:p>
            <a:pPr marL="45720" indent="0">
              <a:buNone/>
            </a:pPr>
            <a:endParaRPr lang="ru-RU" b="1" dirty="0" smtClean="0"/>
          </a:p>
          <a:p>
            <a:pPr marL="45720" indent="0">
              <a:buNone/>
            </a:pPr>
            <a:endParaRPr lang="ru-RU" b="1" dirty="0"/>
          </a:p>
          <a:p>
            <a:pPr marL="45720" indent="0">
              <a:buNone/>
            </a:pPr>
            <a:endParaRPr lang="ru-RU" b="1" dirty="0"/>
          </a:p>
          <a:p>
            <a:endParaRPr lang="ru-RU" dirty="0"/>
          </a:p>
        </p:txBody>
      </p:sp>
      <p:graphicFrame>
        <p:nvGraphicFramePr>
          <p:cNvPr id="8" name="Таблица 7"/>
          <p:cNvGraphicFramePr>
            <a:graphicFrameLocks noGrp="1"/>
          </p:cNvGraphicFramePr>
          <p:nvPr>
            <p:extLst>
              <p:ext uri="{D42A27DB-BD31-4B8C-83A1-F6EECF244321}">
                <p14:modId xmlns:p14="http://schemas.microsoft.com/office/powerpoint/2010/main" xmlns="" val="3181932955"/>
              </p:ext>
            </p:extLst>
          </p:nvPr>
        </p:nvGraphicFramePr>
        <p:xfrm>
          <a:off x="899592" y="5589240"/>
          <a:ext cx="7488832" cy="731520"/>
        </p:xfrm>
        <a:graphic>
          <a:graphicData uri="http://schemas.openxmlformats.org/drawingml/2006/table">
            <a:tbl>
              <a:tblPr/>
              <a:tblGrid>
                <a:gridCol w="998016"/>
                <a:gridCol w="346132"/>
                <a:gridCol w="312036"/>
                <a:gridCol w="360040"/>
                <a:gridCol w="432048"/>
                <a:gridCol w="504056"/>
                <a:gridCol w="576064"/>
                <a:gridCol w="504056"/>
                <a:gridCol w="864096"/>
                <a:gridCol w="864096"/>
                <a:gridCol w="936104"/>
                <a:gridCol w="792088"/>
              </a:tblGrid>
              <a:tr h="0">
                <a:tc>
                  <a:txBody>
                    <a:bodyPr/>
                    <a:lstStyle/>
                    <a:p>
                      <a:r>
                        <a:rPr lang="en-US" dirty="0"/>
                        <a:t>i </a:t>
                      </a:r>
                    </a:p>
                  </a:txBody>
                  <a:tcPr anchor="ctr">
                    <a:lnL>
                      <a:noFill/>
                    </a:lnL>
                    <a:lnR>
                      <a:noFill/>
                    </a:lnR>
                    <a:lnT>
                      <a:noFill/>
                    </a:lnT>
                    <a:lnB>
                      <a:noFill/>
                    </a:lnB>
                    <a:solidFill>
                      <a:schemeClr val="accent3">
                        <a:lumMod val="60000"/>
                        <a:lumOff val="40000"/>
                      </a:schemeClr>
                    </a:solidFill>
                  </a:tcPr>
                </a:tc>
                <a:tc>
                  <a:txBody>
                    <a:bodyPr/>
                    <a:lstStyle/>
                    <a:p>
                      <a:r>
                        <a:rPr lang="ru-RU" dirty="0"/>
                        <a:t>0 </a:t>
                      </a:r>
                    </a:p>
                  </a:txBody>
                  <a:tcPr anchor="ctr">
                    <a:lnL>
                      <a:noFill/>
                    </a:lnL>
                    <a:lnR>
                      <a:noFill/>
                    </a:lnR>
                    <a:lnT>
                      <a:noFill/>
                    </a:lnT>
                    <a:lnB>
                      <a:noFill/>
                    </a:lnB>
                    <a:solidFill>
                      <a:schemeClr val="accent3">
                        <a:lumMod val="60000"/>
                        <a:lumOff val="40000"/>
                      </a:schemeClr>
                    </a:solidFill>
                  </a:tcPr>
                </a:tc>
                <a:tc>
                  <a:txBody>
                    <a:bodyPr/>
                    <a:lstStyle/>
                    <a:p>
                      <a:r>
                        <a:rPr lang="ru-RU" dirty="0"/>
                        <a:t>1 </a:t>
                      </a:r>
                    </a:p>
                  </a:txBody>
                  <a:tcPr anchor="ctr">
                    <a:lnL>
                      <a:noFill/>
                    </a:lnL>
                    <a:lnR>
                      <a:noFill/>
                    </a:lnR>
                    <a:lnT>
                      <a:noFill/>
                    </a:lnT>
                    <a:lnB>
                      <a:noFill/>
                    </a:lnB>
                    <a:solidFill>
                      <a:schemeClr val="accent3">
                        <a:lumMod val="60000"/>
                        <a:lumOff val="40000"/>
                      </a:schemeClr>
                    </a:solidFill>
                  </a:tcPr>
                </a:tc>
                <a:tc>
                  <a:txBody>
                    <a:bodyPr/>
                    <a:lstStyle/>
                    <a:p>
                      <a:r>
                        <a:rPr lang="ru-RU" dirty="0"/>
                        <a:t>2 </a:t>
                      </a:r>
                    </a:p>
                  </a:txBody>
                  <a:tcPr anchor="ctr">
                    <a:lnL>
                      <a:noFill/>
                    </a:lnL>
                    <a:lnR>
                      <a:noFill/>
                    </a:lnR>
                    <a:lnT>
                      <a:noFill/>
                    </a:lnT>
                    <a:lnB>
                      <a:noFill/>
                    </a:lnB>
                    <a:solidFill>
                      <a:schemeClr val="accent3">
                        <a:lumMod val="60000"/>
                        <a:lumOff val="40000"/>
                      </a:schemeClr>
                    </a:solidFill>
                  </a:tcPr>
                </a:tc>
                <a:tc>
                  <a:txBody>
                    <a:bodyPr/>
                    <a:lstStyle/>
                    <a:p>
                      <a:r>
                        <a:rPr lang="ru-RU" dirty="0"/>
                        <a:t>3 </a:t>
                      </a:r>
                    </a:p>
                  </a:txBody>
                  <a:tcPr anchor="ctr">
                    <a:lnL>
                      <a:noFill/>
                    </a:lnL>
                    <a:lnR>
                      <a:noFill/>
                    </a:lnR>
                    <a:lnT>
                      <a:noFill/>
                    </a:lnT>
                    <a:lnB>
                      <a:noFill/>
                    </a:lnB>
                    <a:solidFill>
                      <a:schemeClr val="accent3">
                        <a:lumMod val="60000"/>
                        <a:lumOff val="40000"/>
                      </a:schemeClr>
                    </a:solidFill>
                  </a:tcPr>
                </a:tc>
                <a:tc>
                  <a:txBody>
                    <a:bodyPr/>
                    <a:lstStyle/>
                    <a:p>
                      <a:r>
                        <a:rPr lang="ru-RU" dirty="0"/>
                        <a:t>4 </a:t>
                      </a:r>
                    </a:p>
                  </a:txBody>
                  <a:tcPr anchor="ctr">
                    <a:lnL>
                      <a:noFill/>
                    </a:lnL>
                    <a:lnR>
                      <a:noFill/>
                    </a:lnR>
                    <a:lnT>
                      <a:noFill/>
                    </a:lnT>
                    <a:lnB>
                      <a:noFill/>
                    </a:lnB>
                    <a:solidFill>
                      <a:schemeClr val="accent3">
                        <a:lumMod val="60000"/>
                        <a:lumOff val="40000"/>
                      </a:schemeClr>
                    </a:solidFill>
                  </a:tcPr>
                </a:tc>
                <a:tc>
                  <a:txBody>
                    <a:bodyPr/>
                    <a:lstStyle/>
                    <a:p>
                      <a:r>
                        <a:rPr lang="ru-RU" dirty="0"/>
                        <a:t>5 </a:t>
                      </a:r>
                    </a:p>
                  </a:txBody>
                  <a:tcPr anchor="ctr">
                    <a:lnL>
                      <a:noFill/>
                    </a:lnL>
                    <a:lnR>
                      <a:noFill/>
                    </a:lnR>
                    <a:lnT>
                      <a:noFill/>
                    </a:lnT>
                    <a:lnB>
                      <a:noFill/>
                    </a:lnB>
                    <a:solidFill>
                      <a:schemeClr val="accent3">
                        <a:lumMod val="60000"/>
                        <a:lumOff val="40000"/>
                      </a:schemeClr>
                    </a:solidFill>
                  </a:tcPr>
                </a:tc>
                <a:tc>
                  <a:txBody>
                    <a:bodyPr/>
                    <a:lstStyle/>
                    <a:p>
                      <a:r>
                        <a:rPr lang="ru-RU" dirty="0"/>
                        <a:t>6 </a:t>
                      </a:r>
                    </a:p>
                  </a:txBody>
                  <a:tcPr anchor="ctr">
                    <a:lnL>
                      <a:noFill/>
                    </a:lnL>
                    <a:lnR>
                      <a:noFill/>
                    </a:lnR>
                    <a:lnT>
                      <a:noFill/>
                    </a:lnT>
                    <a:lnB>
                      <a:noFill/>
                    </a:lnB>
                    <a:solidFill>
                      <a:schemeClr val="accent3">
                        <a:lumMod val="60000"/>
                        <a:lumOff val="40000"/>
                      </a:schemeClr>
                    </a:solidFill>
                  </a:tcPr>
                </a:tc>
                <a:tc>
                  <a:txBody>
                    <a:bodyPr/>
                    <a:lstStyle/>
                    <a:p>
                      <a:r>
                        <a:rPr lang="ru-RU" dirty="0"/>
                        <a:t>7 </a:t>
                      </a:r>
                    </a:p>
                  </a:txBody>
                  <a:tcPr anchor="ctr">
                    <a:lnL>
                      <a:noFill/>
                    </a:lnL>
                    <a:lnR>
                      <a:noFill/>
                    </a:lnR>
                    <a:lnT>
                      <a:noFill/>
                    </a:lnT>
                    <a:lnB>
                      <a:noFill/>
                    </a:lnB>
                    <a:solidFill>
                      <a:schemeClr val="accent3">
                        <a:lumMod val="60000"/>
                        <a:lumOff val="40000"/>
                      </a:schemeClr>
                    </a:solidFill>
                  </a:tcPr>
                </a:tc>
                <a:tc>
                  <a:txBody>
                    <a:bodyPr/>
                    <a:lstStyle/>
                    <a:p>
                      <a:r>
                        <a:rPr lang="ru-RU"/>
                        <a:t>8 </a:t>
                      </a:r>
                    </a:p>
                  </a:txBody>
                  <a:tcPr anchor="ctr">
                    <a:lnL>
                      <a:noFill/>
                    </a:lnL>
                    <a:lnR>
                      <a:noFill/>
                    </a:lnR>
                    <a:lnT>
                      <a:noFill/>
                    </a:lnT>
                    <a:lnB>
                      <a:noFill/>
                    </a:lnB>
                    <a:solidFill>
                      <a:schemeClr val="accent3">
                        <a:lumMod val="60000"/>
                        <a:lumOff val="40000"/>
                      </a:schemeClr>
                    </a:solidFill>
                  </a:tcPr>
                </a:tc>
                <a:tc>
                  <a:txBody>
                    <a:bodyPr/>
                    <a:lstStyle/>
                    <a:p>
                      <a:r>
                        <a:rPr lang="ru-RU" dirty="0"/>
                        <a:t>9 </a:t>
                      </a:r>
                    </a:p>
                  </a:txBody>
                  <a:tcPr anchor="ctr">
                    <a:lnL>
                      <a:noFill/>
                    </a:lnL>
                    <a:lnR>
                      <a:noFill/>
                    </a:lnR>
                    <a:lnT>
                      <a:noFill/>
                    </a:lnT>
                    <a:lnB>
                      <a:noFill/>
                    </a:lnB>
                    <a:solidFill>
                      <a:schemeClr val="accent3">
                        <a:lumMod val="60000"/>
                        <a:lumOff val="40000"/>
                      </a:schemeClr>
                    </a:solidFill>
                  </a:tcPr>
                </a:tc>
                <a:tc>
                  <a:txBody>
                    <a:bodyPr/>
                    <a:lstStyle/>
                    <a:p>
                      <a:r>
                        <a:rPr lang="ru-RU" dirty="0"/>
                        <a:t>10 </a:t>
                      </a:r>
                    </a:p>
                  </a:txBody>
                  <a:tcPr anchor="ctr">
                    <a:lnL>
                      <a:noFill/>
                    </a:lnL>
                    <a:lnR>
                      <a:noFill/>
                    </a:lnR>
                    <a:lnT>
                      <a:noFill/>
                    </a:lnT>
                    <a:lnB>
                      <a:noFill/>
                    </a:lnB>
                    <a:solidFill>
                      <a:schemeClr val="accent3">
                        <a:lumMod val="60000"/>
                        <a:lumOff val="40000"/>
                      </a:schemeClr>
                    </a:solidFill>
                  </a:tcPr>
                </a:tc>
              </a:tr>
              <a:tr h="0">
                <a:tc>
                  <a:txBody>
                    <a:bodyPr/>
                    <a:lstStyle/>
                    <a:p>
                      <a:r>
                        <a:rPr lang="en-US" dirty="0"/>
                        <a:t>N=2 </a:t>
                      </a:r>
                      <a:r>
                        <a:rPr lang="en-US" baseline="30000" dirty="0"/>
                        <a:t>i</a:t>
                      </a:r>
                      <a:r>
                        <a:rPr lang="en-US" dirty="0"/>
                        <a:t> </a:t>
                      </a:r>
                    </a:p>
                  </a:txBody>
                  <a:tcPr anchor="ctr">
                    <a:lnL>
                      <a:noFill/>
                    </a:lnL>
                    <a:lnR>
                      <a:noFill/>
                    </a:lnR>
                    <a:lnT>
                      <a:noFill/>
                    </a:lnT>
                    <a:lnB>
                      <a:noFill/>
                    </a:lnB>
                    <a:solidFill>
                      <a:schemeClr val="accent3">
                        <a:lumMod val="60000"/>
                        <a:lumOff val="40000"/>
                      </a:schemeClr>
                    </a:solidFill>
                  </a:tcPr>
                </a:tc>
                <a:tc>
                  <a:txBody>
                    <a:bodyPr/>
                    <a:lstStyle/>
                    <a:p>
                      <a:r>
                        <a:rPr lang="ru-RU"/>
                        <a:t>1 </a:t>
                      </a:r>
                    </a:p>
                  </a:txBody>
                  <a:tcPr anchor="ctr">
                    <a:lnL>
                      <a:noFill/>
                    </a:lnL>
                    <a:lnR>
                      <a:noFill/>
                    </a:lnR>
                    <a:lnT>
                      <a:noFill/>
                    </a:lnT>
                    <a:lnB>
                      <a:noFill/>
                    </a:lnB>
                    <a:solidFill>
                      <a:schemeClr val="accent3">
                        <a:lumMod val="60000"/>
                        <a:lumOff val="40000"/>
                      </a:schemeClr>
                    </a:solidFill>
                  </a:tcPr>
                </a:tc>
                <a:tc>
                  <a:txBody>
                    <a:bodyPr/>
                    <a:lstStyle/>
                    <a:p>
                      <a:r>
                        <a:rPr lang="ru-RU"/>
                        <a:t>2 </a:t>
                      </a:r>
                    </a:p>
                  </a:txBody>
                  <a:tcPr anchor="ctr">
                    <a:lnL>
                      <a:noFill/>
                    </a:lnL>
                    <a:lnR>
                      <a:noFill/>
                    </a:lnR>
                    <a:lnT>
                      <a:noFill/>
                    </a:lnT>
                    <a:lnB>
                      <a:noFill/>
                    </a:lnB>
                    <a:solidFill>
                      <a:schemeClr val="accent3">
                        <a:lumMod val="60000"/>
                        <a:lumOff val="40000"/>
                      </a:schemeClr>
                    </a:solidFill>
                  </a:tcPr>
                </a:tc>
                <a:tc>
                  <a:txBody>
                    <a:bodyPr/>
                    <a:lstStyle/>
                    <a:p>
                      <a:r>
                        <a:rPr lang="ru-RU"/>
                        <a:t>4 </a:t>
                      </a:r>
                    </a:p>
                  </a:txBody>
                  <a:tcPr anchor="ctr">
                    <a:lnL>
                      <a:noFill/>
                    </a:lnL>
                    <a:lnR>
                      <a:noFill/>
                    </a:lnR>
                    <a:lnT>
                      <a:noFill/>
                    </a:lnT>
                    <a:lnB>
                      <a:noFill/>
                    </a:lnB>
                    <a:solidFill>
                      <a:schemeClr val="accent3">
                        <a:lumMod val="60000"/>
                        <a:lumOff val="40000"/>
                      </a:schemeClr>
                    </a:solidFill>
                  </a:tcPr>
                </a:tc>
                <a:tc>
                  <a:txBody>
                    <a:bodyPr/>
                    <a:lstStyle/>
                    <a:p>
                      <a:r>
                        <a:rPr lang="ru-RU" dirty="0"/>
                        <a:t>8 </a:t>
                      </a:r>
                    </a:p>
                  </a:txBody>
                  <a:tcPr anchor="ctr">
                    <a:lnL>
                      <a:noFill/>
                    </a:lnL>
                    <a:lnR>
                      <a:noFill/>
                    </a:lnR>
                    <a:lnT>
                      <a:noFill/>
                    </a:lnT>
                    <a:lnB>
                      <a:noFill/>
                    </a:lnB>
                    <a:solidFill>
                      <a:schemeClr val="accent3">
                        <a:lumMod val="60000"/>
                        <a:lumOff val="40000"/>
                      </a:schemeClr>
                    </a:solidFill>
                  </a:tcPr>
                </a:tc>
                <a:tc>
                  <a:txBody>
                    <a:bodyPr/>
                    <a:lstStyle/>
                    <a:p>
                      <a:r>
                        <a:rPr lang="ru-RU" dirty="0"/>
                        <a:t>16 </a:t>
                      </a:r>
                    </a:p>
                  </a:txBody>
                  <a:tcPr anchor="ctr">
                    <a:lnL>
                      <a:noFill/>
                    </a:lnL>
                    <a:lnR>
                      <a:noFill/>
                    </a:lnR>
                    <a:lnT>
                      <a:noFill/>
                    </a:lnT>
                    <a:lnB>
                      <a:noFill/>
                    </a:lnB>
                    <a:solidFill>
                      <a:schemeClr val="accent3">
                        <a:lumMod val="60000"/>
                        <a:lumOff val="40000"/>
                      </a:schemeClr>
                    </a:solidFill>
                  </a:tcPr>
                </a:tc>
                <a:tc>
                  <a:txBody>
                    <a:bodyPr/>
                    <a:lstStyle/>
                    <a:p>
                      <a:r>
                        <a:rPr lang="ru-RU" dirty="0"/>
                        <a:t>32 </a:t>
                      </a:r>
                    </a:p>
                  </a:txBody>
                  <a:tcPr anchor="ctr">
                    <a:lnL>
                      <a:noFill/>
                    </a:lnL>
                    <a:lnR>
                      <a:noFill/>
                    </a:lnR>
                    <a:lnT>
                      <a:noFill/>
                    </a:lnT>
                    <a:lnB>
                      <a:noFill/>
                    </a:lnB>
                    <a:solidFill>
                      <a:schemeClr val="accent3">
                        <a:lumMod val="60000"/>
                        <a:lumOff val="40000"/>
                      </a:schemeClr>
                    </a:solidFill>
                  </a:tcPr>
                </a:tc>
                <a:tc>
                  <a:txBody>
                    <a:bodyPr/>
                    <a:lstStyle/>
                    <a:p>
                      <a:r>
                        <a:rPr lang="ru-RU" dirty="0"/>
                        <a:t>64 </a:t>
                      </a:r>
                    </a:p>
                  </a:txBody>
                  <a:tcPr anchor="ctr">
                    <a:lnL>
                      <a:noFill/>
                    </a:lnL>
                    <a:lnR>
                      <a:noFill/>
                    </a:lnR>
                    <a:lnT>
                      <a:noFill/>
                    </a:lnT>
                    <a:lnB>
                      <a:noFill/>
                    </a:lnB>
                    <a:solidFill>
                      <a:schemeClr val="accent3">
                        <a:lumMod val="60000"/>
                        <a:lumOff val="40000"/>
                      </a:schemeClr>
                    </a:solidFill>
                  </a:tcPr>
                </a:tc>
                <a:tc>
                  <a:txBody>
                    <a:bodyPr/>
                    <a:lstStyle/>
                    <a:p>
                      <a:r>
                        <a:rPr lang="ru-RU" dirty="0"/>
                        <a:t>128 </a:t>
                      </a:r>
                    </a:p>
                  </a:txBody>
                  <a:tcPr anchor="ctr">
                    <a:lnL>
                      <a:noFill/>
                    </a:lnL>
                    <a:lnR>
                      <a:noFill/>
                    </a:lnR>
                    <a:lnT>
                      <a:noFill/>
                    </a:lnT>
                    <a:lnB>
                      <a:noFill/>
                    </a:lnB>
                    <a:solidFill>
                      <a:schemeClr val="accent3">
                        <a:lumMod val="60000"/>
                        <a:lumOff val="40000"/>
                      </a:schemeClr>
                    </a:solidFill>
                  </a:tcPr>
                </a:tc>
                <a:tc>
                  <a:txBody>
                    <a:bodyPr/>
                    <a:lstStyle/>
                    <a:p>
                      <a:r>
                        <a:rPr lang="ru-RU" dirty="0"/>
                        <a:t>256 </a:t>
                      </a:r>
                    </a:p>
                  </a:txBody>
                  <a:tcPr anchor="ctr">
                    <a:lnL>
                      <a:noFill/>
                    </a:lnL>
                    <a:lnR>
                      <a:noFill/>
                    </a:lnR>
                    <a:lnT>
                      <a:noFill/>
                    </a:lnT>
                    <a:lnB>
                      <a:noFill/>
                    </a:lnB>
                    <a:solidFill>
                      <a:schemeClr val="accent3">
                        <a:lumMod val="60000"/>
                        <a:lumOff val="40000"/>
                      </a:schemeClr>
                    </a:solidFill>
                  </a:tcPr>
                </a:tc>
                <a:tc>
                  <a:txBody>
                    <a:bodyPr/>
                    <a:lstStyle/>
                    <a:p>
                      <a:r>
                        <a:rPr lang="ru-RU" dirty="0"/>
                        <a:t>512 </a:t>
                      </a:r>
                    </a:p>
                  </a:txBody>
                  <a:tcPr anchor="ctr">
                    <a:lnL>
                      <a:noFill/>
                    </a:lnL>
                    <a:lnR>
                      <a:noFill/>
                    </a:lnR>
                    <a:lnT>
                      <a:noFill/>
                    </a:lnT>
                    <a:lnB>
                      <a:noFill/>
                    </a:lnB>
                    <a:solidFill>
                      <a:schemeClr val="accent3">
                        <a:lumMod val="60000"/>
                        <a:lumOff val="40000"/>
                      </a:schemeClr>
                    </a:solidFill>
                  </a:tcPr>
                </a:tc>
                <a:tc>
                  <a:txBody>
                    <a:bodyPr/>
                    <a:lstStyle/>
                    <a:p>
                      <a:r>
                        <a:rPr lang="ru-RU" dirty="0"/>
                        <a:t>1024 </a:t>
                      </a:r>
                    </a:p>
                  </a:txBody>
                  <a:tcPr anchor="ctr">
                    <a:lnL>
                      <a:noFill/>
                    </a:lnL>
                    <a:lnR>
                      <a:noFill/>
                    </a:lnR>
                    <a:lnT>
                      <a:noFill/>
                    </a:lnT>
                    <a:lnB>
                      <a:noFill/>
                    </a:lnB>
                    <a:solidFill>
                      <a:schemeClr val="accent3">
                        <a:lumMod val="60000"/>
                        <a:lumOff val="40000"/>
                      </a:schemeClr>
                    </a:solidFill>
                  </a:tcPr>
                </a:tc>
              </a:tr>
            </a:tbl>
          </a:graphicData>
        </a:graphic>
      </p:graphicFrame>
      <p:sp>
        <p:nvSpPr>
          <p:cNvPr id="9" name="Rectangle 3"/>
          <p:cNvSpPr>
            <a:spLocks noChangeArrowheads="1"/>
          </p:cNvSpPr>
          <p:nvPr/>
        </p:nvSpPr>
        <p:spPr bwMode="auto">
          <a:xfrm>
            <a:off x="1143000" y="1966913"/>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900" b="1" i="0" u="none" strike="noStrike" cap="none" normalizeH="0" baseline="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xmlns="" val="12781930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3768" y="116632"/>
            <a:ext cx="6512511" cy="1143000"/>
          </a:xfrm>
        </p:spPr>
        <p:txBody>
          <a:bodyPr/>
          <a:lstStyle/>
          <a:p>
            <a:pPr marL="0" indent="0">
              <a:buNone/>
            </a:pPr>
            <a:r>
              <a:rPr lang="ru-RU" dirty="0"/>
              <a:t>Что надо </a:t>
            </a:r>
            <a:r>
              <a:rPr lang="ru-RU" dirty="0" smtClean="0"/>
              <a:t>уметь</a:t>
            </a:r>
            <a:r>
              <a:rPr lang="ru-RU" dirty="0"/>
              <a:t>?</a:t>
            </a:r>
          </a:p>
        </p:txBody>
      </p:sp>
      <p:sp>
        <p:nvSpPr>
          <p:cNvPr id="3" name="Объект 2"/>
          <p:cNvSpPr>
            <a:spLocks noGrp="1"/>
          </p:cNvSpPr>
          <p:nvPr>
            <p:ph sz="quarter" idx="13"/>
          </p:nvPr>
        </p:nvSpPr>
        <p:spPr>
          <a:xfrm>
            <a:off x="539552" y="1124744"/>
            <a:ext cx="8064896" cy="5184576"/>
          </a:xfrm>
        </p:spPr>
        <p:txBody>
          <a:bodyPr>
            <a:normAutofit fontScale="85000" lnSpcReduction="10000"/>
          </a:bodyPr>
          <a:lstStyle/>
          <a:p>
            <a:r>
              <a:rPr lang="ru-RU" b="1" dirty="0"/>
              <a:t>Чтобы перевести биты в байты надо число бит поделить на 8. </a:t>
            </a:r>
            <a:br>
              <a:rPr lang="ru-RU" b="1" dirty="0"/>
            </a:br>
            <a:r>
              <a:rPr lang="ru-RU" b="1" dirty="0"/>
              <a:t>Например: 32 бита - это 4 байта. </a:t>
            </a:r>
            <a:br>
              <a:rPr lang="ru-RU" b="1" dirty="0"/>
            </a:br>
            <a:r>
              <a:rPr lang="ru-RU" b="1" dirty="0"/>
              <a:t/>
            </a:r>
            <a:br>
              <a:rPr lang="ru-RU" b="1" dirty="0"/>
            </a:br>
            <a:r>
              <a:rPr lang="ru-RU" b="1" dirty="0"/>
              <a:t>Чтобы перевести байты в килобайты надо число байтов поделить на 1024. </a:t>
            </a:r>
            <a:br>
              <a:rPr lang="ru-RU" b="1" dirty="0"/>
            </a:br>
            <a:r>
              <a:rPr lang="ru-RU" b="1" dirty="0"/>
              <a:t>Например: в 2048 байтах будет 2 килобайта. </a:t>
            </a:r>
            <a:br>
              <a:rPr lang="ru-RU" b="1" dirty="0"/>
            </a:br>
            <a:r>
              <a:rPr lang="ru-RU" b="1" dirty="0"/>
              <a:t/>
            </a:r>
            <a:br>
              <a:rPr lang="ru-RU" b="1" dirty="0"/>
            </a:br>
            <a:r>
              <a:rPr lang="ru-RU" b="1" dirty="0"/>
              <a:t>Чтобы перевести байты в биты надо число байт умножить на 8. </a:t>
            </a:r>
            <a:br>
              <a:rPr lang="ru-RU" b="1" dirty="0"/>
            </a:br>
            <a:r>
              <a:rPr lang="ru-RU" b="1" dirty="0"/>
              <a:t>Например: в 3 байтах будет 24 бита. </a:t>
            </a:r>
            <a:br>
              <a:rPr lang="ru-RU" b="1" dirty="0"/>
            </a:br>
            <a:r>
              <a:rPr lang="ru-RU" b="1" dirty="0"/>
              <a:t/>
            </a:r>
            <a:br>
              <a:rPr lang="ru-RU" b="1" dirty="0"/>
            </a:br>
            <a:r>
              <a:rPr lang="ru-RU" b="1" dirty="0"/>
              <a:t>Чтобы перевести килобайты в байты надо число килобайт умножить на 1024. </a:t>
            </a:r>
            <a:br>
              <a:rPr lang="ru-RU" b="1" dirty="0"/>
            </a:br>
            <a:r>
              <a:rPr lang="ru-RU" b="1" dirty="0"/>
              <a:t>Например: в 3 килобайтах будет 3072 байта и соответственно 24576 бит. И так далее. </a:t>
            </a:r>
            <a:br>
              <a:rPr lang="ru-RU" b="1" dirty="0"/>
            </a:br>
            <a:r>
              <a:rPr lang="ru-RU" b="1" dirty="0"/>
              <a:t/>
            </a:r>
            <a:br>
              <a:rPr lang="ru-RU" b="1" dirty="0"/>
            </a:br>
            <a:r>
              <a:rPr lang="ru-RU" b="1" dirty="0"/>
              <a:t/>
            </a:r>
            <a:br>
              <a:rPr lang="ru-RU" b="1" dirty="0"/>
            </a:br>
            <a:r>
              <a:rPr lang="ru-RU" b="1" dirty="0" smtClean="0"/>
              <a:t>Чтобы </a:t>
            </a:r>
            <a:r>
              <a:rPr lang="ru-RU" b="1" dirty="0"/>
              <a:t>найти фальшивую монету из 64 монет необходимо сделать 6 взвешиваний. </a:t>
            </a:r>
            <a:br>
              <a:rPr lang="ru-RU" b="1" dirty="0"/>
            </a:br>
            <a:endParaRPr lang="ru-RU" b="1" dirty="0"/>
          </a:p>
          <a:p>
            <a:endParaRPr lang="ru-RU" dirty="0"/>
          </a:p>
        </p:txBody>
      </p:sp>
    </p:spTree>
    <p:extLst>
      <p:ext uri="{BB962C8B-B14F-4D97-AF65-F5344CB8AC3E}">
        <p14:creationId xmlns:p14="http://schemas.microsoft.com/office/powerpoint/2010/main" xmlns="" val="31852758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19472"/>
            <a:ext cx="7550224" cy="1438096"/>
          </a:xfrm>
        </p:spPr>
        <p:txBody>
          <a:bodyPr/>
          <a:lstStyle/>
          <a:p>
            <a:pPr marL="0" indent="0">
              <a:buNone/>
            </a:pPr>
            <a:r>
              <a:rPr lang="ru-RU" smtClean="0"/>
              <a:t>Задача №1</a:t>
            </a:r>
            <a:endParaRPr lang="ru-RU" dirty="0"/>
          </a:p>
        </p:txBody>
      </p:sp>
      <p:sp>
        <p:nvSpPr>
          <p:cNvPr id="5" name="Прямоугольник 4"/>
          <p:cNvSpPr/>
          <p:nvPr/>
        </p:nvSpPr>
        <p:spPr>
          <a:xfrm>
            <a:off x="395536" y="1196752"/>
            <a:ext cx="8064896" cy="923330"/>
          </a:xfrm>
          <a:prstGeom prst="rect">
            <a:avLst/>
          </a:prstGeom>
        </p:spPr>
        <p:txBody>
          <a:bodyPr wrap="square">
            <a:spAutoFit/>
          </a:bodyPr>
          <a:lstStyle/>
          <a:p>
            <a:r>
              <a:rPr lang="ru-RU" dirty="0"/>
              <a:t>Считая, что информационный вес одного символа равен 1 байту (</a:t>
            </a:r>
            <a:r>
              <a:rPr lang="ru-RU" dirty="0">
                <a:hlinkClick r:id="rId3"/>
              </a:rPr>
              <a:t>кодировка ASCII</a:t>
            </a:r>
            <a:r>
              <a:rPr lang="ru-RU" dirty="0"/>
              <a:t>), найдите информационный объём фразы:</a:t>
            </a:r>
            <a:br>
              <a:rPr lang="ru-RU" dirty="0"/>
            </a:br>
            <a:r>
              <a:rPr lang="ru-RU" i="1" dirty="0"/>
              <a:t>Байкал - самое глубокое в мире пресное озеро.</a:t>
            </a:r>
            <a:endParaRPr lang="ru-RU" dirty="0"/>
          </a:p>
        </p:txBody>
      </p:sp>
      <p:sp>
        <p:nvSpPr>
          <p:cNvPr id="6" name="Прямоугольник 5"/>
          <p:cNvSpPr/>
          <p:nvPr/>
        </p:nvSpPr>
        <p:spPr>
          <a:xfrm>
            <a:off x="755576" y="2551837"/>
            <a:ext cx="7920880" cy="3416320"/>
          </a:xfrm>
          <a:prstGeom prst="rect">
            <a:avLst/>
          </a:prstGeom>
        </p:spPr>
        <p:txBody>
          <a:bodyPr wrap="square">
            <a:spAutoFit/>
          </a:bodyPr>
          <a:lstStyle/>
          <a:p>
            <a:pPr marL="45720" indent="0">
              <a:buNone/>
            </a:pPr>
            <a:r>
              <a:rPr lang="ru-RU" b="1" dirty="0" smtClean="0"/>
              <a:t>Дано:</a:t>
            </a:r>
          </a:p>
          <a:p>
            <a:pPr marL="45720"/>
            <a:r>
              <a:rPr lang="ru-RU" b="1" dirty="0" smtClean="0"/>
              <a:t>i</a:t>
            </a:r>
            <a:r>
              <a:rPr lang="en-US" b="1" dirty="0" smtClean="0"/>
              <a:t> = </a:t>
            </a:r>
            <a:r>
              <a:rPr lang="ru-RU" b="1" dirty="0" smtClean="0"/>
              <a:t>1 байт.</a:t>
            </a:r>
            <a:br>
              <a:rPr lang="ru-RU" b="1" dirty="0" smtClean="0"/>
            </a:br>
            <a:r>
              <a:rPr lang="ru-RU" b="1" dirty="0" smtClean="0"/>
              <a:t>Найти : </a:t>
            </a:r>
            <a:r>
              <a:rPr lang="en-US" dirty="0" smtClean="0">
                <a:solidFill>
                  <a:schemeClr val="tx1"/>
                </a:solidFill>
              </a:rPr>
              <a:t>I</a:t>
            </a:r>
            <a:endParaRPr lang="ru-RU" b="1" dirty="0" smtClean="0"/>
          </a:p>
          <a:p>
            <a:endParaRPr lang="ru-RU" b="1" dirty="0" smtClean="0"/>
          </a:p>
          <a:p>
            <a:r>
              <a:rPr lang="ru-RU" b="1" dirty="0" smtClean="0"/>
              <a:t>Решение</a:t>
            </a:r>
            <a:r>
              <a:rPr lang="ru-RU" b="1" dirty="0"/>
              <a:t>:</a:t>
            </a:r>
            <a:r>
              <a:rPr lang="ru-RU" dirty="0"/>
              <a:t/>
            </a:r>
            <a:br>
              <a:rPr lang="ru-RU" dirty="0"/>
            </a:br>
            <a:r>
              <a:rPr lang="ru-RU" dirty="0"/>
              <a:t>Количество символов в этой фразе равно 45 (считая пробелы и знаки препинания). </a:t>
            </a:r>
            <a:endParaRPr lang="ru-RU" dirty="0" smtClean="0"/>
          </a:p>
          <a:p>
            <a:r>
              <a:rPr lang="en-US" dirty="0" smtClean="0">
                <a:solidFill>
                  <a:schemeClr val="tx1"/>
                </a:solidFill>
              </a:rPr>
              <a:t>K</a:t>
            </a:r>
            <a:r>
              <a:rPr lang="ru-RU" dirty="0" smtClean="0">
                <a:solidFill>
                  <a:schemeClr val="tx1"/>
                </a:solidFill>
              </a:rPr>
              <a:t>= 45 </a:t>
            </a:r>
            <a:r>
              <a:rPr lang="ru-RU" b="1" dirty="0" smtClean="0"/>
              <a:t>символов.</a:t>
            </a:r>
          </a:p>
          <a:p>
            <a:pPr marL="45720" indent="0">
              <a:buNone/>
            </a:pPr>
            <a:r>
              <a:rPr lang="ru-RU" b="1" dirty="0" smtClean="0"/>
              <a:t> </a:t>
            </a:r>
            <a:r>
              <a:rPr lang="en-US" dirty="0" smtClean="0">
                <a:solidFill>
                  <a:schemeClr val="tx1"/>
                </a:solidFill>
              </a:rPr>
              <a:t>I=K*i</a:t>
            </a:r>
            <a:r>
              <a:rPr lang="ru-RU" dirty="0" smtClean="0">
                <a:solidFill>
                  <a:schemeClr val="tx1"/>
                </a:solidFill>
              </a:rPr>
              <a:t> </a:t>
            </a:r>
          </a:p>
          <a:p>
            <a:pPr marL="45720" indent="0">
              <a:buNone/>
            </a:pPr>
            <a:r>
              <a:rPr lang="ru-RU" b="1" dirty="0" smtClean="0"/>
              <a:t> </a:t>
            </a:r>
            <a:r>
              <a:rPr lang="en-US" dirty="0" smtClean="0">
                <a:solidFill>
                  <a:schemeClr val="tx1"/>
                </a:solidFill>
              </a:rPr>
              <a:t>I=</a:t>
            </a:r>
            <a:r>
              <a:rPr lang="ru-RU" dirty="0" smtClean="0">
                <a:solidFill>
                  <a:schemeClr val="tx1"/>
                </a:solidFill>
              </a:rPr>
              <a:t>45</a:t>
            </a:r>
            <a:r>
              <a:rPr lang="en-US" dirty="0" smtClean="0">
                <a:solidFill>
                  <a:schemeClr val="tx1"/>
                </a:solidFill>
              </a:rPr>
              <a:t>*</a:t>
            </a:r>
            <a:r>
              <a:rPr lang="ru-RU" dirty="0"/>
              <a:t>1</a:t>
            </a:r>
            <a:endParaRPr lang="ru-RU" dirty="0" smtClean="0">
              <a:solidFill>
                <a:schemeClr val="tx1"/>
              </a:solidFill>
            </a:endParaRPr>
          </a:p>
          <a:p>
            <a:pPr marL="45720" indent="0">
              <a:buNone/>
            </a:pPr>
            <a:r>
              <a:rPr lang="ru-RU" b="1" dirty="0" smtClean="0"/>
              <a:t> </a:t>
            </a:r>
            <a:r>
              <a:rPr lang="en-US" dirty="0" smtClean="0">
                <a:solidFill>
                  <a:schemeClr val="tx1"/>
                </a:solidFill>
              </a:rPr>
              <a:t>I=</a:t>
            </a:r>
            <a:r>
              <a:rPr lang="ru-RU" b="1" dirty="0" smtClean="0"/>
              <a:t> 45 байт.</a:t>
            </a:r>
            <a:endParaRPr lang="ru-RU" dirty="0"/>
          </a:p>
          <a:p>
            <a:r>
              <a:rPr lang="ru-RU" dirty="0" smtClean="0"/>
              <a:t>Ответ: </a:t>
            </a:r>
            <a:r>
              <a:rPr lang="ru-RU" dirty="0"/>
              <a:t>информационный объём равен </a:t>
            </a:r>
            <a:r>
              <a:rPr lang="ru-RU" b="1" dirty="0"/>
              <a:t>45 байтам</a:t>
            </a:r>
            <a:r>
              <a:rPr lang="ru-RU" dirty="0"/>
              <a:t>.</a:t>
            </a:r>
            <a:r>
              <a:rPr lang="ru-RU" dirty="0" smtClean="0"/>
              <a:t> </a:t>
            </a:r>
          </a:p>
        </p:txBody>
      </p:sp>
    </p:spTree>
    <p:extLst>
      <p:ext uri="{BB962C8B-B14F-4D97-AF65-F5344CB8AC3E}">
        <p14:creationId xmlns:p14="http://schemas.microsoft.com/office/powerpoint/2010/main" xmlns="" val="4090027089"/>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55776" y="116632"/>
            <a:ext cx="6512511" cy="1143000"/>
          </a:xfrm>
        </p:spPr>
        <p:txBody>
          <a:bodyPr/>
          <a:lstStyle/>
          <a:p>
            <a:pPr marL="0" indent="0">
              <a:buNone/>
            </a:pPr>
            <a:r>
              <a:rPr lang="ru-RU" dirty="0"/>
              <a:t>Задача </a:t>
            </a:r>
            <a:r>
              <a:rPr lang="ru-RU" dirty="0" smtClean="0"/>
              <a:t>№2</a:t>
            </a:r>
            <a:endParaRPr lang="ru-RU" dirty="0"/>
          </a:p>
        </p:txBody>
      </p:sp>
      <p:sp>
        <p:nvSpPr>
          <p:cNvPr id="3" name="Объект 2"/>
          <p:cNvSpPr>
            <a:spLocks noGrp="1"/>
          </p:cNvSpPr>
          <p:nvPr>
            <p:ph sz="quarter" idx="13"/>
          </p:nvPr>
        </p:nvSpPr>
        <p:spPr>
          <a:xfrm>
            <a:off x="683568" y="1124744"/>
            <a:ext cx="7488832" cy="4824536"/>
          </a:xfrm>
        </p:spPr>
        <p:txBody>
          <a:bodyPr>
            <a:normAutofit fontScale="70000" lnSpcReduction="20000"/>
          </a:bodyPr>
          <a:lstStyle/>
          <a:p>
            <a:pPr marL="45720" indent="0">
              <a:buNone/>
            </a:pPr>
            <a:r>
              <a:rPr lang="ru-RU" b="1" dirty="0"/>
              <a:t>Если 128 символьным алфавитом записано сообщение из 5 символов, </a:t>
            </a:r>
            <a:r>
              <a:rPr lang="ru-RU" b="1" dirty="0" smtClean="0"/>
              <a:t>то чему равен </a:t>
            </a:r>
            <a:r>
              <a:rPr lang="ru-RU" b="1" dirty="0"/>
              <a:t>объем </a:t>
            </a:r>
            <a:r>
              <a:rPr lang="ru-RU" b="1" dirty="0" smtClean="0"/>
              <a:t>сообщения. </a:t>
            </a:r>
          </a:p>
          <a:p>
            <a:pPr marL="45720" indent="0">
              <a:buNone/>
            </a:pPr>
            <a:r>
              <a:rPr lang="ru-RU" b="1" dirty="0" smtClean="0"/>
              <a:t> Дано.</a:t>
            </a:r>
            <a:r>
              <a:rPr lang="ru-RU" b="1" dirty="0"/>
              <a:t/>
            </a:r>
            <a:br>
              <a:rPr lang="ru-RU" b="1" dirty="0"/>
            </a:br>
            <a:r>
              <a:rPr lang="ru-RU" b="1" dirty="0"/>
              <a:t>N </a:t>
            </a:r>
            <a:r>
              <a:rPr lang="ru-RU" b="1" dirty="0" smtClean="0"/>
              <a:t>= 128-мощность </a:t>
            </a:r>
            <a:r>
              <a:rPr lang="ru-RU" b="1" dirty="0"/>
              <a:t>алфавита </a:t>
            </a:r>
            <a:r>
              <a:rPr lang="ru-RU" b="1" dirty="0" smtClean="0"/>
              <a:t>(это неопределенность).</a:t>
            </a:r>
          </a:p>
          <a:p>
            <a:pPr marL="45720" indent="0">
              <a:buNone/>
            </a:pPr>
            <a:r>
              <a:rPr lang="en-US" dirty="0" smtClean="0">
                <a:solidFill>
                  <a:schemeClr val="tx1"/>
                </a:solidFill>
              </a:rPr>
              <a:t>K</a:t>
            </a:r>
            <a:r>
              <a:rPr lang="ru-RU" dirty="0" smtClean="0">
                <a:solidFill>
                  <a:schemeClr val="tx1"/>
                </a:solidFill>
              </a:rPr>
              <a:t>= 5 </a:t>
            </a:r>
            <a:r>
              <a:rPr lang="ru-RU" b="1" dirty="0" smtClean="0"/>
              <a:t>символов.</a:t>
            </a:r>
          </a:p>
          <a:p>
            <a:pPr marL="45720" indent="0">
              <a:buNone/>
            </a:pPr>
            <a:r>
              <a:rPr lang="ru-RU" b="1" dirty="0" smtClean="0"/>
              <a:t>Найти : </a:t>
            </a:r>
            <a:r>
              <a:rPr lang="en-US" dirty="0">
                <a:solidFill>
                  <a:schemeClr val="tx1"/>
                </a:solidFill>
              </a:rPr>
              <a:t>I</a:t>
            </a:r>
            <a:endParaRPr lang="ru-RU" b="1" dirty="0" smtClean="0"/>
          </a:p>
          <a:p>
            <a:pPr marL="45720" indent="0">
              <a:buNone/>
            </a:pPr>
            <a:r>
              <a:rPr lang="ru-RU" b="1" dirty="0"/>
              <a:t>Решение</a:t>
            </a:r>
            <a:endParaRPr lang="ru-RU" b="1" dirty="0" smtClean="0"/>
          </a:p>
          <a:p>
            <a:pPr marL="45720" indent="0">
              <a:buNone/>
            </a:pPr>
            <a:r>
              <a:rPr lang="ru-RU" b="1" dirty="0" smtClean="0"/>
              <a:t> </a:t>
            </a:r>
            <a:r>
              <a:rPr lang="ru-RU" b="1" dirty="0"/>
              <a:t>2 </a:t>
            </a:r>
            <a:r>
              <a:rPr lang="ru-RU" b="1" baseline="30000" dirty="0"/>
              <a:t>i </a:t>
            </a:r>
            <a:r>
              <a:rPr lang="ru-RU" b="1" dirty="0"/>
              <a:t>= </a:t>
            </a:r>
            <a:r>
              <a:rPr lang="ru-RU" b="1" dirty="0" smtClean="0"/>
              <a:t>N</a:t>
            </a:r>
          </a:p>
          <a:p>
            <a:pPr marL="45720" indent="0">
              <a:buNone/>
            </a:pPr>
            <a:r>
              <a:rPr lang="ru-RU" b="1" dirty="0"/>
              <a:t>2 </a:t>
            </a:r>
            <a:r>
              <a:rPr lang="ru-RU" b="1" baseline="30000" dirty="0"/>
              <a:t>i </a:t>
            </a:r>
            <a:r>
              <a:rPr lang="ru-RU" b="1" dirty="0"/>
              <a:t>= </a:t>
            </a:r>
            <a:r>
              <a:rPr lang="ru-RU" b="1" dirty="0" smtClean="0"/>
              <a:t>128</a:t>
            </a:r>
          </a:p>
          <a:p>
            <a:pPr marL="45720" indent="0">
              <a:buNone/>
            </a:pPr>
            <a:r>
              <a:rPr lang="ru-RU" b="1" dirty="0"/>
              <a:t>2 </a:t>
            </a:r>
            <a:r>
              <a:rPr lang="ru-RU" b="1" baseline="30000" dirty="0"/>
              <a:t>i </a:t>
            </a:r>
            <a:r>
              <a:rPr lang="ru-RU" b="1" dirty="0"/>
              <a:t>= 2 </a:t>
            </a:r>
            <a:r>
              <a:rPr lang="ru-RU" b="1" baseline="30000" dirty="0" smtClean="0"/>
              <a:t>7</a:t>
            </a:r>
          </a:p>
          <a:p>
            <a:pPr marL="45720" indent="0">
              <a:buNone/>
            </a:pPr>
            <a:r>
              <a:rPr lang="ru-RU" sz="2000" b="1" dirty="0" smtClean="0"/>
              <a:t>i</a:t>
            </a:r>
            <a:r>
              <a:rPr lang="en-US" sz="2000" b="1" dirty="0" smtClean="0"/>
              <a:t> = 7</a:t>
            </a:r>
            <a:endParaRPr lang="ru-RU" sz="2600" b="1" dirty="0" smtClean="0"/>
          </a:p>
          <a:p>
            <a:pPr marL="45720" indent="0">
              <a:buNone/>
            </a:pPr>
            <a:r>
              <a:rPr lang="ru-RU" b="1" dirty="0" smtClean="0"/>
              <a:t>Значит </a:t>
            </a:r>
            <a:r>
              <a:rPr lang="ru-RU" b="1" dirty="0"/>
              <a:t>один символ занимает в памяти 7 </a:t>
            </a:r>
            <a:r>
              <a:rPr lang="ru-RU" b="1" dirty="0" smtClean="0"/>
              <a:t>бит.</a:t>
            </a:r>
          </a:p>
          <a:p>
            <a:pPr marL="45720" indent="0">
              <a:buNone/>
            </a:pPr>
            <a:r>
              <a:rPr lang="ru-RU" b="1" dirty="0" smtClean="0"/>
              <a:t> Тогда </a:t>
            </a:r>
            <a:r>
              <a:rPr lang="ru-RU" b="1" dirty="0"/>
              <a:t>5 символов занимают в памяти 35 </a:t>
            </a:r>
            <a:r>
              <a:rPr lang="ru-RU" b="1" dirty="0" smtClean="0"/>
              <a:t>бит, т.е.</a:t>
            </a:r>
          </a:p>
          <a:p>
            <a:pPr marL="45720" indent="0">
              <a:buNone/>
            </a:pPr>
            <a:r>
              <a:rPr lang="ru-RU" b="1" dirty="0"/>
              <a:t> </a:t>
            </a:r>
            <a:r>
              <a:rPr lang="en-US" dirty="0">
                <a:solidFill>
                  <a:schemeClr val="tx1"/>
                </a:solidFill>
              </a:rPr>
              <a:t>I=K*i</a:t>
            </a:r>
            <a:r>
              <a:rPr lang="ru-RU" dirty="0">
                <a:solidFill>
                  <a:schemeClr val="tx1"/>
                </a:solidFill>
              </a:rPr>
              <a:t> </a:t>
            </a:r>
            <a:endParaRPr lang="ru-RU" dirty="0" smtClean="0">
              <a:solidFill>
                <a:schemeClr val="tx1"/>
              </a:solidFill>
            </a:endParaRPr>
          </a:p>
          <a:p>
            <a:pPr marL="45720" indent="0">
              <a:buNone/>
            </a:pPr>
            <a:r>
              <a:rPr lang="ru-RU" b="1" dirty="0"/>
              <a:t> </a:t>
            </a:r>
            <a:r>
              <a:rPr lang="en-US" dirty="0" smtClean="0">
                <a:solidFill>
                  <a:schemeClr val="tx1"/>
                </a:solidFill>
              </a:rPr>
              <a:t>I=</a:t>
            </a:r>
            <a:r>
              <a:rPr lang="ru-RU" dirty="0" smtClean="0">
                <a:solidFill>
                  <a:schemeClr val="tx1"/>
                </a:solidFill>
              </a:rPr>
              <a:t>5</a:t>
            </a:r>
            <a:r>
              <a:rPr lang="en-US" dirty="0" smtClean="0">
                <a:solidFill>
                  <a:schemeClr val="tx1"/>
                </a:solidFill>
              </a:rPr>
              <a:t>*</a:t>
            </a:r>
            <a:r>
              <a:rPr lang="ru-RU" dirty="0" smtClean="0">
                <a:solidFill>
                  <a:schemeClr val="tx1"/>
                </a:solidFill>
              </a:rPr>
              <a:t>7</a:t>
            </a:r>
          </a:p>
          <a:p>
            <a:pPr marL="45720" indent="0">
              <a:buNone/>
            </a:pPr>
            <a:r>
              <a:rPr lang="ru-RU" b="1" dirty="0"/>
              <a:t> </a:t>
            </a:r>
            <a:r>
              <a:rPr lang="en-US" dirty="0">
                <a:solidFill>
                  <a:schemeClr val="tx1"/>
                </a:solidFill>
              </a:rPr>
              <a:t>I</a:t>
            </a:r>
            <a:r>
              <a:rPr lang="en-US" dirty="0" smtClean="0">
                <a:solidFill>
                  <a:schemeClr val="tx1"/>
                </a:solidFill>
              </a:rPr>
              <a:t>=</a:t>
            </a:r>
            <a:r>
              <a:rPr lang="ru-RU" b="1" dirty="0"/>
              <a:t> 35 бит</a:t>
            </a:r>
            <a:br>
              <a:rPr lang="ru-RU" b="1" dirty="0"/>
            </a:br>
            <a:endParaRPr lang="ru-RU" b="1" dirty="0" smtClean="0"/>
          </a:p>
          <a:p>
            <a:pPr marL="45720" indent="0">
              <a:buNone/>
            </a:pPr>
            <a:r>
              <a:rPr lang="ru-RU" b="1" dirty="0" smtClean="0"/>
              <a:t>Ответ: </a:t>
            </a:r>
            <a:r>
              <a:rPr lang="ru-RU" b="1" dirty="0"/>
              <a:t>35 </a:t>
            </a:r>
            <a:r>
              <a:rPr lang="ru-RU" b="1" dirty="0" smtClean="0"/>
              <a:t>бит.</a:t>
            </a:r>
            <a:endParaRPr lang="ru-RU" dirty="0"/>
          </a:p>
        </p:txBody>
      </p:sp>
    </p:spTree>
    <p:extLst>
      <p:ext uri="{BB962C8B-B14F-4D97-AF65-F5344CB8AC3E}">
        <p14:creationId xmlns:p14="http://schemas.microsoft.com/office/powerpoint/2010/main" xmlns="" val="40655692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116632"/>
            <a:ext cx="6512511" cy="1143000"/>
          </a:xfrm>
        </p:spPr>
        <p:txBody>
          <a:bodyPr/>
          <a:lstStyle/>
          <a:p>
            <a:pPr marL="0" indent="0">
              <a:buNone/>
            </a:pPr>
            <a:r>
              <a:rPr lang="ru-RU" dirty="0"/>
              <a:t>Задача №3</a:t>
            </a:r>
          </a:p>
        </p:txBody>
      </p:sp>
      <p:sp>
        <p:nvSpPr>
          <p:cNvPr id="3" name="Объект 2"/>
          <p:cNvSpPr>
            <a:spLocks noGrp="1"/>
          </p:cNvSpPr>
          <p:nvPr>
            <p:ph sz="quarter" idx="13"/>
          </p:nvPr>
        </p:nvSpPr>
        <p:spPr>
          <a:xfrm>
            <a:off x="971600" y="1052736"/>
            <a:ext cx="7632848" cy="4824536"/>
          </a:xfrm>
        </p:spPr>
        <p:txBody>
          <a:bodyPr>
            <a:normAutofit fontScale="92500" lnSpcReduction="20000"/>
          </a:bodyPr>
          <a:lstStyle/>
          <a:p>
            <a:pPr marL="45720" indent="0">
              <a:buNone/>
            </a:pPr>
            <a:r>
              <a:rPr lang="ru-RU" b="1" dirty="0" smtClean="0"/>
              <a:t>Сколько надо задать вопросов,</a:t>
            </a:r>
            <a:r>
              <a:rPr lang="ru-RU" b="1" dirty="0"/>
              <a:t> </a:t>
            </a:r>
            <a:r>
              <a:rPr lang="ru-RU" b="1" dirty="0" smtClean="0"/>
              <a:t>чтобы </a:t>
            </a:r>
            <a:r>
              <a:rPr lang="ru-RU" b="1" dirty="0"/>
              <a:t>определить час прибытия </a:t>
            </a:r>
            <a:r>
              <a:rPr lang="ru-RU" b="1" dirty="0" smtClean="0"/>
              <a:t>поезда?</a:t>
            </a:r>
          </a:p>
          <a:p>
            <a:pPr marL="45720" indent="0">
              <a:buNone/>
            </a:pPr>
            <a:r>
              <a:rPr lang="ru-RU" b="1" dirty="0"/>
              <a:t>Дано</a:t>
            </a:r>
            <a:r>
              <a:rPr lang="ru-RU" b="1" dirty="0" smtClean="0"/>
              <a:t>:</a:t>
            </a:r>
          </a:p>
          <a:p>
            <a:pPr marL="45720" indent="0">
              <a:buNone/>
            </a:pPr>
            <a:r>
              <a:rPr lang="ru-RU" b="1" dirty="0"/>
              <a:t>N </a:t>
            </a:r>
            <a:r>
              <a:rPr lang="ru-RU" b="1" dirty="0" smtClean="0"/>
              <a:t>=</a:t>
            </a:r>
            <a:r>
              <a:rPr lang="ru-RU" b="1" dirty="0"/>
              <a:t> </a:t>
            </a:r>
            <a:r>
              <a:rPr lang="ru-RU" b="1" dirty="0" smtClean="0"/>
              <a:t>24 часа – неопределенность.</a:t>
            </a:r>
            <a:r>
              <a:rPr lang="en-US" b="1" dirty="0" smtClean="0"/>
              <a:t> </a:t>
            </a:r>
            <a:r>
              <a:rPr lang="ru-RU" b="1" dirty="0"/>
              <a:t/>
            </a:r>
            <a:br>
              <a:rPr lang="ru-RU" b="1" dirty="0"/>
            </a:br>
            <a:r>
              <a:rPr lang="ru-RU" b="1" dirty="0"/>
              <a:t>Найти : i</a:t>
            </a:r>
          </a:p>
          <a:p>
            <a:pPr marL="45720" indent="0">
              <a:buNone/>
            </a:pPr>
            <a:r>
              <a:rPr lang="ru-RU" b="1" dirty="0" smtClean="0"/>
              <a:t>Решение:</a:t>
            </a:r>
          </a:p>
          <a:p>
            <a:pPr marL="45720" indent="0">
              <a:buNone/>
            </a:pPr>
            <a:r>
              <a:rPr lang="ru-RU" b="1" dirty="0"/>
              <a:t>2 </a:t>
            </a:r>
            <a:r>
              <a:rPr lang="ru-RU" b="1" baseline="30000" dirty="0"/>
              <a:t>i </a:t>
            </a:r>
            <a:r>
              <a:rPr lang="ru-RU" b="1" dirty="0"/>
              <a:t>= N</a:t>
            </a:r>
          </a:p>
          <a:p>
            <a:pPr marL="45720" indent="0">
              <a:buNone/>
            </a:pPr>
            <a:r>
              <a:rPr lang="ru-RU" b="1" dirty="0"/>
              <a:t>2 </a:t>
            </a:r>
            <a:r>
              <a:rPr lang="ru-RU" b="1" baseline="30000" dirty="0"/>
              <a:t>i </a:t>
            </a:r>
            <a:r>
              <a:rPr lang="ru-RU" b="1" dirty="0"/>
              <a:t>= </a:t>
            </a:r>
            <a:r>
              <a:rPr lang="ru-RU" b="1" dirty="0" smtClean="0"/>
              <a:t>24</a:t>
            </a:r>
            <a:endParaRPr lang="ru-RU" b="1" dirty="0"/>
          </a:p>
          <a:p>
            <a:pPr marL="45720" indent="0">
              <a:buNone/>
            </a:pPr>
            <a:r>
              <a:rPr lang="ru-RU" b="1" dirty="0" smtClean="0"/>
              <a:t> </a:t>
            </a:r>
            <a:r>
              <a:rPr lang="en-US" b="1" dirty="0" smtClean="0"/>
              <a:t>4&lt;</a:t>
            </a:r>
            <a:r>
              <a:rPr lang="ru-RU" b="1" dirty="0" smtClean="0"/>
              <a:t> i</a:t>
            </a:r>
            <a:r>
              <a:rPr lang="en-US" b="1" dirty="0" smtClean="0"/>
              <a:t>&lt;5</a:t>
            </a:r>
          </a:p>
          <a:p>
            <a:pPr marL="45720" indent="0">
              <a:buNone/>
            </a:pPr>
            <a:r>
              <a:rPr lang="ru-RU" b="1" dirty="0" smtClean="0"/>
              <a:t>i=5.</a:t>
            </a:r>
          </a:p>
          <a:p>
            <a:pPr marL="45720" indent="0">
              <a:buNone/>
            </a:pPr>
            <a:r>
              <a:rPr lang="ru-RU" b="1" dirty="0" smtClean="0"/>
              <a:t>Чтобы определить час прибытия поезда, надо задать 5 вопросов</a:t>
            </a:r>
            <a:r>
              <a:rPr lang="en-US" b="1" dirty="0" smtClean="0"/>
              <a:t> (4</a:t>
            </a:r>
            <a:r>
              <a:rPr lang="ru-RU" b="1" dirty="0" smtClean="0"/>
              <a:t>-х вопросов будет недостаточно), иначе говоря, получить 5 бит информации.</a:t>
            </a:r>
            <a:br>
              <a:rPr lang="ru-RU" b="1" dirty="0" smtClean="0"/>
            </a:br>
            <a:r>
              <a:rPr lang="ru-RU" b="1" dirty="0" smtClean="0"/>
              <a:t/>
            </a:r>
            <a:br>
              <a:rPr lang="ru-RU" b="1" dirty="0" smtClean="0"/>
            </a:br>
            <a:r>
              <a:rPr lang="ru-RU" b="1" dirty="0"/>
              <a:t>Ответ</a:t>
            </a:r>
            <a:r>
              <a:rPr lang="ru-RU" b="1" dirty="0" smtClean="0"/>
              <a:t>: 5 бит.</a:t>
            </a:r>
            <a:endParaRPr lang="ru-RU" dirty="0"/>
          </a:p>
        </p:txBody>
      </p:sp>
    </p:spTree>
    <p:extLst>
      <p:ext uri="{BB962C8B-B14F-4D97-AF65-F5344CB8AC3E}">
        <p14:creationId xmlns:p14="http://schemas.microsoft.com/office/powerpoint/2010/main" xmlns="" val="229742590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251520" y="1196752"/>
            <a:ext cx="8424862" cy="5256212"/>
          </a:xfrm>
          <a:prstGeom prst="rect">
            <a:avLst/>
          </a:prstGeom>
        </p:spPr>
        <p:txBody>
          <a:bodyPr>
            <a:normAutofit fontScale="77500" lnSpcReduction="20000"/>
          </a:bodyPr>
          <a:lstStyle/>
          <a:p>
            <a:pPr marL="45720" lvl="0" indent="0">
              <a:buNone/>
            </a:pPr>
            <a:r>
              <a:rPr lang="ru-RU" dirty="0" smtClean="0"/>
              <a:t>В некоторой стране автомобильный номер длиной 8 символов составляют из заглавных букв (задействовано 20 различных букв) и десяти цифр в любом порядке.</a:t>
            </a:r>
            <a:br>
              <a:rPr lang="ru-RU" dirty="0" smtClean="0"/>
            </a:br>
            <a:r>
              <a:rPr lang="ru-RU" dirty="0" smtClean="0"/>
              <a:t>Каждый такой номер в компьютерной программе записывается минимально возможным и одинаковым целым количеством байт (при этом используют посимвольное кодирование и все символы кодируются одинаковым и минимально возможным количеством бит).</a:t>
            </a:r>
            <a:br>
              <a:rPr lang="ru-RU" dirty="0" smtClean="0"/>
            </a:br>
            <a:r>
              <a:rPr lang="ru-RU" dirty="0" smtClean="0"/>
              <a:t>Определите объем памяти, отводимый этой программой для записи 40 номеров. </a:t>
            </a:r>
          </a:p>
          <a:p>
            <a:pPr marL="45720" indent="0">
              <a:buNone/>
            </a:pPr>
            <a:r>
              <a:rPr lang="ru-RU" b="1" dirty="0" smtClean="0"/>
              <a:t>Дано.</a:t>
            </a:r>
            <a:br>
              <a:rPr lang="ru-RU" b="1" dirty="0" smtClean="0"/>
            </a:br>
            <a:r>
              <a:rPr lang="ru-RU" b="1" dirty="0" smtClean="0"/>
              <a:t>N = 30 (20букв + 10 цифр)                 </a:t>
            </a:r>
          </a:p>
          <a:p>
            <a:pPr marL="45720" indent="0">
              <a:buNone/>
            </a:pPr>
            <a:r>
              <a:rPr lang="en-US" dirty="0" smtClean="0">
                <a:solidFill>
                  <a:schemeClr val="tx1"/>
                </a:solidFill>
              </a:rPr>
              <a:t>K</a:t>
            </a:r>
            <a:r>
              <a:rPr lang="ru-RU" dirty="0" smtClean="0">
                <a:solidFill>
                  <a:schemeClr val="tx1"/>
                </a:solidFill>
              </a:rPr>
              <a:t>= 8 </a:t>
            </a:r>
            <a:r>
              <a:rPr lang="ru-RU" b="1" dirty="0" smtClean="0"/>
              <a:t>символов.</a:t>
            </a:r>
          </a:p>
          <a:p>
            <a:pPr marL="45720" indent="0">
              <a:buNone/>
            </a:pPr>
            <a:r>
              <a:rPr lang="en-US" b="1" dirty="0" smtClean="0"/>
              <a:t>n=40 </a:t>
            </a:r>
            <a:r>
              <a:rPr lang="ru-RU" b="1" dirty="0" smtClean="0"/>
              <a:t>номеров.</a:t>
            </a:r>
          </a:p>
          <a:p>
            <a:pPr marL="45720" indent="0">
              <a:buNone/>
            </a:pPr>
            <a:r>
              <a:rPr lang="ru-RU" b="1" dirty="0" smtClean="0"/>
              <a:t>Найти : </a:t>
            </a:r>
            <a:r>
              <a:rPr lang="en-US" dirty="0" smtClean="0">
                <a:solidFill>
                  <a:schemeClr val="tx1"/>
                </a:solidFill>
              </a:rPr>
              <a:t>I</a:t>
            </a:r>
            <a:endParaRPr lang="ru-RU" b="1" dirty="0" smtClean="0"/>
          </a:p>
          <a:p>
            <a:pPr marL="45720" indent="0">
              <a:buNone/>
            </a:pPr>
            <a:r>
              <a:rPr lang="ru-RU" b="1" dirty="0" smtClean="0"/>
              <a:t>Решение</a:t>
            </a:r>
          </a:p>
          <a:p>
            <a:pPr marL="45720" indent="0">
              <a:buNone/>
            </a:pPr>
            <a:r>
              <a:rPr lang="ru-RU" b="1" dirty="0" smtClean="0"/>
              <a:t> 2 </a:t>
            </a:r>
            <a:r>
              <a:rPr lang="ru-RU" b="1" baseline="30000" dirty="0" smtClean="0"/>
              <a:t>i </a:t>
            </a:r>
            <a:r>
              <a:rPr lang="ru-RU" b="1" dirty="0" smtClean="0"/>
              <a:t>= N                                      </a:t>
            </a:r>
          </a:p>
          <a:p>
            <a:pPr marL="45720" indent="0">
              <a:buNone/>
            </a:pPr>
            <a:r>
              <a:rPr lang="ru-RU" b="1" dirty="0" smtClean="0"/>
              <a:t>2 </a:t>
            </a:r>
            <a:r>
              <a:rPr lang="ru-RU" b="1" baseline="30000" dirty="0" smtClean="0"/>
              <a:t>i </a:t>
            </a:r>
            <a:r>
              <a:rPr lang="ru-RU" b="1" dirty="0" smtClean="0"/>
              <a:t>= 30</a:t>
            </a:r>
          </a:p>
          <a:p>
            <a:pPr marL="45720" indent="0">
              <a:buNone/>
            </a:pPr>
            <a:r>
              <a:rPr lang="ru-RU" b="1" dirty="0" smtClean="0"/>
              <a:t>i=5 бит.</a:t>
            </a:r>
          </a:p>
          <a:p>
            <a:pPr marL="45720" indent="0">
              <a:buNone/>
            </a:pPr>
            <a:endParaRPr lang="ru-RU" b="1" dirty="0" smtClean="0"/>
          </a:p>
          <a:p>
            <a:pPr marL="45720" indent="0">
              <a:buNone/>
            </a:pPr>
            <a:r>
              <a:rPr lang="ru-RU" b="1" dirty="0" smtClean="0"/>
              <a:t>Ответ: 200 байт </a:t>
            </a:r>
            <a:endParaRPr lang="ru-RU" dirty="0" smtClean="0"/>
          </a:p>
          <a:p>
            <a:endParaRPr lang="ru-RU" dirty="0"/>
          </a:p>
        </p:txBody>
      </p:sp>
      <p:sp>
        <p:nvSpPr>
          <p:cNvPr id="2" name="Заголовок 1"/>
          <p:cNvSpPr>
            <a:spLocks noGrp="1"/>
          </p:cNvSpPr>
          <p:nvPr>
            <p:ph type="title" idx="4294967295"/>
          </p:nvPr>
        </p:nvSpPr>
        <p:spPr>
          <a:xfrm>
            <a:off x="2632075" y="404813"/>
            <a:ext cx="6511925" cy="1143000"/>
          </a:xfrm>
          <a:prstGeom prst="rect">
            <a:avLst/>
          </a:prstGeom>
        </p:spPr>
        <p:txBody>
          <a:bodyPr/>
          <a:lstStyle/>
          <a:p>
            <a:pPr marL="0" indent="0">
              <a:buNone/>
            </a:pPr>
            <a:r>
              <a:rPr lang="ru-RU" dirty="0" smtClean="0"/>
              <a:t>Задача №4</a:t>
            </a:r>
            <a:endParaRPr lang="ru-RU" dirty="0"/>
          </a:p>
        </p:txBody>
      </p:sp>
    </p:spTree>
    <p:extLst>
      <p:ext uri="{BB962C8B-B14F-4D97-AF65-F5344CB8AC3E}">
        <p14:creationId xmlns:p14="http://schemas.microsoft.com/office/powerpoint/2010/main" xmlns="" val="19023432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3768" y="332656"/>
            <a:ext cx="6512511" cy="1143000"/>
          </a:xfrm>
        </p:spPr>
        <p:txBody>
          <a:bodyPr/>
          <a:lstStyle/>
          <a:p>
            <a:pPr marL="0" indent="0">
              <a:buNone/>
            </a:pPr>
            <a:r>
              <a:rPr lang="ru-RU" dirty="0"/>
              <a:t>Задача </a:t>
            </a:r>
            <a:r>
              <a:rPr lang="ru-RU" dirty="0" smtClean="0"/>
              <a:t>№5</a:t>
            </a:r>
            <a:endParaRPr lang="ru-RU" dirty="0"/>
          </a:p>
        </p:txBody>
      </p:sp>
      <p:sp>
        <p:nvSpPr>
          <p:cNvPr id="3" name="Объект 2"/>
          <p:cNvSpPr>
            <a:spLocks noGrp="1"/>
          </p:cNvSpPr>
          <p:nvPr>
            <p:ph sz="quarter" idx="13"/>
          </p:nvPr>
        </p:nvSpPr>
        <p:spPr>
          <a:xfrm>
            <a:off x="467544" y="2636912"/>
            <a:ext cx="6860232" cy="3585552"/>
          </a:xfrm>
        </p:spPr>
        <p:txBody>
          <a:bodyPr>
            <a:normAutofit fontScale="92500" lnSpcReduction="10000"/>
          </a:bodyPr>
          <a:lstStyle/>
          <a:p>
            <a:pPr marL="45720" indent="0">
              <a:buNone/>
            </a:pPr>
            <a:r>
              <a:rPr lang="ru-RU" dirty="0"/>
              <a:t/>
            </a:r>
            <a:br>
              <a:rPr lang="ru-RU" dirty="0"/>
            </a:br>
            <a:r>
              <a:rPr lang="ru-RU" dirty="0"/>
              <a:t>Два текста содержат одинаковое количество символов. Первый составлен в алфавите мощностью 32 символа, второй - мощностью 64 символа. Во сколько раз отличаются информационные объёмы этих текстов? </a:t>
            </a:r>
          </a:p>
          <a:p>
            <a:r>
              <a:rPr lang="ru-RU" b="1" dirty="0"/>
              <a:t>Решение:</a:t>
            </a:r>
            <a:r>
              <a:rPr lang="ru-RU" dirty="0"/>
              <a:t/>
            </a:r>
            <a:br>
              <a:rPr lang="ru-RU" dirty="0"/>
            </a:br>
            <a:r>
              <a:rPr lang="ru-RU" dirty="0"/>
              <a:t>Пусть количество символов в каждом из этих текстов равно К. Тогда их информационные объёмы равны соответственно К х b1 и К х b2, где 32 = 2</a:t>
            </a:r>
            <a:r>
              <a:rPr lang="ru-RU" baseline="30000" dirty="0"/>
              <a:t>b1 </a:t>
            </a:r>
            <a:r>
              <a:rPr lang="ru-RU" dirty="0"/>
              <a:t>и</a:t>
            </a:r>
            <a:r>
              <a:rPr lang="ru-RU" baseline="30000" dirty="0"/>
              <a:t> </a:t>
            </a:r>
            <a:r>
              <a:rPr lang="ru-RU" dirty="0"/>
              <a:t>64 = 2</a:t>
            </a:r>
            <a:r>
              <a:rPr lang="ru-RU" baseline="30000" dirty="0"/>
              <a:t>b2</a:t>
            </a:r>
            <a:r>
              <a:rPr lang="ru-RU" dirty="0"/>
              <a:t>.</a:t>
            </a:r>
            <a:br>
              <a:rPr lang="ru-RU" dirty="0"/>
            </a:br>
            <a:r>
              <a:rPr lang="ru-RU" dirty="0"/>
              <a:t>Тогда отношение информационных объёмов равно (К х b1) : (К х b2) = b1 : b2 = </a:t>
            </a:r>
            <a:r>
              <a:rPr lang="ru-RU" b="1" dirty="0"/>
              <a:t>5 : 6</a:t>
            </a:r>
            <a:r>
              <a:rPr lang="ru-RU" dirty="0"/>
              <a:t>.</a:t>
            </a:r>
          </a:p>
          <a:p>
            <a:endParaRPr lang="ru-RU" dirty="0"/>
          </a:p>
        </p:txBody>
      </p:sp>
    </p:spTree>
    <p:extLst>
      <p:ext uri="{BB962C8B-B14F-4D97-AF65-F5344CB8AC3E}">
        <p14:creationId xmlns:p14="http://schemas.microsoft.com/office/powerpoint/2010/main" xmlns="" val="17199628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3768" y="260648"/>
            <a:ext cx="6512511" cy="1143000"/>
          </a:xfrm>
        </p:spPr>
        <p:txBody>
          <a:bodyPr/>
          <a:lstStyle/>
          <a:p>
            <a:pPr marL="0" indent="0">
              <a:buNone/>
            </a:pPr>
            <a:r>
              <a:rPr lang="ru-RU" dirty="0"/>
              <a:t>Задача </a:t>
            </a:r>
            <a:r>
              <a:rPr lang="ru-RU" dirty="0" smtClean="0"/>
              <a:t>№6</a:t>
            </a:r>
            <a:endParaRPr lang="ru-RU" dirty="0"/>
          </a:p>
        </p:txBody>
      </p:sp>
      <p:sp>
        <p:nvSpPr>
          <p:cNvPr id="3" name="Объект 2"/>
          <p:cNvSpPr>
            <a:spLocks noGrp="1"/>
          </p:cNvSpPr>
          <p:nvPr>
            <p:ph sz="quarter" idx="13"/>
          </p:nvPr>
        </p:nvSpPr>
        <p:spPr>
          <a:xfrm>
            <a:off x="323528" y="2564904"/>
            <a:ext cx="6400800" cy="3474720"/>
          </a:xfrm>
        </p:spPr>
        <p:txBody>
          <a:bodyPr>
            <a:normAutofit fontScale="70000" lnSpcReduction="20000"/>
          </a:bodyPr>
          <a:lstStyle/>
          <a:p>
            <a:r>
              <a:rPr lang="ru-RU" b="1" dirty="0"/>
              <a:t>Задача. Метеорологическая станция ведет наблюдение за атмосферным давлением. Результатом одного измерения является целое число, принимающее значение от 720 до 780 мм ртутного столба, которое записывается при помощи минимально возможного количества бит. Станция сделала 80 измерений, Определите информационный объем результатов наблюдений. </a:t>
            </a:r>
            <a:br>
              <a:rPr lang="ru-RU" b="1" dirty="0"/>
            </a:br>
            <a:r>
              <a:rPr lang="ru-RU" b="1" dirty="0"/>
              <a:t>Решение. Определим количество значений, которое надо закодировать. Это 61 значение. </a:t>
            </a:r>
            <a:br>
              <a:rPr lang="ru-RU" b="1" dirty="0"/>
            </a:br>
            <a:r>
              <a:rPr lang="ru-RU" b="1" dirty="0"/>
              <a:t>780 - 720 + 1 = 61 (проверьте формулу на интервале по номерам очереди с 3 до 5). </a:t>
            </a:r>
            <a:br>
              <a:rPr lang="ru-RU" b="1" dirty="0"/>
            </a:br>
            <a:r>
              <a:rPr lang="ru-RU" b="1" dirty="0"/>
              <a:t>Полученное число - это неопределенность. Значит для кодирования одного значения по формуле Хартли требуется 6 бит информации. </a:t>
            </a:r>
            <a:br>
              <a:rPr lang="ru-RU" b="1" dirty="0"/>
            </a:br>
            <a:r>
              <a:rPr lang="ru-RU" b="1" dirty="0"/>
              <a:t>Сделано 80 измерений, получено 6 х 80 = 480 бит или 480 : 8 = 60 байт информации. </a:t>
            </a:r>
            <a:br>
              <a:rPr lang="ru-RU" b="1" dirty="0"/>
            </a:br>
            <a:endParaRPr lang="ru-RU" b="1" dirty="0"/>
          </a:p>
          <a:p>
            <a:endParaRPr lang="ru-RU" dirty="0"/>
          </a:p>
        </p:txBody>
      </p:sp>
    </p:spTree>
    <p:extLst>
      <p:ext uri="{BB962C8B-B14F-4D97-AF65-F5344CB8AC3E}">
        <p14:creationId xmlns:p14="http://schemas.microsoft.com/office/powerpoint/2010/main" xmlns="" val="1813806651"/>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TC030005262[[fn=Брошюра тур агентства]]</Template>
  <TotalTime>396</TotalTime>
  <Words>370</Words>
  <Application>Microsoft Office PowerPoint</Application>
  <PresentationFormat>Экран (4:3)</PresentationFormat>
  <Paragraphs>101</Paragraphs>
  <Slides>13</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Воздушный поток</vt:lpstr>
      <vt:lpstr>Решение задач по теме:</vt:lpstr>
      <vt:lpstr>Что надо знать?  </vt:lpstr>
      <vt:lpstr>Что надо уметь?</vt:lpstr>
      <vt:lpstr>Задача №1</vt:lpstr>
      <vt:lpstr>Задача №2</vt:lpstr>
      <vt:lpstr>Задача №3</vt:lpstr>
      <vt:lpstr>Задача №4</vt:lpstr>
      <vt:lpstr>Задача №5</vt:lpstr>
      <vt:lpstr>Задача №6</vt:lpstr>
      <vt:lpstr>Задача №7</vt:lpstr>
      <vt:lpstr>Задача №8</vt:lpstr>
      <vt:lpstr>Задача №9</vt:lpstr>
      <vt:lpstr>Задача №10</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сашка</dc:creator>
  <cp:lastModifiedBy>сашка</cp:lastModifiedBy>
  <cp:revision>16</cp:revision>
  <dcterms:created xsi:type="dcterms:W3CDTF">2011-08-22T11:15:11Z</dcterms:created>
  <dcterms:modified xsi:type="dcterms:W3CDTF">2012-09-23T10:18:11Z</dcterms:modified>
</cp:coreProperties>
</file>