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60" r:id="rId1"/>
  </p:sldMasterIdLst>
  <p:notesMasterIdLst>
    <p:notesMasterId r:id="rId17"/>
  </p:notesMasterIdLst>
  <p:sldIdLst>
    <p:sldId id="256" r:id="rId2"/>
    <p:sldId id="285" r:id="rId3"/>
    <p:sldId id="282" r:id="rId4"/>
    <p:sldId id="283" r:id="rId5"/>
    <p:sldId id="294" r:id="rId6"/>
    <p:sldId id="293" r:id="rId7"/>
    <p:sldId id="267" r:id="rId8"/>
    <p:sldId id="300" r:id="rId9"/>
    <p:sldId id="297" r:id="rId10"/>
    <p:sldId id="296" r:id="rId11"/>
    <p:sldId id="295" r:id="rId12"/>
    <p:sldId id="298" r:id="rId13"/>
    <p:sldId id="291" r:id="rId14"/>
    <p:sldId id="299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106C2-6310-4CCC-87E4-77E6738D4E01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BBE22-3B55-4986-9E14-323959F5B8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BBE22-3B55-4986-9E14-323959F5B88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283BD0-EAF2-4AFD-9DD4-E38A27F805B2}" type="datetimeFigureOut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EA4D6EA-891C-4D42-BE93-CB8229D1DC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89" name="Picture 65" descr="http://leatherneckm31.typepad.com/image-5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28652"/>
            <a:ext cx="9144000" cy="7286652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1142976" y="214290"/>
            <a:ext cx="6072230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HeroicExtremeRightFacing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Крестовые походы</a:t>
            </a:r>
            <a:endParaRPr lang="ru-RU" sz="3600" dirty="0"/>
          </a:p>
        </p:txBody>
      </p:sp>
      <p:sp>
        <p:nvSpPr>
          <p:cNvPr id="43" name="TextBox 42"/>
          <p:cNvSpPr txBox="1"/>
          <p:nvPr/>
        </p:nvSpPr>
        <p:spPr>
          <a:xfrm>
            <a:off x="4786314" y="4929199"/>
            <a:ext cx="4143404" cy="1200329"/>
          </a:xfrm>
          <a:prstGeom prst="rect">
            <a:avLst/>
          </a:prstGeom>
          <a:ln/>
          <a:effectLst>
            <a:softEdge rad="317500"/>
          </a:effectLst>
          <a:scene3d>
            <a:camera prst="perspectiveHeroicExtremeLeftFacing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  Презентацию по истории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На тему «Крестовые походы»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Подготовлена ученицей 6 «А» класса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            Саридис Анастасия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Шестой крестовый поход (1228-1229)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6-й  крестовый поход  </a:t>
            </a:r>
            <a:r>
              <a:rPr lang="ru-RU" u="sng" dirty="0" smtClean="0"/>
              <a:t> возглавил император Священной римской империи Фридрих II </a:t>
            </a:r>
            <a:r>
              <a:rPr lang="ru-RU" u="sng" dirty="0" err="1" smtClean="0"/>
              <a:t>Гогенштауфен</a:t>
            </a:r>
            <a:r>
              <a:rPr lang="ru-RU" u="sng" dirty="0" smtClean="0"/>
              <a:t>, внук Барбароссы, который был критически настроен в отношении религии и называл Христа, Моисея и Магомета тремя великими обманщиками. Он предпочитал верить только в то, что может быть доказано здравым смыслом и логикой вещей. Фридрих достиг цели не войной, а дипломатией: ему удалось договориться с мусульманами и заключить договор, по которому они отдали ему Иерусалим, так как не хотели сражаться с крестоносцами перед лицом нового грозного врага - </a:t>
            </a:r>
            <a:r>
              <a:rPr lang="ru-RU" u="sng" dirty="0" err="1" smtClean="0"/>
              <a:t>татаро-монголов</a:t>
            </a:r>
            <a:r>
              <a:rPr lang="ru-RU" u="sng" dirty="0" smtClean="0"/>
              <a:t>. Успех был относительным: в 1244 г. мусульмане снова захватили Иерусалим.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88066" name="Picture 2" descr="http://adinah.files.wordpress.com/2010/02/0123.jpg?w=450&amp;h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4071966" cy="4581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Седьмой крестовый поход (1248-1256)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u="sng" dirty="0" smtClean="0"/>
              <a:t>7-й  крестовый поход  (1248-1254 гг.)</a:t>
            </a:r>
            <a:r>
              <a:rPr lang="ru-RU" u="sng" dirty="0" smtClean="0"/>
              <a:t> организовал и возглавил король Франции Людовик IX (1215-1270 гг.). Ситуация в Святой земле была критическая, крестоносные государства в Палестине висели на волоске. В августе 1248 г. он отправился в Египет во главе флота из сотни кораблей с 35-ю-тысячным войском. Его цель была проста: высадиться в Египте, захватить главные города страны и затем обменять их захваченные мусульманами территории в Святой земле. Вначале ему сопутствовал успех. Захватив укрепленный портовый город </a:t>
            </a:r>
            <a:r>
              <a:rPr lang="ru-RU" u="sng" dirty="0" err="1" smtClean="0"/>
              <a:t>Дамиетту</a:t>
            </a:r>
            <a:r>
              <a:rPr lang="ru-RU" u="sng" dirty="0" smtClean="0"/>
              <a:t>, он начал наступление на Каир. Но Нил разлился, остановив движение армии на несколько месяцев. Кроме того, путь к Каиру преграждала мощнейшая крепость </a:t>
            </a:r>
            <a:r>
              <a:rPr lang="ru-RU" u="sng" dirty="0" err="1" smtClean="0"/>
              <a:t>Аль-Мансура</a:t>
            </a:r>
            <a:r>
              <a:rPr lang="ru-RU" u="sng" dirty="0" smtClean="0"/>
              <a:t>, стоящая на узком полуострове возле широкого рукава Нила. Многомесячная осада крепости окончилась катастрофой. Мусульмане нанесли крестоносцам поражение, сожгли флот, снабжавший их продовольствием, вдобавок, в лагере крестоносцев началась эпидемия моровой язвы, так как воды Нила несли мимо тысячи раздувшихся трупов. Дело погибло, и Людовик, сам заразившийся болезнью, должен был отступить к </a:t>
            </a:r>
            <a:r>
              <a:rPr lang="ru-RU" u="sng" dirty="0" err="1" smtClean="0"/>
              <a:t>Дамиетте</a:t>
            </a:r>
            <a:r>
              <a:rPr lang="ru-RU" u="sng" dirty="0" smtClean="0"/>
              <a:t>, но был вместе с жалкими остатками своей армии захвачен в плен, для освобождения из которого пришлось заплатить огромный выкуп.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7042" name="Picture 2" descr="http://tainy.info/images/2012/05/Tainy17-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3" y="1571612"/>
            <a:ext cx="4040937" cy="45005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Восьмой крестовый поход (1270)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8-й  крестовый поход </a:t>
            </a:r>
            <a:r>
              <a:rPr lang="ru-RU" u="sng" dirty="0" smtClean="0"/>
              <a:t> был также организован Людовиком IX. В начале июля крестоносцы высадились в Сардинии. Там, под давлением брата короля Карла, они решили отправиться в Тунис, с эмиром которого тот враждовал. 18 июля крестоносцы высадились в Африки и с боями дошли до древнего Карфагена. Но из-за проволочек шанс на победу был упущен. Из-за большой скученности в лагере началась моровая язва, умер сын короля, а скоро заболел и сам Людовик. 25 августа он скончался, после чего крестоносцы вернулись в Европу. Эпоха крестовых походов закончилась.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41986" name="Picture 2" descr="http://www.xenophongroup.com/montjoie/taille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71612"/>
            <a:ext cx="3965028" cy="45005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sz="1800" dirty="0" smtClean="0"/>
              <a:t>  </a:t>
            </a:r>
          </a:p>
          <a:p>
            <a:pPr lvl="0"/>
            <a:r>
              <a:rPr lang="ru-RU" sz="1800" b="1" u="sng" dirty="0" smtClean="0"/>
              <a:t>Торговля</a:t>
            </a:r>
            <a:r>
              <a:rPr lang="ru-RU" sz="1800" u="sng" dirty="0" smtClean="0"/>
              <a:t>. Самую большую выгоду из крестовых походов извлекли купцы и ремесленники итальянских городов, которые обеспечивали армии крестоносцев снаряжением, провиантом и транспортом. Кроме того, итальянские города, прежде всего Генуя, Пиза и Венеция, обогащались за счет торговой монополии в странах Средиземноморья. Итальянские купцы установили торговые связи с Ближним Востоком, откуда вывозили в Западную Европу различные предметы роскоши – шелка, пряности, жемчуг и т.п. Спрос на эти товары приносил сверхприбыли и стимулировал поиски новых, более коротких и безопасных путей на Восток. В конечном счете эти поиски привели к открытию Америки. Крестовые походы сыграли также чрезвычайно важную роль в зарождении финансовой аристократии и способствовали развитию капиталистических отношений в итальянских городах.</a:t>
            </a:r>
            <a:endParaRPr lang="ru-RU" sz="1800" dirty="0" smtClean="0"/>
          </a:p>
          <a:p>
            <a:pPr lvl="0"/>
            <a:r>
              <a:rPr lang="ru-RU" sz="1800" u="sng" dirty="0" smtClean="0"/>
              <a:t>Феодализм и церковь. В крестовых походах погибли тысячи крупных феодалов, кроме того, множество знатных родов разорилось под бременем долгов. Все эти потери в конечном счете способствовали централизации власти в западноевропейских странах и ослаблению системы феодальных отношений. Влияние крестовых походов на авторитет церкви оказалось противоречивым. Если первые походы способствовали укреплению авторитета римского папы, взявшего на себя роль духовного лидера в священной войне против мусульман, то 4-й крестовый поход дискредитировал власть папы даже в лице такого ее выдающегося представителя, как Иннокентий III. Деловые интересы нередко оказывались выше религиозных соображений, заставляя крестоносцев пренебрегать папскими запретами и вступать в деловые и даже дружеские контакты с мусульманами.</a:t>
            </a:r>
            <a:endParaRPr lang="ru-RU" sz="1800" dirty="0" smtClean="0"/>
          </a:p>
          <a:p>
            <a:pPr lvl="0"/>
            <a:endParaRPr lang="ru-RU" sz="1800" dirty="0" smtClean="0"/>
          </a:p>
          <a:p>
            <a:pPr>
              <a:buNone/>
            </a:pPr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Итоги крестовых походов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35824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u="sng" dirty="0" smtClean="0"/>
              <a:t>Культура. </a:t>
            </a:r>
            <a:r>
              <a:rPr lang="ru-RU" sz="1400" u="sng" dirty="0" smtClean="0"/>
              <a:t>Когда-то было принято считать, что именно крестовые походы подвели Европу к Возрождению, однако сейчас такая оценка представляется большинству историков завышенной. Что они несомненно дали человеку Средневековья, так это более широкий взгляд на мир и лучшее понимание его многообразия. Крестовые походы получили широкое отражение в литературе. О подвигах крестоносцев в Средние века было сложено несчетное количество поэтических произведений, большей частью на старо-французском языке. Среди них встречаются подлинно великие произведения, как, например, История священной войны, описывающая подвиги Ричарда Львиное Сердце, или предположительно сложенная в Сирии Песнь об </a:t>
            </a:r>
            <a:r>
              <a:rPr lang="ru-RU" sz="1400" u="sng" dirty="0" err="1" smtClean="0"/>
              <a:t>Антиохии</a:t>
            </a:r>
            <a:r>
              <a:rPr lang="ru-RU" sz="1400" u="sng" dirty="0" smtClean="0"/>
              <a:t> , посвященная 1-му крестовому походу. Новый художественный материал, рожденный крестовыми походами, проникал и в древние легенды. Так, получили продолжение раннесредневековые циклы о Карле Великом и короле Артуре. Крестовые походы стимулировали также развитие историографии. Завоевание Константинополя </a:t>
            </a:r>
            <a:r>
              <a:rPr lang="ru-RU" sz="1400" u="sng" dirty="0" err="1" smtClean="0"/>
              <a:t>Виллардуэна</a:t>
            </a:r>
            <a:r>
              <a:rPr lang="ru-RU" sz="1400" u="sng" dirty="0" smtClean="0"/>
              <a:t> остается самым авторитетным источником для изучения 4-го крестового похода. Лучшим средневековым произведением в жанре биографии многие считают жизнеописание короля Людовика IX, созданное Жаном де </a:t>
            </a:r>
            <a:r>
              <a:rPr lang="ru-RU" sz="1400" u="sng" dirty="0" err="1" smtClean="0"/>
              <a:t>Жуанвилем</a:t>
            </a:r>
            <a:r>
              <a:rPr lang="ru-RU" sz="1400" u="sng" dirty="0" smtClean="0"/>
              <a:t>.  Одной из самых значительных средневековых хроник стала написанная по- латыни книга архиепископа Вильгельма </a:t>
            </a:r>
            <a:r>
              <a:rPr lang="ru-RU" sz="1400" u="sng" dirty="0" err="1" smtClean="0"/>
              <a:t>Тирского</a:t>
            </a:r>
            <a:r>
              <a:rPr lang="ru-RU" sz="1400" u="sng" dirty="0" smtClean="0"/>
              <a:t> История деяний в заморских землях, живо и достоверно воссоздающая историю Иерусалимского королевства с 1144 по 1184(год смерти автора).</a:t>
            </a:r>
            <a:endParaRPr lang="ru-RU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</a:p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sz="4400" dirty="0" smtClean="0"/>
              <a:t>        Спасибо за внимание!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5295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Возникновение излишка народонаселения </a:t>
            </a:r>
          </a:p>
          <a:p>
            <a:r>
              <a:rPr lang="ru-RU" sz="1800" dirty="0" smtClean="0"/>
              <a:t>Нехватка земли, высокий демографический рост  </a:t>
            </a:r>
          </a:p>
          <a:p>
            <a:r>
              <a:rPr lang="ru-RU" sz="1800" dirty="0" smtClean="0"/>
              <a:t>Стремление Римских пап расширить сферу своего влияния и получить новые источники доходов</a:t>
            </a:r>
          </a:p>
          <a:p>
            <a:r>
              <a:rPr lang="ru-RU" sz="1800" dirty="0" smtClean="0"/>
              <a:t>Паломничество в святую землю становится очень опасным </a:t>
            </a:r>
          </a:p>
          <a:p>
            <a:r>
              <a:rPr lang="ru-RU" sz="1800" dirty="0" smtClean="0"/>
              <a:t>Непрекращающиеся феодальные войны</a:t>
            </a:r>
          </a:p>
          <a:p>
            <a:endParaRPr lang="ru-RU" sz="1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Причины крестовых походов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dirty="0" err="1" smtClean="0"/>
              <a:t>Клермонский</a:t>
            </a:r>
            <a:r>
              <a:rPr lang="ru-RU" dirty="0" smtClean="0"/>
              <a:t> собор 1095г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cap="small" dirty="0" smtClean="0"/>
              <a:t> </a:t>
            </a:r>
            <a:r>
              <a:rPr lang="ru-RU" dirty="0" smtClean="0"/>
              <a:t>Начало Крестовых походов провозгласил на </a:t>
            </a:r>
            <a:r>
              <a:rPr lang="ru-RU" dirty="0" err="1" smtClean="0"/>
              <a:t>Клермонском</a:t>
            </a:r>
            <a:r>
              <a:rPr lang="ru-RU" dirty="0" smtClean="0"/>
              <a:t> соборе в 1095 г. папа Урбан II. 26 ноября, когда собор уже завершил работу, Урбан обратился к огромной аудитории, насчитывавшей, вероятно, несколько тысяч представителей высшей знати и клириков, и призвал начать войну против неверных мусульман, с тем чтобы освободить Святую Землю. В своей речи папа подчеркивал святость Иерусалима и христианских реликвий </a:t>
            </a:r>
            <a:r>
              <a:rPr lang="ru-RU" dirty="0" err="1" smtClean="0"/>
              <a:t>Палестины.Затем</a:t>
            </a:r>
            <a:r>
              <a:rPr lang="ru-RU" dirty="0" smtClean="0"/>
              <a:t> Урбан II призвал слушателей взяться за святое дело, пообещав всем, кто отправится в поход, отпущение грехов.</a:t>
            </a:r>
            <a:endParaRPr lang="ru-RU" dirty="0"/>
          </a:p>
        </p:txBody>
      </p:sp>
      <p:pic>
        <p:nvPicPr>
          <p:cNvPr id="60418" name="Picture 2" descr="http://owni.fr/files/2010/08/Clermontconc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3905797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крестовый поход(1096-1099)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Первый крестовый поход </a:t>
            </a:r>
            <a:r>
              <a:rPr lang="ru-RU" sz="2000" dirty="0" err="1" smtClean="0"/>
              <a:t>возлавляемый</a:t>
            </a:r>
            <a:r>
              <a:rPr lang="ru-RU" sz="2000" dirty="0" smtClean="0"/>
              <a:t> герцогом </a:t>
            </a:r>
            <a:r>
              <a:rPr lang="ru-RU" sz="2000" dirty="0" err="1" smtClean="0"/>
              <a:t>Готфридои</a:t>
            </a:r>
            <a:r>
              <a:rPr lang="ru-RU" sz="2000" dirty="0" smtClean="0"/>
              <a:t> </a:t>
            </a:r>
            <a:r>
              <a:rPr lang="ru-RU" sz="2000" dirty="0" err="1" smtClean="0"/>
              <a:t>Бульонским</a:t>
            </a:r>
            <a:r>
              <a:rPr lang="ru-RU" sz="2000" dirty="0" smtClean="0"/>
              <a:t>,  Графом </a:t>
            </a:r>
            <a:r>
              <a:rPr lang="ru-RU" sz="2000" dirty="0" err="1" smtClean="0"/>
              <a:t>Раймундом</a:t>
            </a:r>
            <a:r>
              <a:rPr lang="ru-RU" sz="2000" dirty="0" smtClean="0"/>
              <a:t> </a:t>
            </a:r>
            <a:r>
              <a:rPr lang="ru-RU" sz="2000" dirty="0" err="1" smtClean="0"/>
              <a:t>Тулузским</a:t>
            </a:r>
            <a:r>
              <a:rPr lang="ru-RU" sz="2000" dirty="0" smtClean="0"/>
              <a:t>, герцогом </a:t>
            </a:r>
            <a:r>
              <a:rPr lang="ru-RU" sz="2000" dirty="0" err="1" smtClean="0"/>
              <a:t>Боэмундом</a:t>
            </a:r>
            <a:r>
              <a:rPr lang="ru-RU" sz="2000" dirty="0" smtClean="0"/>
              <a:t> </a:t>
            </a:r>
            <a:r>
              <a:rPr lang="ru-RU" sz="2000" dirty="0" err="1" smtClean="0"/>
              <a:t>Тарентским</a:t>
            </a:r>
            <a:r>
              <a:rPr lang="ru-RU" sz="2000" dirty="0" smtClean="0"/>
              <a:t> и его племянником </a:t>
            </a:r>
            <a:r>
              <a:rPr lang="ru-RU" sz="2000" dirty="0" err="1" smtClean="0"/>
              <a:t>Танкредом</a:t>
            </a:r>
            <a:r>
              <a:rPr lang="ru-RU" sz="2000" dirty="0" smtClean="0"/>
              <a:t>, герцогом Робертом </a:t>
            </a:r>
            <a:r>
              <a:rPr lang="ru-RU" sz="2000" dirty="0" err="1" smtClean="0"/>
              <a:t>Норманским</a:t>
            </a:r>
            <a:r>
              <a:rPr lang="ru-RU" sz="2000" dirty="0" smtClean="0"/>
              <a:t> и  графом </a:t>
            </a:r>
            <a:r>
              <a:rPr lang="ru-RU" sz="2000" dirty="0" err="1" smtClean="0"/>
              <a:t>Робетом</a:t>
            </a:r>
            <a:r>
              <a:rPr lang="ru-RU" sz="2000" dirty="0" smtClean="0"/>
              <a:t> </a:t>
            </a:r>
            <a:r>
              <a:rPr lang="ru-RU" sz="2000" dirty="0" err="1" smtClean="0"/>
              <a:t>Фландрским,был</a:t>
            </a:r>
            <a:r>
              <a:rPr lang="ru-RU" sz="2000" dirty="0" smtClean="0"/>
              <a:t> самым успешным и закончился завоеванием Палестины и освобождением Иерусалима от мусульман.     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Готфрид </a:t>
            </a:r>
            <a:r>
              <a:rPr lang="ru-RU" dirty="0" err="1" smtClean="0"/>
              <a:t>Бульонский,Раймунд</a:t>
            </a:r>
            <a:r>
              <a:rPr lang="ru-RU" dirty="0" smtClean="0"/>
              <a:t> </a:t>
            </a:r>
            <a:r>
              <a:rPr lang="ru-RU" dirty="0" err="1" smtClean="0"/>
              <a:t>Тулузский</a:t>
            </a:r>
            <a:r>
              <a:rPr lang="ru-RU" dirty="0" smtClean="0"/>
              <a:t>,  </a:t>
            </a:r>
            <a:r>
              <a:rPr lang="ru-RU" dirty="0" err="1" smtClean="0"/>
              <a:t>Боэмунд</a:t>
            </a:r>
            <a:r>
              <a:rPr lang="ru-RU" dirty="0" smtClean="0"/>
              <a:t> </a:t>
            </a:r>
            <a:r>
              <a:rPr lang="ru-RU" dirty="0" err="1" smtClean="0"/>
              <a:t>Тарентский</a:t>
            </a:r>
            <a:endParaRPr lang="ru-RU" dirty="0" smtClean="0"/>
          </a:p>
        </p:txBody>
      </p:sp>
      <p:pic>
        <p:nvPicPr>
          <p:cNvPr id="59396" name="Picture 4" descr="http://shkola.ostriv.in.ua/images/publications/6/10054/1320346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3857652" cy="40719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Второй крестовый поход(1147-1148)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2й  крестовый поход </a:t>
            </a:r>
            <a:r>
              <a:rPr lang="ru-RU" u="sng" dirty="0" smtClean="0"/>
              <a:t>, возглавляемый французским королем Людовиком VII и немецким королем Конрадом III, был организован после завоевания </a:t>
            </a:r>
            <a:r>
              <a:rPr lang="ru-RU" u="sng" dirty="0" err="1" smtClean="0"/>
              <a:t>Эдессы</a:t>
            </a:r>
            <a:r>
              <a:rPr lang="ru-RU" u="sng" dirty="0" smtClean="0"/>
              <a:t> </a:t>
            </a:r>
            <a:r>
              <a:rPr lang="ru-RU" u="sng" dirty="0" err="1" smtClean="0"/>
              <a:t>сельдужками</a:t>
            </a:r>
            <a:r>
              <a:rPr lang="ru-RU" u="sng" dirty="0" smtClean="0"/>
              <a:t>. Он закончился ужасным разгромом крестоносцев, потерявших десятки тысяч убитыми и умершими от болезней и голода. 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</p:txBody>
      </p:sp>
      <p:pic>
        <p:nvPicPr>
          <p:cNvPr id="52228" name="Picture 4" descr="http://img-fotki.yandex.ru/get/3009/arminas-k.24/0_355eb_a21f35f4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4143404" cy="4662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Третий крестовый поход (1189-1192)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Ричард  </a:t>
            </a:r>
            <a:r>
              <a:rPr lang="en-US" dirty="0" smtClean="0"/>
              <a:t>I</a:t>
            </a:r>
            <a:r>
              <a:rPr lang="ru-RU" dirty="0" smtClean="0"/>
              <a:t> Львиное Сердце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Фридрих</a:t>
            </a:r>
            <a:r>
              <a:rPr lang="ru-RU" dirty="0" smtClean="0"/>
              <a:t> </a:t>
            </a:r>
            <a:r>
              <a:rPr lang="en-US" dirty="0" smtClean="0"/>
              <a:t>I </a:t>
            </a:r>
            <a:r>
              <a:rPr lang="ru-RU" b="1" dirty="0" smtClean="0"/>
              <a:t>Барбаросса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00174"/>
            <a:ext cx="3786214" cy="57150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3300" dirty="0" smtClean="0"/>
              <a:t>    </a:t>
            </a:r>
            <a:r>
              <a:rPr lang="ru-RU" sz="3400" b="1" u="sng" dirty="0" smtClean="0"/>
              <a:t>3-й  крестовый поход </a:t>
            </a:r>
            <a:r>
              <a:rPr lang="ru-RU" sz="3400" u="sng" dirty="0" smtClean="0"/>
              <a:t> начался после того, как египетский султан </a:t>
            </a:r>
            <a:r>
              <a:rPr lang="ru-RU" sz="3400" u="sng" dirty="0" err="1" smtClean="0"/>
              <a:t>Салах-ад-дин</a:t>
            </a:r>
            <a:r>
              <a:rPr lang="ru-RU" sz="3400" u="sng" dirty="0" smtClean="0"/>
              <a:t> (</a:t>
            </a:r>
            <a:r>
              <a:rPr lang="ru-RU" sz="3400" u="sng" dirty="0" err="1" smtClean="0"/>
              <a:t>Саладин</a:t>
            </a:r>
            <a:r>
              <a:rPr lang="ru-RU" sz="3400" u="sng" dirty="0" smtClean="0"/>
              <a:t>) завоевал Иерусалим (узнав об этом, папа римский Урбан III умер от огорчения). Поход возглавили германский император Фридрих I Барбаросса, французский король Филипп II и английский король Ричард I Львиное Сердце. 10 июня 1190 г. пожилой Фридрих Барбаросса упал с лошади во время переправы через речку и захлебнулся. Его смерть стала предвестником (а возможно и причиной) будущего поражения. Победы Ричарда Львиное Сердца продлили существование крестоносных государств в Палестине, но Иерусалим освободить не удалось. </a:t>
            </a:r>
            <a:endParaRPr lang="ru-RU" sz="34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72709" name="Picture 5" descr="http://img0.liveinternet.ru/images/attach/c/3/77/917/77917444_HistoricosdecineRicardoCorazondeLe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2500330" cy="3143272"/>
          </a:xfrm>
          <a:prstGeom prst="rect">
            <a:avLst/>
          </a:prstGeom>
          <a:noFill/>
        </p:spPr>
      </p:pic>
      <p:pic>
        <p:nvPicPr>
          <p:cNvPr id="72711" name="Picture 7" descr="http://s43.radikal.ru/i099/1104/4e/f7d870d739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714620"/>
            <a:ext cx="1978674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Четвёртый крестовый поход (1202-1204)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14942" y="1524000"/>
            <a:ext cx="3786214" cy="4572000"/>
          </a:xfrm>
        </p:spPr>
        <p:txBody>
          <a:bodyPr>
            <a:noAutofit/>
          </a:bodyPr>
          <a:lstStyle/>
          <a:p>
            <a:r>
              <a:rPr lang="ru-RU" sz="1600" b="1" u="sng" dirty="0" smtClean="0"/>
              <a:t>4крестовый поход </a:t>
            </a:r>
            <a:r>
              <a:rPr lang="ru-RU" sz="1600" u="sng" dirty="0" smtClean="0"/>
              <a:t>организовывался для похода на Египет - основу арабского могущества. Победа в Египте могла избавить Святую землю от мусульманской угрозы. Однако Венеция воспользовалась ситуацией, чтобы направить крестоносцев на в Египет, а на Византию, ненависть к которой в Европе давно уже сравнялась с ненавистью к сарацинам. В 1202 г. крестоносцы взяли Константинополь, а европейские территории Византийской империи были разделены между европейскими феодалами. На ее месте возникла Латинская империя, просуществовавшая до 1261 г., когда греки вернули себе Константинополь</a:t>
            </a:r>
            <a:endParaRPr lang="ru-RU" sz="1600" dirty="0"/>
          </a:p>
        </p:txBody>
      </p:sp>
      <p:pic>
        <p:nvPicPr>
          <p:cNvPr id="52226" name="Picture 2" descr="http://s02.radikal.ru/i175/1006/62/09f05b888a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929182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Детский крестовый поход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В религиозное движение, зародившееся во Франции и в Германии,   были вовлечены тысячи крестьянских детей, которые были убеждены что их невинность и вера свершает то , чего не смогли добиться взрослые силой оружия.</a:t>
            </a:r>
          </a:p>
          <a:p>
            <a:r>
              <a:rPr lang="ru-RU" sz="1600" dirty="0" smtClean="0"/>
              <a:t> Папа и высшее духовенство противодействовали предприятию , но пресечь его не смогли. Несколько тысяч французских детей под предводительством  пастушка </a:t>
            </a:r>
            <a:br>
              <a:rPr lang="ru-RU" sz="1600" dirty="0" smtClean="0"/>
            </a:br>
            <a:r>
              <a:rPr lang="ru-RU" sz="1600" dirty="0" err="1" smtClean="0"/>
              <a:t>Этьена</a:t>
            </a:r>
            <a:r>
              <a:rPr lang="ru-RU" sz="1600" dirty="0" smtClean="0"/>
              <a:t> прибыли в Марсель , где их погрузили на </a:t>
            </a:r>
            <a:r>
              <a:rPr lang="ru-RU" sz="1600" dirty="0" err="1" smtClean="0"/>
              <a:t>корабли.Два</a:t>
            </a:r>
            <a:r>
              <a:rPr lang="ru-RU" sz="1600" dirty="0" smtClean="0"/>
              <a:t> корабля затонули во время шторма на Средиземном море, а остальные пять дошли до Египта , где судовладельцы  продали детей в рабство.   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6258" name="Picture 2" descr="http://pics.livejournal.com/machinamentvm/pic/000sb86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00174"/>
            <a:ext cx="4071966" cy="4572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5-й  крестовый поход  </a:t>
            </a:r>
            <a:r>
              <a:rPr lang="ru-RU" u="sng" dirty="0" smtClean="0"/>
              <a:t> преследовал ту же цель - атаку на Египет. Ему предшествовал "детский крестовый поход" 1212 г., когда тысячи французских и немецких детей решили своими силами освободить Иерусалим. Почти все они пропали, погибли или были проданы в рабство мусульманам своими же единоверцами. В походе приняли участие австрийский герцог Леопольд VI и король Венгрии </a:t>
            </a:r>
            <a:r>
              <a:rPr lang="ru-RU" u="sng" dirty="0" err="1" smtClean="0"/>
              <a:t>Андраш</a:t>
            </a:r>
            <a:r>
              <a:rPr lang="ru-RU" u="sng" dirty="0" smtClean="0"/>
              <a:t> II, но Фридрих II, внук Барбароссы, не смог принять участие, что, видимо, имело роковые последствия для предприятия. Мусульмане были встревожены приготовлениями крестоносцев, и вступили в переговоры, предлагая отдать Иерусалим. Но их очень выгодные предложения были отвергнуты. Вскоре крестоносцы стали жертвами амбиций своих вождей и вод Нила, который вышел из берегов и затопил их лагерь. Поход закончился провалом.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Пятый крестовый поход (1217-1221)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640</TotalTime>
  <Words>477</Words>
  <Application>Microsoft Office PowerPoint</Application>
  <PresentationFormat>Экран (4:3)</PresentationFormat>
  <Paragraphs>82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   Причины крестовых походов</vt:lpstr>
      <vt:lpstr>      Клермонский собор 1095г</vt:lpstr>
      <vt:lpstr>Первый крестовый поход(1096-1099)</vt:lpstr>
      <vt:lpstr>Второй крестовый поход(1147-1148)</vt:lpstr>
      <vt:lpstr>Третий крестовый поход (1189-1192)</vt:lpstr>
      <vt:lpstr>Четвёртый крестовый поход (1202-1204) </vt:lpstr>
      <vt:lpstr>  Детский крестовый поход</vt:lpstr>
      <vt:lpstr>Пятый крестовый поход (1217-1221)</vt:lpstr>
      <vt:lpstr>Шестой крестовый поход (1228-1229)</vt:lpstr>
      <vt:lpstr>Седьмой крестовый поход (1248-1256)</vt:lpstr>
      <vt:lpstr>Восьмой крестовый поход (1270)</vt:lpstr>
      <vt:lpstr>     Итоги крестовых походов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Стас</dc:creator>
  <cp:lastModifiedBy>Стас</cp:lastModifiedBy>
  <cp:revision>70</cp:revision>
  <dcterms:created xsi:type="dcterms:W3CDTF">2012-10-18T13:36:13Z</dcterms:created>
  <dcterms:modified xsi:type="dcterms:W3CDTF">2012-10-22T16:49:51Z</dcterms:modified>
</cp:coreProperties>
</file>