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5547F7-9C7D-41B9-A46D-AB933AA313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3B5CF6-6BBF-4599-91CB-10DC2B642218}">
      <dgm:prSet phldrT="[Текст]"/>
      <dgm:spPr/>
      <dgm:t>
        <a:bodyPr/>
        <a:lstStyle/>
        <a:p>
          <a:r>
            <a:rPr lang="ru-RU" dirty="0" smtClean="0"/>
            <a:t>Экологическая катастрофа</a:t>
          </a:r>
          <a:endParaRPr lang="ru-RU" dirty="0"/>
        </a:p>
      </dgm:t>
    </dgm:pt>
    <dgm:pt modelId="{CC9778E1-5096-49A2-B10D-4C342A1F2976}" type="parTrans" cxnId="{A1043CC7-0EAE-4929-A89A-549FF8BAF1F8}">
      <dgm:prSet/>
      <dgm:spPr/>
      <dgm:t>
        <a:bodyPr/>
        <a:lstStyle/>
        <a:p>
          <a:endParaRPr lang="ru-RU"/>
        </a:p>
      </dgm:t>
    </dgm:pt>
    <dgm:pt modelId="{970FF2DB-BF48-45FF-A777-4563D5F31647}" type="sibTrans" cxnId="{A1043CC7-0EAE-4929-A89A-549FF8BAF1F8}">
      <dgm:prSet/>
      <dgm:spPr/>
      <dgm:t>
        <a:bodyPr/>
        <a:lstStyle/>
        <a:p>
          <a:endParaRPr lang="ru-RU"/>
        </a:p>
      </dgm:t>
    </dgm:pt>
    <dgm:pt modelId="{155F4A07-C091-484A-9017-E8E94C29E6C1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Локальная </a:t>
          </a:r>
          <a:endParaRPr lang="ru-RU" dirty="0"/>
        </a:p>
      </dgm:t>
    </dgm:pt>
    <dgm:pt modelId="{BBAF86E7-B1FC-412D-84A4-A81EAC07B3AA}" type="parTrans" cxnId="{2C6ACFBA-1FF2-4B01-B33F-0FF2B8F20BEA}">
      <dgm:prSet/>
      <dgm:spPr/>
      <dgm:t>
        <a:bodyPr/>
        <a:lstStyle/>
        <a:p>
          <a:endParaRPr lang="ru-RU"/>
        </a:p>
      </dgm:t>
    </dgm:pt>
    <dgm:pt modelId="{63CC9605-9A99-40FA-9679-0D714894BECF}" type="sibTrans" cxnId="{2C6ACFBA-1FF2-4B01-B33F-0FF2B8F20BEA}">
      <dgm:prSet/>
      <dgm:spPr/>
      <dgm:t>
        <a:bodyPr/>
        <a:lstStyle/>
        <a:p>
          <a:endParaRPr lang="ru-RU"/>
        </a:p>
      </dgm:t>
    </dgm:pt>
    <dgm:pt modelId="{8D72E823-0F07-4A05-A4C0-5E699C8EE1C4}">
      <dgm:prSet phldrT="[Текст]"/>
      <dgm:spPr/>
      <dgm:t>
        <a:bodyPr/>
        <a:lstStyle/>
        <a:p>
          <a:r>
            <a:rPr lang="ru-RU" dirty="0" smtClean="0"/>
            <a:t>Глобальная </a:t>
          </a:r>
          <a:endParaRPr lang="ru-RU" dirty="0"/>
        </a:p>
      </dgm:t>
    </dgm:pt>
    <dgm:pt modelId="{C7F1C4A2-BD92-4866-A5CA-9294F9E24079}" type="parTrans" cxnId="{DADBDDFF-8C21-4CB4-AB8B-B943DCFA9D75}">
      <dgm:prSet/>
      <dgm:spPr/>
      <dgm:t>
        <a:bodyPr/>
        <a:lstStyle/>
        <a:p>
          <a:endParaRPr lang="ru-RU"/>
        </a:p>
      </dgm:t>
    </dgm:pt>
    <dgm:pt modelId="{22C335E2-394B-4962-8965-CEEEE2A8881E}" type="sibTrans" cxnId="{DADBDDFF-8C21-4CB4-AB8B-B943DCFA9D75}">
      <dgm:prSet/>
      <dgm:spPr/>
      <dgm:t>
        <a:bodyPr/>
        <a:lstStyle/>
        <a:p>
          <a:endParaRPr lang="ru-RU"/>
        </a:p>
      </dgm:t>
    </dgm:pt>
    <dgm:pt modelId="{7124998C-FCBB-4627-8D28-C7BB1DCDB241}" type="pres">
      <dgm:prSet presAssocID="{7C5547F7-9C7D-41B9-A46D-AB933AA313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3F8586-7C5F-4292-B742-A8B73F2F73A0}" type="pres">
      <dgm:prSet presAssocID="{013B5CF6-6BBF-4599-91CB-10DC2B642218}" presName="hierRoot1" presStyleCnt="0"/>
      <dgm:spPr/>
    </dgm:pt>
    <dgm:pt modelId="{2582A564-2A69-46BD-BAAD-71476BC46152}" type="pres">
      <dgm:prSet presAssocID="{013B5CF6-6BBF-4599-91CB-10DC2B642218}" presName="composite" presStyleCnt="0"/>
      <dgm:spPr/>
    </dgm:pt>
    <dgm:pt modelId="{1073CB4E-6274-4EF6-BF01-93591093F7D6}" type="pres">
      <dgm:prSet presAssocID="{013B5CF6-6BBF-4599-91CB-10DC2B642218}" presName="background" presStyleLbl="node0" presStyleIdx="0" presStyleCnt="1"/>
      <dgm:spPr/>
    </dgm:pt>
    <dgm:pt modelId="{ACC347CA-AD47-48D5-A1AF-FDCB67701EA1}" type="pres">
      <dgm:prSet presAssocID="{013B5CF6-6BBF-4599-91CB-10DC2B64221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06FA60-5E3A-403C-BC49-9B6AFAC0FB4D}" type="pres">
      <dgm:prSet presAssocID="{013B5CF6-6BBF-4599-91CB-10DC2B642218}" presName="hierChild2" presStyleCnt="0"/>
      <dgm:spPr/>
    </dgm:pt>
    <dgm:pt modelId="{27DD0C94-78C4-4A30-A589-70AE832B7DB5}" type="pres">
      <dgm:prSet presAssocID="{BBAF86E7-B1FC-412D-84A4-A81EAC07B3A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00242AE-1038-4744-A04A-A637522A5478}" type="pres">
      <dgm:prSet presAssocID="{155F4A07-C091-484A-9017-E8E94C29E6C1}" presName="hierRoot2" presStyleCnt="0"/>
      <dgm:spPr/>
    </dgm:pt>
    <dgm:pt modelId="{895F06E6-8927-42E8-86F9-F5491200F035}" type="pres">
      <dgm:prSet presAssocID="{155F4A07-C091-484A-9017-E8E94C29E6C1}" presName="composite2" presStyleCnt="0"/>
      <dgm:spPr/>
    </dgm:pt>
    <dgm:pt modelId="{AB15923E-4239-45F2-A2EC-5BAE12179421}" type="pres">
      <dgm:prSet presAssocID="{155F4A07-C091-484A-9017-E8E94C29E6C1}" presName="background2" presStyleLbl="node2" presStyleIdx="0" presStyleCnt="2"/>
      <dgm:spPr/>
    </dgm:pt>
    <dgm:pt modelId="{0B4384FA-508A-49E9-8AA4-98B59A6A0801}" type="pres">
      <dgm:prSet presAssocID="{155F4A07-C091-484A-9017-E8E94C29E6C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C1098A-3435-4763-8EE6-583052CA7B97}" type="pres">
      <dgm:prSet presAssocID="{155F4A07-C091-484A-9017-E8E94C29E6C1}" presName="hierChild3" presStyleCnt="0"/>
      <dgm:spPr/>
    </dgm:pt>
    <dgm:pt modelId="{FF904294-71C5-46C0-BF02-5182E525741C}" type="pres">
      <dgm:prSet presAssocID="{C7F1C4A2-BD92-4866-A5CA-9294F9E2407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7235B98-870E-422C-830C-D063EC207E5E}" type="pres">
      <dgm:prSet presAssocID="{8D72E823-0F07-4A05-A4C0-5E699C8EE1C4}" presName="hierRoot2" presStyleCnt="0"/>
      <dgm:spPr/>
    </dgm:pt>
    <dgm:pt modelId="{67E1E7D6-7C10-4E6C-A90C-49E6B6465661}" type="pres">
      <dgm:prSet presAssocID="{8D72E823-0F07-4A05-A4C0-5E699C8EE1C4}" presName="composite2" presStyleCnt="0"/>
      <dgm:spPr/>
    </dgm:pt>
    <dgm:pt modelId="{6A594A44-43C6-4C12-B655-EA220191C8EB}" type="pres">
      <dgm:prSet presAssocID="{8D72E823-0F07-4A05-A4C0-5E699C8EE1C4}" presName="background2" presStyleLbl="node2" presStyleIdx="1" presStyleCnt="2"/>
      <dgm:spPr/>
    </dgm:pt>
    <dgm:pt modelId="{5F40E6FD-A805-4BFC-9EC4-A7A1C6AA34E1}" type="pres">
      <dgm:prSet presAssocID="{8D72E823-0F07-4A05-A4C0-5E699C8EE1C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2CD24B-31DF-4A1B-A092-449C1DD32840}" type="pres">
      <dgm:prSet presAssocID="{8D72E823-0F07-4A05-A4C0-5E699C8EE1C4}" presName="hierChild3" presStyleCnt="0"/>
      <dgm:spPr/>
    </dgm:pt>
  </dgm:ptLst>
  <dgm:cxnLst>
    <dgm:cxn modelId="{A1043CC7-0EAE-4929-A89A-549FF8BAF1F8}" srcId="{7C5547F7-9C7D-41B9-A46D-AB933AA3130C}" destId="{013B5CF6-6BBF-4599-91CB-10DC2B642218}" srcOrd="0" destOrd="0" parTransId="{CC9778E1-5096-49A2-B10D-4C342A1F2976}" sibTransId="{970FF2DB-BF48-45FF-A777-4563D5F31647}"/>
    <dgm:cxn modelId="{2C6ACFBA-1FF2-4B01-B33F-0FF2B8F20BEA}" srcId="{013B5CF6-6BBF-4599-91CB-10DC2B642218}" destId="{155F4A07-C091-484A-9017-E8E94C29E6C1}" srcOrd="0" destOrd="0" parTransId="{BBAF86E7-B1FC-412D-84A4-A81EAC07B3AA}" sibTransId="{63CC9605-9A99-40FA-9679-0D714894BECF}"/>
    <dgm:cxn modelId="{F733FD39-DBC8-4612-A444-9BF9EBFDE34C}" type="presOf" srcId="{013B5CF6-6BBF-4599-91CB-10DC2B642218}" destId="{ACC347CA-AD47-48D5-A1AF-FDCB67701EA1}" srcOrd="0" destOrd="0" presId="urn:microsoft.com/office/officeart/2005/8/layout/hierarchy1"/>
    <dgm:cxn modelId="{79B2F60F-8EEF-4A92-99B7-D582A09B37FA}" type="presOf" srcId="{C7F1C4A2-BD92-4866-A5CA-9294F9E24079}" destId="{FF904294-71C5-46C0-BF02-5182E525741C}" srcOrd="0" destOrd="0" presId="urn:microsoft.com/office/officeart/2005/8/layout/hierarchy1"/>
    <dgm:cxn modelId="{DADBDDFF-8C21-4CB4-AB8B-B943DCFA9D75}" srcId="{013B5CF6-6BBF-4599-91CB-10DC2B642218}" destId="{8D72E823-0F07-4A05-A4C0-5E699C8EE1C4}" srcOrd="1" destOrd="0" parTransId="{C7F1C4A2-BD92-4866-A5CA-9294F9E24079}" sibTransId="{22C335E2-394B-4962-8965-CEEEE2A8881E}"/>
    <dgm:cxn modelId="{89A2B8F4-14FE-4564-A85D-73D4A284E14F}" type="presOf" srcId="{7C5547F7-9C7D-41B9-A46D-AB933AA3130C}" destId="{7124998C-FCBB-4627-8D28-C7BB1DCDB241}" srcOrd="0" destOrd="0" presId="urn:microsoft.com/office/officeart/2005/8/layout/hierarchy1"/>
    <dgm:cxn modelId="{98B12C7C-1EA8-4FA4-975C-82E281EB2DDA}" type="presOf" srcId="{BBAF86E7-B1FC-412D-84A4-A81EAC07B3AA}" destId="{27DD0C94-78C4-4A30-A589-70AE832B7DB5}" srcOrd="0" destOrd="0" presId="urn:microsoft.com/office/officeart/2005/8/layout/hierarchy1"/>
    <dgm:cxn modelId="{24C257EE-2FF5-4E4B-8152-D3004C69460C}" type="presOf" srcId="{155F4A07-C091-484A-9017-E8E94C29E6C1}" destId="{0B4384FA-508A-49E9-8AA4-98B59A6A0801}" srcOrd="0" destOrd="0" presId="urn:microsoft.com/office/officeart/2005/8/layout/hierarchy1"/>
    <dgm:cxn modelId="{758D7155-C760-426E-B36D-1E59AAA2AA06}" type="presOf" srcId="{8D72E823-0F07-4A05-A4C0-5E699C8EE1C4}" destId="{5F40E6FD-A805-4BFC-9EC4-A7A1C6AA34E1}" srcOrd="0" destOrd="0" presId="urn:microsoft.com/office/officeart/2005/8/layout/hierarchy1"/>
    <dgm:cxn modelId="{C9A67DFC-CE36-434F-AD70-D20197060F71}" type="presParOf" srcId="{7124998C-FCBB-4627-8D28-C7BB1DCDB241}" destId="{513F8586-7C5F-4292-B742-A8B73F2F73A0}" srcOrd="0" destOrd="0" presId="urn:microsoft.com/office/officeart/2005/8/layout/hierarchy1"/>
    <dgm:cxn modelId="{48AA39DF-CC45-4A66-BEB8-7DF987BE2954}" type="presParOf" srcId="{513F8586-7C5F-4292-B742-A8B73F2F73A0}" destId="{2582A564-2A69-46BD-BAAD-71476BC46152}" srcOrd="0" destOrd="0" presId="urn:microsoft.com/office/officeart/2005/8/layout/hierarchy1"/>
    <dgm:cxn modelId="{37B186B8-8DE2-4CF6-B344-0B2EF4AC19AA}" type="presParOf" srcId="{2582A564-2A69-46BD-BAAD-71476BC46152}" destId="{1073CB4E-6274-4EF6-BF01-93591093F7D6}" srcOrd="0" destOrd="0" presId="urn:microsoft.com/office/officeart/2005/8/layout/hierarchy1"/>
    <dgm:cxn modelId="{E1B5F18D-88C7-42C3-807A-7EA525E49674}" type="presParOf" srcId="{2582A564-2A69-46BD-BAAD-71476BC46152}" destId="{ACC347CA-AD47-48D5-A1AF-FDCB67701EA1}" srcOrd="1" destOrd="0" presId="urn:microsoft.com/office/officeart/2005/8/layout/hierarchy1"/>
    <dgm:cxn modelId="{67ACCE6B-C9DA-44BA-BB10-5B51B7B7DFE1}" type="presParOf" srcId="{513F8586-7C5F-4292-B742-A8B73F2F73A0}" destId="{2D06FA60-5E3A-403C-BC49-9B6AFAC0FB4D}" srcOrd="1" destOrd="0" presId="urn:microsoft.com/office/officeart/2005/8/layout/hierarchy1"/>
    <dgm:cxn modelId="{1B5020B4-D9FC-44A1-995A-EE6A7CBBCCC0}" type="presParOf" srcId="{2D06FA60-5E3A-403C-BC49-9B6AFAC0FB4D}" destId="{27DD0C94-78C4-4A30-A589-70AE832B7DB5}" srcOrd="0" destOrd="0" presId="urn:microsoft.com/office/officeart/2005/8/layout/hierarchy1"/>
    <dgm:cxn modelId="{41D51889-3531-4E8B-813F-249A70728DB4}" type="presParOf" srcId="{2D06FA60-5E3A-403C-BC49-9B6AFAC0FB4D}" destId="{A00242AE-1038-4744-A04A-A637522A5478}" srcOrd="1" destOrd="0" presId="urn:microsoft.com/office/officeart/2005/8/layout/hierarchy1"/>
    <dgm:cxn modelId="{95B1F6CC-2F03-4A4A-8AA0-628403598712}" type="presParOf" srcId="{A00242AE-1038-4744-A04A-A637522A5478}" destId="{895F06E6-8927-42E8-86F9-F5491200F035}" srcOrd="0" destOrd="0" presId="urn:microsoft.com/office/officeart/2005/8/layout/hierarchy1"/>
    <dgm:cxn modelId="{00299D6E-B143-4FD3-8B79-C19198760F16}" type="presParOf" srcId="{895F06E6-8927-42E8-86F9-F5491200F035}" destId="{AB15923E-4239-45F2-A2EC-5BAE12179421}" srcOrd="0" destOrd="0" presId="urn:microsoft.com/office/officeart/2005/8/layout/hierarchy1"/>
    <dgm:cxn modelId="{514F94B5-52F2-4950-A074-082D00CC0E4A}" type="presParOf" srcId="{895F06E6-8927-42E8-86F9-F5491200F035}" destId="{0B4384FA-508A-49E9-8AA4-98B59A6A0801}" srcOrd="1" destOrd="0" presId="urn:microsoft.com/office/officeart/2005/8/layout/hierarchy1"/>
    <dgm:cxn modelId="{7D40587D-D22E-46E6-AD91-70811CD43E6C}" type="presParOf" srcId="{A00242AE-1038-4744-A04A-A637522A5478}" destId="{80C1098A-3435-4763-8EE6-583052CA7B97}" srcOrd="1" destOrd="0" presId="urn:microsoft.com/office/officeart/2005/8/layout/hierarchy1"/>
    <dgm:cxn modelId="{CCF79A90-9051-4734-B2FE-81AE09C3D609}" type="presParOf" srcId="{2D06FA60-5E3A-403C-BC49-9B6AFAC0FB4D}" destId="{FF904294-71C5-46C0-BF02-5182E525741C}" srcOrd="2" destOrd="0" presId="urn:microsoft.com/office/officeart/2005/8/layout/hierarchy1"/>
    <dgm:cxn modelId="{101DFAEA-3E00-4B64-8290-B69944D92EDB}" type="presParOf" srcId="{2D06FA60-5E3A-403C-BC49-9B6AFAC0FB4D}" destId="{47235B98-870E-422C-830C-D063EC207E5E}" srcOrd="3" destOrd="0" presId="urn:microsoft.com/office/officeart/2005/8/layout/hierarchy1"/>
    <dgm:cxn modelId="{75FA7458-2F4F-4B51-9ADA-6BE6A793211B}" type="presParOf" srcId="{47235B98-870E-422C-830C-D063EC207E5E}" destId="{67E1E7D6-7C10-4E6C-A90C-49E6B6465661}" srcOrd="0" destOrd="0" presId="urn:microsoft.com/office/officeart/2005/8/layout/hierarchy1"/>
    <dgm:cxn modelId="{5249F5F5-7C47-46B2-9FF3-2FDF42BDCBA6}" type="presParOf" srcId="{67E1E7D6-7C10-4E6C-A90C-49E6B6465661}" destId="{6A594A44-43C6-4C12-B655-EA220191C8EB}" srcOrd="0" destOrd="0" presId="urn:microsoft.com/office/officeart/2005/8/layout/hierarchy1"/>
    <dgm:cxn modelId="{4EF299B5-C112-4AEA-9734-3838E1627ACD}" type="presParOf" srcId="{67E1E7D6-7C10-4E6C-A90C-49E6B6465661}" destId="{5F40E6FD-A805-4BFC-9EC4-A7A1C6AA34E1}" srcOrd="1" destOrd="0" presId="urn:microsoft.com/office/officeart/2005/8/layout/hierarchy1"/>
    <dgm:cxn modelId="{F099C379-14B7-43BB-A980-1546322542DD}" type="presParOf" srcId="{47235B98-870E-422C-830C-D063EC207E5E}" destId="{FC2CD24B-31DF-4A1B-A092-449C1DD328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904294-71C5-46C0-BF02-5182E525741C}">
      <dsp:nvSpPr>
        <dsp:cNvPr id="0" name=""/>
        <dsp:cNvSpPr/>
      </dsp:nvSpPr>
      <dsp:spPr>
        <a:xfrm>
          <a:off x="3920110" y="2225662"/>
          <a:ext cx="2141584" cy="1019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554"/>
              </a:lnTo>
              <a:lnTo>
                <a:pt x="2141584" y="694554"/>
              </a:lnTo>
              <a:lnTo>
                <a:pt x="2141584" y="1019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DD0C94-78C4-4A30-A589-70AE832B7DB5}">
      <dsp:nvSpPr>
        <dsp:cNvPr id="0" name=""/>
        <dsp:cNvSpPr/>
      </dsp:nvSpPr>
      <dsp:spPr>
        <a:xfrm>
          <a:off x="1778525" y="2225662"/>
          <a:ext cx="2141584" cy="1019199"/>
        </a:xfrm>
        <a:custGeom>
          <a:avLst/>
          <a:gdLst/>
          <a:ahLst/>
          <a:cxnLst/>
          <a:rect l="0" t="0" r="0" b="0"/>
          <a:pathLst>
            <a:path>
              <a:moveTo>
                <a:pt x="2141584" y="0"/>
              </a:moveTo>
              <a:lnTo>
                <a:pt x="2141584" y="694554"/>
              </a:lnTo>
              <a:lnTo>
                <a:pt x="0" y="694554"/>
              </a:lnTo>
              <a:lnTo>
                <a:pt x="0" y="10191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73CB4E-6274-4EF6-BF01-93591093F7D6}">
      <dsp:nvSpPr>
        <dsp:cNvPr id="0" name=""/>
        <dsp:cNvSpPr/>
      </dsp:nvSpPr>
      <dsp:spPr>
        <a:xfrm>
          <a:off x="2167904" y="361"/>
          <a:ext cx="3504411" cy="2225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347CA-AD47-48D5-A1AF-FDCB67701EA1}">
      <dsp:nvSpPr>
        <dsp:cNvPr id="0" name=""/>
        <dsp:cNvSpPr/>
      </dsp:nvSpPr>
      <dsp:spPr>
        <a:xfrm>
          <a:off x="2557283" y="370271"/>
          <a:ext cx="3504411" cy="2225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Экологическая катастрофа</a:t>
          </a:r>
          <a:endParaRPr lang="ru-RU" sz="3800" kern="1200" dirty="0"/>
        </a:p>
      </dsp:txBody>
      <dsp:txXfrm>
        <a:off x="2557283" y="370271"/>
        <a:ext cx="3504411" cy="2225301"/>
      </dsp:txXfrm>
    </dsp:sp>
    <dsp:sp modelId="{AB15923E-4239-45F2-A2EC-5BAE12179421}">
      <dsp:nvSpPr>
        <dsp:cNvPr id="0" name=""/>
        <dsp:cNvSpPr/>
      </dsp:nvSpPr>
      <dsp:spPr>
        <a:xfrm>
          <a:off x="26320" y="3244862"/>
          <a:ext cx="3504411" cy="2225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384FA-508A-49E9-8AA4-98B59A6A0801}">
      <dsp:nvSpPr>
        <dsp:cNvPr id="0" name=""/>
        <dsp:cNvSpPr/>
      </dsp:nvSpPr>
      <dsp:spPr>
        <a:xfrm>
          <a:off x="415699" y="3614772"/>
          <a:ext cx="3504411" cy="2225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hlinkClick xmlns:r="http://schemas.openxmlformats.org/officeDocument/2006/relationships" r:id="" action="ppaction://hlinksldjump"/>
            </a:rPr>
            <a:t>Локальная </a:t>
          </a:r>
          <a:endParaRPr lang="ru-RU" sz="3800" kern="1200" dirty="0"/>
        </a:p>
      </dsp:txBody>
      <dsp:txXfrm>
        <a:off x="415699" y="3614772"/>
        <a:ext cx="3504411" cy="2225301"/>
      </dsp:txXfrm>
    </dsp:sp>
    <dsp:sp modelId="{6A594A44-43C6-4C12-B655-EA220191C8EB}">
      <dsp:nvSpPr>
        <dsp:cNvPr id="0" name=""/>
        <dsp:cNvSpPr/>
      </dsp:nvSpPr>
      <dsp:spPr>
        <a:xfrm>
          <a:off x="4309489" y="3244862"/>
          <a:ext cx="3504411" cy="2225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40E6FD-A805-4BFC-9EC4-A7A1C6AA34E1}">
      <dsp:nvSpPr>
        <dsp:cNvPr id="0" name=""/>
        <dsp:cNvSpPr/>
      </dsp:nvSpPr>
      <dsp:spPr>
        <a:xfrm>
          <a:off x="4698868" y="3614772"/>
          <a:ext cx="3504411" cy="2225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Глобальная </a:t>
          </a:r>
          <a:endParaRPr lang="ru-RU" sz="3800" kern="1200" dirty="0"/>
        </a:p>
      </dsp:txBody>
      <dsp:txXfrm>
        <a:off x="4698868" y="3614772"/>
        <a:ext cx="3504411" cy="2225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5116-E8D2-4ACE-A73F-5E0BF6ECA95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4C137-135C-468D-85F2-69C809F7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C987B-9F23-49AE-8DA1-0942124D25AE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9E88-E0C2-43B1-B4B6-461E939F69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AB0A-BAA1-4462-93C9-DA51216591B2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E7237-7650-4BD0-A3F5-0F826DAFF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D148-371D-4E8B-8ABA-2569C2231D50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979AB-DB6A-4164-B4F5-31A673216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BAD5-8AAA-4D6E-A74B-9271F96AF1F2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4D67D-AEF4-4E5F-822D-B567EF173B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8627-1FF1-4942-8E39-76B6D1CB3A3E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30108-A6F4-49F4-BAF5-291FB61915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66EDF-7317-457B-98E8-71E7A508CC94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E37D7-6483-407D-A8FD-5CEE13112E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54D2-0026-446B-895F-6F26FEED2650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BC2C9-57A0-424B-88B4-16F226EABB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19BD-62C9-4D51-9802-AE5B07082DC6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8B979-0C4D-46BA-830C-17E0F2B430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7DF27-1903-45A3-BAE5-847269762595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329A0-E282-43E8-B081-D09E27176A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602DA-59DA-4076-8016-1BCBAD5FD898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8C011-85C8-4669-9360-FEBF2DC8D9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D520D-35C8-4036-920D-19448D658AE8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AE03-B0AF-4252-8809-045C813D29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6A5D12-E939-4156-8108-FB56C87F5AC3}" type="datetimeFigureOut">
              <a:rPr lang="ru-RU" smtClean="0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68C47C-687C-44C2-9CA4-7751F7ED46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0076A3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0076A3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0076A3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0076A3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0076A3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как житель биосферы и его влияние на природу Земли</a:t>
            </a:r>
            <a:br>
              <a:rPr lang="ru-RU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Научно-техническая революция (НТР)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lvl="0"/>
            <a:r>
              <a:rPr lang="ru-RU" sz="2400" i="1" dirty="0" smtClean="0">
                <a:solidFill>
                  <a:schemeClr val="tx1"/>
                </a:solidFill>
              </a:rPr>
              <a:t>загрязнение окружающей среды</a:t>
            </a:r>
            <a:endParaRPr lang="ru-RU" sz="2400" dirty="0" smtClean="0">
              <a:solidFill>
                <a:schemeClr val="tx1"/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1"/>
                </a:solidFill>
              </a:rPr>
              <a:t>энергетический кризис</a:t>
            </a:r>
            <a:endParaRPr lang="ru-RU" sz="2400" dirty="0" smtClean="0">
              <a:solidFill>
                <a:schemeClr val="tx1"/>
              </a:solidFill>
            </a:endParaRPr>
          </a:p>
          <a:p>
            <a:pPr lvl="0"/>
            <a:r>
              <a:rPr lang="ru-RU" sz="2400" i="1" dirty="0" smtClean="0">
                <a:solidFill>
                  <a:schemeClr val="tx1"/>
                </a:solidFill>
              </a:rPr>
              <a:t>глобальные экологические катастрофы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2530" name="Picture 2" descr="http://kitaphane.info/assets/images/downtow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571744"/>
            <a:ext cx="6357982" cy="4152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экологическая катастрофа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/>
          <a:lstStyle/>
          <a:p>
            <a:r>
              <a:rPr lang="ru-RU" dirty="0" smtClean="0"/>
              <a:t>переход системы из одного устойчивого состояния в другое.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ecology-portal.ru/pictures/Hotbed_effec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1570" cy="63579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65502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http://ecology-portal.ru/pictures/Hotbed_effect.jpg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858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Глобальное потепление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071546"/>
            <a:ext cx="4500594" cy="5054617"/>
          </a:xfrm>
        </p:spPr>
        <p:txBody>
          <a:bodyPr/>
          <a:lstStyle/>
          <a:p>
            <a:r>
              <a:rPr lang="ru-RU" sz="2800" b="0" dirty="0" smtClean="0">
                <a:solidFill>
                  <a:schemeClr val="tx1"/>
                </a:solidFill>
              </a:rPr>
              <a:t>это процесс постепенного увеличения среднегодовой температуры атмосферы Земли и Мирового океана. Изменение климата на Земле происходит как в результате естественных внутренних процессов, так и в ответ на внешние воздействия, 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5602" name="Picture 2" descr="глобальное потепление климата - global warm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74638"/>
            <a:ext cx="275747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Кислотные дожди 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900igr.net/datai/ekologija/Dozhdi/0007-028-Prichiny-obrazovanija-kislotnykh-dozhde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290594"/>
            <a:ext cx="5857884" cy="6567406"/>
          </a:xfrm>
          <a:prstGeom prst="rect">
            <a:avLst/>
          </a:prstGeom>
          <a:noFill/>
        </p:spPr>
      </p:pic>
      <p:pic>
        <p:nvPicPr>
          <p:cNvPr id="26628" name="Picture 4" descr="http://img-fotki.yandex.ru/get/2711/sergjusz.2e/0_1ea8f_81172acf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05188" y="4572008"/>
            <a:ext cx="3538811" cy="22859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65963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http://img-fotki.yandex.ru/get/2711/sergjusz.2e/0_1ea8f_81172acf_L</a:t>
            </a:r>
            <a:endParaRPr lang="ru-RU" sz="1100" dirty="0"/>
          </a:p>
        </p:txBody>
      </p:sp>
      <p:pic>
        <p:nvPicPr>
          <p:cNvPr id="26632" name="Picture 8" descr="http://dic.academic.ru/pictures/wiki/files/50/220px-Pollution_-_Damaged_by_acid_rai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79532" y="1785926"/>
            <a:ext cx="3421248" cy="22860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5008" y="4071942"/>
            <a:ext cx="34289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http://dic.academic.ru/pictures/wiki/files/50/220px-Pollution_-_Damaged_by_acid_rain.jpg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Локальные экологические катастрофы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cawater-info.net/all_about_water/wp-content/uploads/2012/02/Kladbische-korabley-Aralskogo-morya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4576089" cy="38576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0006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http://www.cawater-info.net/all_about_water/wp-content/uploads/2012/02/Kladbische-korabley-Aralskogo-morya10.jpg</a:t>
            </a:r>
            <a:endParaRPr lang="ru-RU" sz="1200" dirty="0"/>
          </a:p>
        </p:txBody>
      </p:sp>
      <p:pic>
        <p:nvPicPr>
          <p:cNvPr id="27652" name="Picture 4" descr="http://rapsinews.ru/images/26446/83/2644683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877067"/>
            <a:ext cx="5286380" cy="298093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364331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http://rapsinews.ru/images/26446/83/264468343.jpg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Землятрясение</a:t>
            </a:r>
            <a:r>
              <a:rPr lang="ru-RU" dirty="0" smtClean="0"/>
              <a:t> в Японии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img.dni.ru/binaries/v2_articlepic/5221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57232"/>
            <a:ext cx="7109341" cy="6000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5502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http://img.dni.ru/binaries/v2_articlepic/522178.jpg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www.newslab.ru/images/2012/oct/11/1347275123_sval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67053" cy="3643338"/>
          </a:xfrm>
          <a:prstGeom prst="rect">
            <a:avLst/>
          </a:prstGeom>
          <a:noFill/>
        </p:spPr>
      </p:pic>
      <p:pic>
        <p:nvPicPr>
          <p:cNvPr id="31748" name="Picture 4" descr="http://pics.livejournal.com/zheldor_city/pic/0004b9g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34198" y="3357538"/>
            <a:ext cx="540980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Сортировка мусора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g1.liveinternet.ru/images/attach/c/1/62/368/62368407_musor_SH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7215238" cy="54114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6581001"/>
            <a:ext cx="58578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http://img1.liveinternet.ru/images/attach/c/1//62/368/62368407_musor_SHv.jpg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Цели урока: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Углубить </a:t>
            </a:r>
            <a:r>
              <a:rPr lang="ru-RU" dirty="0"/>
              <a:t>и расширить знания о взаимосвязи человека и окружающей среды.</a:t>
            </a:r>
          </a:p>
          <a:p>
            <a:r>
              <a:rPr lang="ru-RU" dirty="0"/>
              <a:t>Развивать умения активно воспринимать изучаемый материал, обобщать, определять направление в дальнейшей деятельности.</a:t>
            </a:r>
          </a:p>
          <a:p>
            <a:r>
              <a:rPr lang="ru-RU" dirty="0"/>
              <a:t> Привести учащихся к умению создавать проблемные ситуации и видеть пути их решения.</a:t>
            </a:r>
          </a:p>
          <a:p>
            <a:r>
              <a:rPr lang="ru-RU" dirty="0"/>
              <a:t> Дать представление о последствиях прямого и косвенного воздействия человека на природу, собственной деятельности в окружающей среде.</a:t>
            </a:r>
          </a:p>
          <a:p>
            <a:r>
              <a:rPr lang="ru-RU" dirty="0"/>
              <a:t>Развивать коммуникативные навыки.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Переработка шин</a:t>
            </a:r>
            <a:br>
              <a:rPr lang="ru-RU" b="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www.colesa.ru/images/Image/wasterais-nm-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908459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Переработка металлолома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ru.all.biz/img/ru/service_catalog/6000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714488"/>
            <a:ext cx="4143404" cy="4143404"/>
          </a:xfrm>
          <a:prstGeom prst="rect">
            <a:avLst/>
          </a:prstGeom>
          <a:noFill/>
        </p:spPr>
      </p:pic>
      <p:pic>
        <p:nvPicPr>
          <p:cNvPr id="34820" name="Picture 4" descr="http://metallolom24.ru/userfiles/images/lommetallolomharkovvsehvidovmetallov_32105838_1_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62739" y="2071678"/>
            <a:ext cx="4681261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Ноосфера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500174"/>
            <a:ext cx="3857652" cy="4983179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это современная биосфера, частью которой является человечество. </a:t>
            </a:r>
          </a:p>
          <a:p>
            <a:r>
              <a:rPr lang="ru-RU" sz="1800" b="0" dirty="0" smtClean="0">
                <a:solidFill>
                  <a:schemeClr val="tx1"/>
                </a:solidFill>
              </a:rPr>
              <a:t>«Человечество, взятое в целом – писал Вернадский – становится мощной геологической силой. И перед ним, перед его мыслью и трудом, становится вопрос о перестройке биосферы в интересах свободно мыслящего человечества как единого целого. Это новое состояние биосферы, к которому мы, не замечая этого, приближаемся, и есть ноосфера…»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www.milogiya2007.ru/3/noosfer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5" y="1857364"/>
            <a:ext cx="4913146" cy="46339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4291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http://www.milogiya2007.ru/3/noosfer1.gif</a:t>
            </a:r>
            <a:endParaRPr lang="ru-RU" dirty="0"/>
          </a:p>
        </p:txBody>
      </p:sp>
      <p:pic>
        <p:nvPicPr>
          <p:cNvPr id="35844" name="Picture 4" descr="http://topwar.ru/uploads/posts/2010-09/1283625092_1263194066_wernadski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1714480" cy="2433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Человек – существо …..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5715016"/>
            <a:ext cx="5634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непостижимое, высшее, </a:t>
            </a:r>
            <a:r>
              <a:rPr lang="ru-RU" sz="2400" b="1" dirty="0" err="1"/>
              <a:t>биосоциальное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“В мире есть страны, где природа ярче наших полей и лугов, но родная природа своего края самая дорогая. Надо просто видеть, как деревья покрываются весной белым покрывалом, как над золотыми колокольчиками хмеля летают пчелки, как наливаются яблоки и красные помидоры, – все это надо пережить как радость, как полноту своей духовной жизни. Пусть детство помнится вам в ярких солнечных лучах: сад в белом наряде цветения, неповторимое звучание пчелиной арфы над полем гречихи, голубое небо с журавлиной стаей над горизонтом, багровый закат, стройные тополя у дороги- все это пусть оставит неизгладимый отпечаток в сердце</a:t>
            </a:r>
            <a:r>
              <a:rPr lang="ru-RU" sz="2400" dirty="0" smtClean="0">
                <a:solidFill>
                  <a:schemeClr val="tx1"/>
                </a:solidFill>
              </a:rPr>
              <a:t>”.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Сухомлинский  </a:t>
            </a:r>
            <a:r>
              <a:rPr lang="ru-RU" sz="2400" dirty="0">
                <a:solidFill>
                  <a:schemeClr val="tx1"/>
                </a:solidFill>
              </a:rPr>
              <a:t>В.А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unhome.ru/UsersGallery/wallpapers/206/letnyaya_priro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3347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http://www.sunhome.ru/UsersGallery/wallpapers/206/letnyaya_priroda.jpg</a:t>
            </a:r>
            <a:endParaRPr lang="ru-RU" sz="1400" dirty="0"/>
          </a:p>
        </p:txBody>
      </p:sp>
      <p:pic>
        <p:nvPicPr>
          <p:cNvPr id="1028" name="Picture 4" descr="http://www.sunhome.ru/UsersGallery/wallpapers/35/13102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://www.sunhome.ru/UsersGallery/wallpapers/33/191942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34" y="0"/>
            <a:ext cx="9130666" cy="6843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/>
              <a:t>Д. </a:t>
            </a:r>
            <a:r>
              <a:rPr lang="ru-RU" dirty="0" err="1" smtClean="0"/>
              <a:t>Эттенборо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429288" cy="5026029"/>
          </a:xfrm>
        </p:spPr>
        <p:txBody>
          <a:bodyPr/>
          <a:lstStyle/>
          <a:p>
            <a:pPr marL="173038" indent="-173038">
              <a:buNone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“</a:t>
            </a:r>
            <a:r>
              <a:rPr lang="ru-RU" sz="2000" dirty="0" smtClean="0">
                <a:solidFill>
                  <a:schemeClr val="tx1"/>
                </a:solidFill>
              </a:rPr>
              <a:t>Выйдя из животного мира, “Человек разумный” по сей день остается одним из его членов, хотя и находится на особом положении. Царство животных, </a:t>
            </a:r>
            <a:r>
              <a:rPr lang="ru-RU" sz="2000" dirty="0" err="1" smtClean="0">
                <a:solidFill>
                  <a:schemeClr val="tx1"/>
                </a:solidFill>
              </a:rPr>
              <a:t>подцарство</a:t>
            </a:r>
            <a:r>
              <a:rPr lang="ru-RU" sz="2000" dirty="0" smtClean="0">
                <a:solidFill>
                  <a:schemeClr val="tx1"/>
                </a:solidFill>
              </a:rPr>
              <a:t> многоклеточных, раздел </a:t>
            </a:r>
            <a:r>
              <a:rPr lang="ru-RU" sz="2000" dirty="0" err="1" smtClean="0">
                <a:solidFill>
                  <a:schemeClr val="tx1"/>
                </a:solidFill>
              </a:rPr>
              <a:t>двусторонне-симетричных</a:t>
            </a:r>
            <a:r>
              <a:rPr lang="ru-RU" sz="2000" dirty="0" smtClean="0">
                <a:solidFill>
                  <a:schemeClr val="tx1"/>
                </a:solidFill>
              </a:rPr>
              <a:t>, класс млекопитающих, отряд приматов, подотряд обезьян, надсемейство человекообразных, семейство людей с единственным в мире видом “Гомо сапиенс” – </a:t>
            </a:r>
            <a:r>
              <a:rPr lang="ru-RU" sz="2000" i="1" dirty="0" smtClean="0">
                <a:solidFill>
                  <a:schemeClr val="tx1"/>
                </a:solidFill>
              </a:rPr>
              <a:t>вот то скромное место, которое занимает человек на полке многомиллионной библиотеки видов живой природы”.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173038" indent="-173038"/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publ.lib.ru/ARCHIVES/E/ETTENBORO_Devid/.Online/Ettenboro_D.-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1404922"/>
            <a:ext cx="3286149" cy="4381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900igr.net/datas/biologija/Nauki-izuchajuschie-cheloveka/0004-004-Mesto-cheloveka-v-sisteme-organicheskogo-mi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Сельскохозяйственная революция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освоение различных типов топлива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применение машин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использование транспорта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создание крупных населенных пунктов и городов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482" name="Picture 2" descr="http://brokenworld.wikispaces.com/file/view/kolkhoz_v_rabot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969440"/>
            <a:ext cx="4429124" cy="2888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Промышленная революция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освоение ископаемых видов энергии (каменного угля, нефти, газа)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изобретение парового двигателя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применение механизированного транспорта и различных машин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преобразование производительных сил</a:t>
            </a:r>
          </a:p>
          <a:p>
            <a:endParaRPr lang="ru-RU" sz="2400" dirty="0"/>
          </a:p>
        </p:txBody>
      </p:sp>
      <p:pic>
        <p:nvPicPr>
          <p:cNvPr id="21506" name="Picture 2" descr="http://geographyofrussia.ru/wp-content/uploads/2012/09/industrial-revolu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6300" y="3876674"/>
            <a:ext cx="4457700" cy="29813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553456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Началом промышленной революции принято считать 1830 г. — завершение строительства в Великобритании первой сети железных дорог.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ettt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planettt5</Template>
  <TotalTime>67</TotalTime>
  <Words>454</Words>
  <Application>Microsoft Office PowerPoint</Application>
  <PresentationFormat>Экран (4:3)</PresentationFormat>
  <Paragraphs>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planettt5</vt:lpstr>
      <vt:lpstr>Человек как житель биосферы и его влияние на природу Земли </vt:lpstr>
      <vt:lpstr> Цели урока: </vt:lpstr>
      <vt:lpstr>Слайд 3</vt:lpstr>
      <vt:lpstr>Слайд 4</vt:lpstr>
      <vt:lpstr>Слайд 5</vt:lpstr>
      <vt:lpstr>Д. Эттенборо</vt:lpstr>
      <vt:lpstr>Слайд 7</vt:lpstr>
      <vt:lpstr>Сельскохозяйственная революция </vt:lpstr>
      <vt:lpstr>Промышленная революция </vt:lpstr>
      <vt:lpstr>Научно-техническая революция (НТР) </vt:lpstr>
      <vt:lpstr>экологическая катастрофа </vt:lpstr>
      <vt:lpstr>Слайд 12</vt:lpstr>
      <vt:lpstr>Глобальное потепление </vt:lpstr>
      <vt:lpstr>Кислотные дожди </vt:lpstr>
      <vt:lpstr>Слайд 15</vt:lpstr>
      <vt:lpstr>Локальные экологические катастрофы</vt:lpstr>
      <vt:lpstr>Землятрясение в Японии</vt:lpstr>
      <vt:lpstr>Слайд 18</vt:lpstr>
      <vt:lpstr>Сортировка мусора</vt:lpstr>
      <vt:lpstr>Переработка шин </vt:lpstr>
      <vt:lpstr>Переработка металлолома</vt:lpstr>
      <vt:lpstr>Ноосфера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как житель биосферы и его влияние на природу Земли</dc:title>
  <dc:creator>User</dc:creator>
  <cp:lastModifiedBy>User</cp:lastModifiedBy>
  <cp:revision>12</cp:revision>
  <dcterms:created xsi:type="dcterms:W3CDTF">2012-11-04T05:07:17Z</dcterms:created>
  <dcterms:modified xsi:type="dcterms:W3CDTF">2012-11-05T06:24:19Z</dcterms:modified>
</cp:coreProperties>
</file>