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6" r:id="rId9"/>
    <p:sldId id="267" r:id="rId10"/>
    <p:sldId id="269" r:id="rId11"/>
    <p:sldId id="270" r:id="rId12"/>
    <p:sldId id="271" r:id="rId13"/>
    <p:sldId id="272" r:id="rId14"/>
    <p:sldId id="265" r:id="rId15"/>
    <p:sldId id="268" r:id="rId16"/>
    <p:sldId id="264" r:id="rId17"/>
    <p:sldId id="259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F1A9EB-F9DB-44CA-B5F7-B572EEDA285C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950F74-41AA-4966-A175-58595F8949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950F74-41AA-4966-A175-58595F8949A4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79550" y="2967038"/>
            <a:ext cx="6296025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6A67A3F-EFFC-40D4-8C14-5C39364659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B8A233-58A3-401F-BCE7-680FDD0D9B7C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A67A3F-EFFC-40D4-8C14-5C39364659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61925"/>
            <a:ext cx="2057400" cy="58229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1925"/>
            <a:ext cx="6019800" cy="58229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B8A233-58A3-401F-BCE7-680FDD0D9B7C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A67A3F-EFFC-40D4-8C14-5C39364659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8A233-58A3-401F-BCE7-680FDD0D9B7C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67A3F-EFFC-40D4-8C14-5C39364659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B8A233-58A3-401F-BCE7-680FDD0D9B7C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A67A3F-EFFC-40D4-8C14-5C39364659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B8A233-58A3-401F-BCE7-680FDD0D9B7C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A67A3F-EFFC-40D4-8C14-5C39364659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52625"/>
            <a:ext cx="4038600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52625"/>
            <a:ext cx="4038600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B8A233-58A3-401F-BCE7-680FDD0D9B7C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A67A3F-EFFC-40D4-8C14-5C39364659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B8A233-58A3-401F-BCE7-680FDD0D9B7C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A67A3F-EFFC-40D4-8C14-5C39364659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B8A233-58A3-401F-BCE7-680FDD0D9B7C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A67A3F-EFFC-40D4-8C14-5C39364659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B8A233-58A3-401F-BCE7-680FDD0D9B7C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A67A3F-EFFC-40D4-8C14-5C39364659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B8A233-58A3-401F-BCE7-680FDD0D9B7C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A67A3F-EFFC-40D4-8C14-5C39364659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B8A233-58A3-401F-BCE7-680FDD0D9B7C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A67A3F-EFFC-40D4-8C14-5C39364659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619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52625"/>
            <a:ext cx="822960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373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7AB8A233-58A3-401F-BCE7-680FDD0D9B7C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373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04250" y="6245225"/>
            <a:ext cx="5397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fld id="{56A67A3F-EFFC-40D4-8C14-5C39364659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357430"/>
            <a:ext cx="8572560" cy="1470025"/>
          </a:xfrm>
        </p:spPr>
        <p:txBody>
          <a:bodyPr/>
          <a:lstStyle/>
          <a:p>
            <a:r>
              <a:rPr lang="ru-RU" sz="5400" dirty="0" smtClean="0">
                <a:solidFill>
                  <a:srgbClr val="CC3300"/>
                </a:solidFill>
                <a:latin typeface="Moonlight" pitchFamily="2" charset="0"/>
              </a:rPr>
              <a:t>Двойное оплодотворение у цветковых растений</a:t>
            </a:r>
            <a:endParaRPr lang="ru-RU" sz="5400" dirty="0">
              <a:solidFill>
                <a:srgbClr val="CC3300"/>
              </a:solidFill>
              <a:latin typeface="Moonlight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40f9181e63e6e93e2db97ae538470da2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3643314"/>
            <a:ext cx="2428892" cy="3011023"/>
          </a:xfrm>
          <a:prstGeom prst="rect">
            <a:avLst/>
          </a:prstGeom>
        </p:spPr>
      </p:pic>
      <p:pic>
        <p:nvPicPr>
          <p:cNvPr id="6" name="Рисунок 5" descr="40f9181e63e6e93e2db97ae538470da2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10800000">
            <a:off x="6715108" y="0"/>
            <a:ext cx="2428892" cy="30110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help1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31750"/>
            <a:ext cx="9144000" cy="692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ChangeArrowheads="1"/>
          </p:cNvSpPr>
          <p:nvPr/>
        </p:nvSpPr>
        <p:spPr bwMode="auto">
          <a:xfrm>
            <a:off x="0" y="6165850"/>
            <a:ext cx="9144000" cy="692150"/>
          </a:xfrm>
          <a:prstGeom prst="rect">
            <a:avLst/>
          </a:prstGeom>
          <a:gradFill rotWithShape="1">
            <a:gsLst>
              <a:gs pos="0">
                <a:srgbClr val="00CC99"/>
              </a:gs>
              <a:gs pos="50000">
                <a:srgbClr val="FFFFFF"/>
              </a:gs>
              <a:gs pos="100000">
                <a:srgbClr val="00CC99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/>
              <a:t>Зрелый мужской гаметофит - пыльцевое зерно</a:t>
            </a:r>
          </a:p>
        </p:txBody>
      </p:sp>
      <p:sp>
        <p:nvSpPr>
          <p:cNvPr id="11268" name="Rectangle 10"/>
          <p:cNvSpPr>
            <a:spLocks noChangeArrowheads="1"/>
          </p:cNvSpPr>
          <p:nvPr/>
        </p:nvSpPr>
        <p:spPr bwMode="auto">
          <a:xfrm>
            <a:off x="2484438" y="260350"/>
            <a:ext cx="3416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000" b="1"/>
              <a:t>Формирование спермиев</a:t>
            </a:r>
          </a:p>
        </p:txBody>
      </p:sp>
      <p:sp>
        <p:nvSpPr>
          <p:cNvPr id="11269" name="Rectangle 11"/>
          <p:cNvSpPr>
            <a:spLocks noChangeArrowheads="1"/>
          </p:cNvSpPr>
          <p:nvPr/>
        </p:nvSpPr>
        <p:spPr bwMode="auto">
          <a:xfrm>
            <a:off x="142844" y="3214686"/>
            <a:ext cx="8750331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ru-RU" sz="2000" b="1" dirty="0">
                <a:solidFill>
                  <a:schemeClr val="tx1">
                    <a:lumMod val="50000"/>
                  </a:schemeClr>
                </a:solidFill>
              </a:rPr>
              <a:t>В пыльниках тычинки содержится много диплоидных клеток, каждая из которых делится путем мейоза. В результате из каждой диплоидной клетки образуется  4 гаплоидные клетки (микроспоры), превращающиеся в пыльцевое зерно.  Гаплоидное ядро каждого пыльцевого зерна делится путем митоза и образуется 2 гаплоидные клетки: вегетативная и генеративная. Генеративная еще раз делится путем митоза и образуются 2 спермия. Они </a:t>
            </a:r>
            <a:r>
              <a:rPr lang="ru-RU" sz="2000" b="1" dirty="0" smtClean="0">
                <a:solidFill>
                  <a:schemeClr val="tx1">
                    <a:lumMod val="50000"/>
                  </a:schemeClr>
                </a:solidFill>
              </a:rPr>
              <a:t>неподвижны, поэтому </a:t>
            </a:r>
            <a:r>
              <a:rPr lang="ru-RU" sz="2000" b="1" dirty="0">
                <a:solidFill>
                  <a:schemeClr val="tx1">
                    <a:lumMod val="50000"/>
                  </a:schemeClr>
                </a:solidFill>
              </a:rPr>
              <a:t>движутся с пыльцевой трубкой.</a:t>
            </a:r>
          </a:p>
        </p:txBody>
      </p:sp>
      <p:pic>
        <p:nvPicPr>
          <p:cNvPr id="11272" name="Picture 8" descr="pr0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307183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6"/>
          <p:cNvSpPr>
            <a:spLocks noChangeArrowheads="1"/>
          </p:cNvSpPr>
          <p:nvPr/>
        </p:nvSpPr>
        <p:spPr bwMode="auto">
          <a:xfrm>
            <a:off x="0" y="6072206"/>
            <a:ext cx="9144000" cy="576263"/>
          </a:xfrm>
          <a:prstGeom prst="rect">
            <a:avLst/>
          </a:prstGeom>
          <a:solidFill>
            <a:srgbClr val="00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/>
              <a:t>зрелый женский гаметофит- зародышевый мешок</a:t>
            </a:r>
          </a:p>
        </p:txBody>
      </p:sp>
      <p:pic>
        <p:nvPicPr>
          <p:cNvPr id="12291" name="Picture 7"/>
          <p:cNvPicPr>
            <a:picLocks noChangeAspect="1" noChangeArrowheads="1"/>
          </p:cNvPicPr>
          <p:nvPr/>
        </p:nvPicPr>
        <p:blipFill>
          <a:blip r:embed="rId2" cstate="email"/>
          <a:srcRect t="5398" r="7409" b="22079"/>
          <a:stretch>
            <a:fillRect/>
          </a:stretch>
        </p:blipFill>
        <p:spPr bwMode="auto">
          <a:xfrm>
            <a:off x="-1" y="928670"/>
            <a:ext cx="9130424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Rectangle 8"/>
          <p:cNvSpPr>
            <a:spLocks noChangeArrowheads="1"/>
          </p:cNvSpPr>
          <p:nvPr/>
        </p:nvSpPr>
        <p:spPr bwMode="auto">
          <a:xfrm>
            <a:off x="0" y="188912"/>
            <a:ext cx="9144000" cy="811196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Формирование яйцеклетки у покрытосеменных растений</a:t>
            </a:r>
          </a:p>
        </p:txBody>
      </p:sp>
      <p:sp>
        <p:nvSpPr>
          <p:cNvPr id="12293" name="Rectangle 9"/>
          <p:cNvSpPr>
            <a:spLocks noChangeArrowheads="1"/>
          </p:cNvSpPr>
          <p:nvPr/>
        </p:nvSpPr>
        <p:spPr bwMode="auto">
          <a:xfrm>
            <a:off x="0" y="4143380"/>
            <a:ext cx="9144000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2400" b="1" dirty="0">
                <a:solidFill>
                  <a:schemeClr val="tx1">
                    <a:lumMod val="50000"/>
                  </a:schemeClr>
                </a:solidFill>
              </a:rPr>
              <a:t>   </a:t>
            </a:r>
            <a:r>
              <a:rPr lang="ru-RU" sz="2000" b="1" dirty="0">
                <a:solidFill>
                  <a:schemeClr val="tx1">
                    <a:lumMod val="50000"/>
                  </a:schemeClr>
                </a:solidFill>
              </a:rPr>
              <a:t>В семязачатке диплоидная клетка (2</a:t>
            </a:r>
            <a:r>
              <a:rPr lang="en-US" sz="2000" b="1" dirty="0">
                <a:solidFill>
                  <a:schemeClr val="tx1">
                    <a:lumMod val="50000"/>
                  </a:schemeClr>
                </a:solidFill>
              </a:rPr>
              <a:t>n</a:t>
            </a:r>
            <a:r>
              <a:rPr lang="ru-RU" sz="2000" b="1" dirty="0">
                <a:solidFill>
                  <a:schemeClr val="tx1">
                    <a:lumMod val="50000"/>
                  </a:schemeClr>
                </a:solidFill>
              </a:rPr>
              <a:t>)претерпевает мейоз, и образуется 4 споры(</a:t>
            </a:r>
            <a:r>
              <a:rPr lang="en-US" sz="2000" b="1" dirty="0">
                <a:solidFill>
                  <a:schemeClr val="tx1">
                    <a:lumMod val="50000"/>
                  </a:schemeClr>
                </a:solidFill>
              </a:rPr>
              <a:t>n</a:t>
            </a:r>
            <a:r>
              <a:rPr lang="ru-RU" sz="2000" b="1" dirty="0">
                <a:solidFill>
                  <a:schemeClr val="tx1">
                    <a:lumMod val="50000"/>
                  </a:schemeClr>
                </a:solidFill>
              </a:rPr>
              <a:t>), 3 из которых погибают. </a:t>
            </a:r>
          </a:p>
          <a:p>
            <a:r>
              <a:rPr lang="ru-RU" sz="2000" b="1" dirty="0">
                <a:solidFill>
                  <a:schemeClr val="tx1">
                    <a:lumMod val="50000"/>
                  </a:schemeClr>
                </a:solidFill>
              </a:rPr>
              <a:t>Ядро мегаспоры претерпевает три митотических деления, образуется </a:t>
            </a:r>
            <a:r>
              <a:rPr lang="ru-RU" sz="2000" b="1" dirty="0" err="1">
                <a:solidFill>
                  <a:schemeClr val="tx1">
                    <a:lumMod val="50000"/>
                  </a:schemeClr>
                </a:solidFill>
              </a:rPr>
              <a:t>восьмиядерная</a:t>
            </a:r>
            <a:r>
              <a:rPr lang="ru-RU" sz="2000" b="1" dirty="0">
                <a:solidFill>
                  <a:schemeClr val="tx1">
                    <a:lumMod val="50000"/>
                  </a:schemeClr>
                </a:solidFill>
              </a:rPr>
              <a:t> клетка. 2 ядра в центре сливаются – образуется центральная клетка (2</a:t>
            </a:r>
            <a:r>
              <a:rPr lang="en-US" sz="2000" b="1" dirty="0">
                <a:solidFill>
                  <a:schemeClr val="tx1">
                    <a:lumMod val="50000"/>
                  </a:schemeClr>
                </a:solidFill>
              </a:rPr>
              <a:t>n</a:t>
            </a:r>
            <a:r>
              <a:rPr lang="ru-RU" sz="2000" b="1" dirty="0">
                <a:solidFill>
                  <a:schemeClr val="tx1">
                    <a:lumMod val="50000"/>
                  </a:schemeClr>
                </a:solidFill>
              </a:rPr>
              <a:t>) - вторичное ядро, яйцеклетка с клетками спутницами (синергиды) и 3 антиподы. Формируется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ChangeArrowheads="1"/>
          </p:cNvSpPr>
          <p:nvPr/>
        </p:nvSpPr>
        <p:spPr bwMode="auto">
          <a:xfrm>
            <a:off x="857224" y="214290"/>
            <a:ext cx="7383491" cy="112873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Механизм двойного оплодотворения</a:t>
            </a:r>
          </a:p>
        </p:txBody>
      </p:sp>
      <p:pic>
        <p:nvPicPr>
          <p:cNvPr id="13317" name="Picture 1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543844"/>
            <a:ext cx="3754438" cy="4949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Rectangle 15"/>
          <p:cNvSpPr>
            <a:spLocks noChangeArrowheads="1"/>
          </p:cNvSpPr>
          <p:nvPr/>
        </p:nvSpPr>
        <p:spPr bwMode="auto">
          <a:xfrm>
            <a:off x="3729037" y="4857760"/>
            <a:ext cx="5414963" cy="175432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b="1" dirty="0">
                <a:solidFill>
                  <a:srgbClr val="663300"/>
                </a:solidFill>
              </a:rPr>
              <a:t>Необходимые условия для процесса оплодотворения:</a:t>
            </a:r>
          </a:p>
          <a:p>
            <a:r>
              <a:rPr lang="ru-RU" dirty="0">
                <a:solidFill>
                  <a:srgbClr val="663300"/>
                </a:solidFill>
              </a:rPr>
              <a:t>-Одновременное созревание половых клеток.</a:t>
            </a:r>
          </a:p>
          <a:p>
            <a:r>
              <a:rPr lang="ru-RU" dirty="0">
                <a:solidFill>
                  <a:srgbClr val="663300"/>
                </a:solidFill>
              </a:rPr>
              <a:t>-Своевременная доставка гамет к гаметам.</a:t>
            </a:r>
          </a:p>
          <a:p>
            <a:r>
              <a:rPr lang="ru-RU" dirty="0">
                <a:solidFill>
                  <a:srgbClr val="663300"/>
                </a:solidFill>
              </a:rPr>
              <a:t>-Биологическая совместимость двух половых клеток в оплодотворении </a:t>
            </a:r>
          </a:p>
        </p:txBody>
      </p:sp>
      <p:sp>
        <p:nvSpPr>
          <p:cNvPr id="13319" name="Rectangle 16"/>
          <p:cNvSpPr>
            <a:spLocks noChangeArrowheads="1"/>
          </p:cNvSpPr>
          <p:nvPr/>
        </p:nvSpPr>
        <p:spPr bwMode="auto">
          <a:xfrm>
            <a:off x="5572132" y="4214818"/>
            <a:ext cx="107670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tx1">
                    <a:lumMod val="50000"/>
                  </a:schemeClr>
                </a:solidFill>
              </a:rPr>
              <a:t>ПЛОД</a:t>
            </a:r>
          </a:p>
        </p:txBody>
      </p:sp>
      <p:sp>
        <p:nvSpPr>
          <p:cNvPr id="13320" name="Line 17"/>
          <p:cNvSpPr>
            <a:spLocks noChangeShapeType="1"/>
          </p:cNvSpPr>
          <p:nvPr/>
        </p:nvSpPr>
        <p:spPr bwMode="auto">
          <a:xfrm>
            <a:off x="7451725" y="2492375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321" name="Line 20"/>
          <p:cNvSpPr>
            <a:spLocks noChangeShapeType="1"/>
          </p:cNvSpPr>
          <p:nvPr/>
        </p:nvSpPr>
        <p:spPr bwMode="auto">
          <a:xfrm>
            <a:off x="4716463" y="29972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315" name="Rectangle 8"/>
          <p:cNvSpPr>
            <a:spLocks noChangeArrowheads="1"/>
          </p:cNvSpPr>
          <p:nvPr/>
        </p:nvSpPr>
        <p:spPr bwMode="auto">
          <a:xfrm>
            <a:off x="3246431" y="1500174"/>
            <a:ext cx="5897569" cy="224676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tx1">
                    <a:lumMod val="50000"/>
                  </a:schemeClr>
                </a:solidFill>
              </a:rPr>
              <a:t>1 спермий + яйцеклетка  = зигота      зародыш</a:t>
            </a:r>
          </a:p>
          <a:p>
            <a:r>
              <a:rPr lang="ru-RU" sz="2000" dirty="0">
                <a:solidFill>
                  <a:schemeClr val="tx1">
                    <a:lumMod val="50000"/>
                  </a:schemeClr>
                </a:solidFill>
              </a:rPr>
              <a:t>2 спермий + диплоидная клетка = </a:t>
            </a:r>
            <a:r>
              <a:rPr lang="ru-RU" sz="2000" dirty="0" err="1">
                <a:solidFill>
                  <a:schemeClr val="tx1">
                    <a:lumMod val="50000"/>
                  </a:schemeClr>
                </a:solidFill>
              </a:rPr>
              <a:t>триплоидная</a:t>
            </a:r>
            <a:r>
              <a:rPr lang="ru-RU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</a:p>
          <a:p>
            <a:r>
              <a:rPr lang="ru-RU" sz="2000" dirty="0">
                <a:solidFill>
                  <a:schemeClr val="tx1">
                    <a:lumMod val="50000"/>
                  </a:schemeClr>
                </a:solidFill>
              </a:rPr>
              <a:t>клетка     эндосперм(запасающая ткань)</a:t>
            </a:r>
          </a:p>
          <a:p>
            <a:endParaRPr lang="ru-RU" sz="2000" dirty="0">
              <a:solidFill>
                <a:schemeClr val="tx1">
                  <a:lumMod val="50000"/>
                </a:schemeClr>
              </a:solidFill>
            </a:endParaRPr>
          </a:p>
          <a:p>
            <a:r>
              <a:rPr lang="ru-RU" sz="2000" dirty="0">
                <a:solidFill>
                  <a:schemeClr val="tx1">
                    <a:lumMod val="50000"/>
                  </a:schemeClr>
                </a:solidFill>
              </a:rPr>
              <a:t>Стенки семязачатка – семенная кожура</a:t>
            </a:r>
          </a:p>
          <a:p>
            <a:r>
              <a:rPr lang="ru-RU" sz="2000" dirty="0">
                <a:solidFill>
                  <a:schemeClr val="tx1">
                    <a:lumMod val="50000"/>
                  </a:schemeClr>
                </a:solidFill>
              </a:rPr>
              <a:t>Стенки завязи  -   околоплодник</a:t>
            </a:r>
          </a:p>
          <a:p>
            <a:r>
              <a:rPr lang="ru-RU" sz="2000" dirty="0">
                <a:solidFill>
                  <a:schemeClr val="tx1">
                    <a:lumMod val="50000"/>
                  </a:schemeClr>
                </a:solidFill>
              </a:rPr>
              <a:t>зародыш</a:t>
            </a:r>
          </a:p>
        </p:txBody>
      </p:sp>
      <p:pic>
        <p:nvPicPr>
          <p:cNvPr id="13316" name="Picture 1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14678" y="3714752"/>
            <a:ext cx="571504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{3A2E32A3-BAB7-483F-91C8-E1D428E1DFE6}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28" y="0"/>
            <a:ext cx="5443590" cy="6880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Образование семени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4696" y="0"/>
            <a:ext cx="7747454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{2CC231BB-3BE7-4153-9FB7-6E844D27B413}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С.Г. </a:t>
            </a:r>
            <a:r>
              <a:rPr lang="ru-RU" dirty="0" err="1" smtClean="0"/>
              <a:t>Навашин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Содержимое 3" descr="навашин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97117" y="1643050"/>
            <a:ext cx="3130145" cy="4429156"/>
          </a:xfrm>
        </p:spPr>
      </p:pic>
      <p:sp>
        <p:nvSpPr>
          <p:cNvPr id="5" name="TextBox 4"/>
          <p:cNvSpPr txBox="1"/>
          <p:nvPr/>
        </p:nvSpPr>
        <p:spPr>
          <a:xfrm>
            <a:off x="3571868" y="2143116"/>
            <a:ext cx="52864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1">
                    <a:lumMod val="50000"/>
                  </a:schemeClr>
                </a:solidFill>
              </a:rPr>
              <a:t>1898 году  открыл механизм двойного оплодотворения </a:t>
            </a:r>
            <a:endParaRPr lang="ru-RU" sz="2400" b="1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Закрепление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571612"/>
            <a:ext cx="8543956" cy="4413263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1. Какова роль пыльцевых зерен в созревании спермиев?</a:t>
            </a:r>
          </a:p>
          <a:p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2. Биологическая роль пыльцевой трубки.</a:t>
            </a:r>
          </a:p>
          <a:p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3. Какие женские клетки участвуют в процессе оплодотворения и где они расположены?</a:t>
            </a:r>
          </a:p>
          <a:p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4.  В чем сущность двойного оплодотворения?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урока: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Вспомнить строение цветка;</a:t>
            </a:r>
          </a:p>
          <a:p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Сформировать знания об особенностях </a:t>
            </a:r>
            <a:r>
              <a:rPr lang="ru-RU" dirty="0" err="1" smtClean="0">
                <a:solidFill>
                  <a:schemeClr val="tx1">
                    <a:lumMod val="50000"/>
                  </a:schemeClr>
                </a:solidFill>
              </a:rPr>
              <a:t>спорогенеза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 и гаметогенеза, двойном оплодотворении и образовании плодов и семян  у покрытосеменных растений</a:t>
            </a:r>
            <a:endParaRPr lang="ru-RU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4-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214547" y="118244"/>
            <a:ext cx="4126382" cy="6739756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WordArt 4"/>
          <p:cNvSpPr>
            <a:spLocks noChangeArrowheads="1" noChangeShapeType="1" noTextEdit="1"/>
          </p:cNvSpPr>
          <p:nvPr/>
        </p:nvSpPr>
        <p:spPr bwMode="auto">
          <a:xfrm>
            <a:off x="1116013" y="1052513"/>
            <a:ext cx="4679950" cy="1914525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4287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цветок</a:t>
            </a:r>
          </a:p>
        </p:txBody>
      </p:sp>
      <p:sp>
        <p:nvSpPr>
          <p:cNvPr id="56325" name="Text Box 5"/>
          <p:cNvSpPr txBox="1">
            <a:spLocks noChangeArrowheads="1"/>
          </p:cNvSpPr>
          <p:nvPr/>
        </p:nvSpPr>
        <p:spPr bwMode="auto">
          <a:xfrm>
            <a:off x="428596" y="3071810"/>
            <a:ext cx="8280400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 i="1" dirty="0"/>
              <a:t>Укороченный видоизмененный побег, служащий для семенного размножения</a:t>
            </a:r>
          </a:p>
        </p:txBody>
      </p:sp>
      <p:pic>
        <p:nvPicPr>
          <p:cNvPr id="6148" name="Picture 6" descr="a14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03913" y="404813"/>
            <a:ext cx="3240087" cy="314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4" grpId="0" animBg="1"/>
      <p:bldP spid="563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{183ACA58-9780-4C1C-A144-25D67FC3E989}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96300" y="6237288"/>
            <a:ext cx="647700" cy="62071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1004030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143000"/>
            <a:ext cx="9144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help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558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5" descr="6_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750" y="3789363"/>
            <a:ext cx="6084888" cy="367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Line 6"/>
          <p:cNvSpPr>
            <a:spLocks noChangeShapeType="1"/>
          </p:cNvSpPr>
          <p:nvPr/>
        </p:nvSpPr>
        <p:spPr bwMode="auto">
          <a:xfrm flipV="1">
            <a:off x="4572000" y="4221163"/>
            <a:ext cx="4103688" cy="17287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65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611187" cy="54927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00174"/>
            <a:ext cx="8401080" cy="4484701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Тычинки и пестики образуются из особых листьев – спорофиллов</a:t>
            </a:r>
          </a:p>
          <a:p>
            <a:r>
              <a:rPr lang="ru-RU" b="1" dirty="0" smtClean="0">
                <a:solidFill>
                  <a:schemeClr val="tx1">
                    <a:lumMod val="50000"/>
                  </a:schemeClr>
                </a:solidFill>
              </a:rPr>
              <a:t>Микроспорофиллы 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– специализированные спороносные листья, на которых образуются микроспорангии. Представлены тычинками, совокупность которых образует </a:t>
            </a:r>
            <a:r>
              <a:rPr lang="ru-RU" b="1" i="1" dirty="0" smtClean="0">
                <a:solidFill>
                  <a:schemeClr val="tx1">
                    <a:lumMod val="50000"/>
                  </a:schemeClr>
                </a:solidFill>
              </a:rPr>
              <a:t>андроцей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 («дом для мужчин»)</a:t>
            </a:r>
            <a:endParaRPr lang="ru-RU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Мегаспорофиллы, видоизмененные листья,  несущие мегаспорангии.</a:t>
            </a:r>
          </a:p>
          <a:p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Совокупность пестиков называется </a:t>
            </a:r>
            <a:r>
              <a:rPr lang="ru-RU" b="1" i="1" dirty="0" err="1" smtClean="0">
                <a:solidFill>
                  <a:schemeClr val="tx1">
                    <a:lumMod val="50000"/>
                  </a:schemeClr>
                </a:solidFill>
              </a:rPr>
              <a:t>геницеем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 («дом для женщин»)</a:t>
            </a:r>
            <a:endParaRPr lang="ru-RU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l-Shablon1">
  <a:themeElements>
    <a:clrScheme name="pl-Shablon1 13">
      <a:dk1>
        <a:srgbClr val="E9770A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C76507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l-Shablon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l-Shablon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-Shablon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-Shablon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-Shablon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-Shablon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-Shablon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-Shablon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-Shablon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-Shablon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-Shablon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-Shablon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-Shablon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-Shablon1 13">
        <a:dk1>
          <a:srgbClr val="E9770A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C76507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pl-Shablon1</Template>
  <TotalTime>52</TotalTime>
  <Words>348</Words>
  <Application>Microsoft Office PowerPoint</Application>
  <PresentationFormat>Экран (4:3)</PresentationFormat>
  <Paragraphs>38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pl-Shablon1</vt:lpstr>
      <vt:lpstr>Двойное оплодотворение у цветковых растений</vt:lpstr>
      <vt:lpstr>Цели урока: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С.Г. Навашин </vt:lpstr>
      <vt:lpstr>Закрепление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Двойное оплодотворение у цветковых растений</dc:title>
  <dc:creator>светлана</dc:creator>
  <cp:lastModifiedBy>User</cp:lastModifiedBy>
  <cp:revision>8</cp:revision>
  <dcterms:created xsi:type="dcterms:W3CDTF">2010-02-10T02:45:14Z</dcterms:created>
  <dcterms:modified xsi:type="dcterms:W3CDTF">2012-11-05T11:36:18Z</dcterms:modified>
</cp:coreProperties>
</file>