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84" r:id="rId17"/>
    <p:sldId id="271" r:id="rId18"/>
    <p:sldId id="272" r:id="rId19"/>
    <p:sldId id="273" r:id="rId20"/>
    <p:sldId id="275" r:id="rId21"/>
    <p:sldId id="274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66" d="100"/>
          <a:sy n="66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632689" y="4889500"/>
            <a:ext cx="4876800" cy="319088"/>
            <a:chOff x="2288" y="3080"/>
            <a:chExt cx="3072" cy="201"/>
          </a:xfrm>
        </p:grpSpPr>
        <p:sp>
          <p:nvSpPr>
            <p:cNvPr id="5126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7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112" y="2927350"/>
            <a:ext cx="4013688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6154" cy="488950"/>
          </a:xfrm>
        </p:spPr>
        <p:txBody>
          <a:bodyPr anchorCtr="0"/>
          <a:lstStyle>
            <a:lvl1pPr>
              <a:defRPr/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13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1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1"/>
            <a:ext cx="5802923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1"/>
            <a:ext cx="3776297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755174" y="2362201"/>
            <a:ext cx="3777762" cy="3724275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2438401" y="6248401"/>
            <a:ext cx="2132135" cy="474663"/>
          </a:xfrm>
        </p:spPr>
        <p:txBody>
          <a:bodyPr/>
          <a:lstStyle>
            <a:lvl1pPr>
              <a:defRPr/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91200" y="6248401"/>
            <a:ext cx="2897066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062" y="6242050"/>
            <a:ext cx="589085" cy="488950"/>
          </a:xfrm>
        </p:spPr>
        <p:txBody>
          <a:bodyPr/>
          <a:lstStyle>
            <a:lvl1pPr>
              <a:defRPr/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838201" y="2362201"/>
            <a:ext cx="7694735" cy="3724275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438401" y="6248401"/>
            <a:ext cx="2132135" cy="474663"/>
          </a:xfrm>
        </p:spPr>
        <p:txBody>
          <a:bodyPr/>
          <a:lstStyle>
            <a:lvl1pPr>
              <a:defRPr/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248401"/>
            <a:ext cx="2897066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2062" y="6242050"/>
            <a:ext cx="589085" cy="488950"/>
          </a:xfrm>
        </p:spPr>
        <p:txBody>
          <a:bodyPr/>
          <a:lstStyle>
            <a:lvl1pPr>
              <a:defRPr/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1"/>
            <a:ext cx="3776297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174" y="2362201"/>
            <a:ext cx="377776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410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1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4103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4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4105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1" y="2362201"/>
            <a:ext cx="769473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1" y="6248401"/>
            <a:ext cx="213213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8CB9A9-43EA-4020-B2B1-BC812DB9924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1"/>
            <a:ext cx="2897066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62" y="6242050"/>
            <a:ext cx="58908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14FFFDBC-AFC5-445C-99F6-94E7EFFBD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/>
              <a:t>Эволюционное учение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Бигль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Содержимое 4" descr="images (10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07696" y="188640"/>
            <a:ext cx="2736304" cy="1905000"/>
          </a:xfrm>
        </p:spPr>
      </p:pic>
      <p:pic>
        <p:nvPicPr>
          <p:cNvPr id="6" name="Содержимое 5" descr="ris._4-2_9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411760" y="2420888"/>
            <a:ext cx="4996697" cy="408443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Бигль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7" name="Содержимое 6" descr="3.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256309"/>
            <a:ext cx="7286938" cy="4601691"/>
          </a:xfrm>
        </p:spPr>
      </p:pic>
      <p:pic>
        <p:nvPicPr>
          <p:cNvPr id="8" name="Содержимое 4" descr="images (10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156176" y="0"/>
            <a:ext cx="2736304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924800" cy="1010816"/>
          </a:xfrm>
        </p:spPr>
        <p:txBody>
          <a:bodyPr/>
          <a:lstStyle/>
          <a:p>
            <a:r>
              <a:rPr lang="ru-RU" dirty="0" smtClean="0"/>
              <a:t>Наблюдения: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Особи, входящие в состав популяции, обладают высоким репродуктивным потенциалом</a:t>
            </a:r>
          </a:p>
          <a:p>
            <a:r>
              <a:rPr lang="ru-RU" dirty="0" smtClean="0"/>
              <a:t>Число особей в каждой данной популяции примерно постоянно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Многим особям не удается выжить и оставить потомство. В популяции происходит «борьба за существование»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всех популяциях существует изменчивость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борьбе за существование те особи, признаки которых наилучшим образом приспособлены к условиям жизни, обладают репродуктивным преимуществом и производят больше потомства, чем менее приспособленные особи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30352bb12b01da2cbae01e573bef6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4879" y="692696"/>
            <a:ext cx="8523624" cy="568863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Эволюционная теория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1" y="2204865"/>
            <a:ext cx="7694735" cy="3881612"/>
          </a:xfrm>
        </p:spPr>
        <p:txBody>
          <a:bodyPr/>
          <a:lstStyle/>
          <a:p>
            <a:r>
              <a:rPr lang="ru-RU" sz="2400" dirty="0" smtClean="0"/>
              <a:t>Материал эволюции: </a:t>
            </a:r>
          </a:p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dirty="0" smtClean="0">
                <a:solidFill>
                  <a:srgbClr val="FF0000"/>
                </a:solidFill>
              </a:rPr>
              <a:t>наследственная изменчивость</a:t>
            </a:r>
          </a:p>
          <a:p>
            <a:r>
              <a:rPr lang="ru-RU" sz="2400" dirty="0" smtClean="0"/>
              <a:t>Движущие силы: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rgbClr val="FF0000"/>
                </a:solidFill>
              </a:rPr>
              <a:t>Борьба за существование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rgbClr val="FF0000"/>
                </a:solidFill>
              </a:rPr>
              <a:t>Естественный отбор</a:t>
            </a:r>
          </a:p>
          <a:p>
            <a:pPr marL="514350" indent="-514350"/>
            <a:r>
              <a:rPr lang="ru-RU" sz="2400" dirty="0" smtClean="0"/>
              <a:t>Результаты эволюции: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rgbClr val="FF0000"/>
                </a:solidFill>
              </a:rPr>
              <a:t>Приспособленность видов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rgbClr val="FF0000"/>
                </a:solidFill>
              </a:rPr>
              <a:t>Многообразие видов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Доказательства эволюции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Цитологические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Анатомические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Палеонтологические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Эмбриологические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Биохимические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Биогеографические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Анатомические </a:t>
            </a:r>
            <a:endParaRPr lang="ru-RU" dirty="0"/>
          </a:p>
        </p:txBody>
      </p:sp>
      <p:pic>
        <p:nvPicPr>
          <p:cNvPr id="4" name="Содержимое 3" descr="images (1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636912"/>
            <a:ext cx="4453310" cy="3744416"/>
          </a:xfrm>
        </p:spPr>
      </p:pic>
      <p:pic>
        <p:nvPicPr>
          <p:cNvPr id="5" name="Рисунок 4" descr="images (1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94408" y="2276872"/>
            <a:ext cx="2938032" cy="431970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Развитие взглядов на происхождение видов</a:t>
            </a:r>
            <a:endParaRPr lang="ru-RU" dirty="0"/>
          </a:p>
        </p:txBody>
      </p:sp>
      <p:pic>
        <p:nvPicPr>
          <p:cNvPr id="4" name="Содержимое 3" descr="oboi-rannyaya-ves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2656" y="2362200"/>
            <a:ext cx="4965700" cy="3724275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Аналогичные органы</a:t>
            </a:r>
            <a:endParaRPr lang="ru-RU"/>
          </a:p>
        </p:txBody>
      </p:sp>
      <p:pic>
        <p:nvPicPr>
          <p:cNvPr id="7" name="Содержимое 6" descr="images (1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1428" y="2420888"/>
            <a:ext cx="3825785" cy="3024336"/>
          </a:xfrm>
        </p:spPr>
      </p:pic>
      <p:pic>
        <p:nvPicPr>
          <p:cNvPr id="8" name="Рисунок 7" descr="images (1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6043" y="2564904"/>
            <a:ext cx="3630149" cy="272261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[BI9ZD_10-08]_[IL_02]-k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130" r="7130"/>
          <a:stretch>
            <a:fillRect/>
          </a:stretch>
        </p:blipFill>
        <p:spPr>
          <a:xfrm>
            <a:off x="1259632" y="692696"/>
            <a:ext cx="6696744" cy="4619079"/>
          </a:xfrm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Пример аналогичных органов растений: 1 – колючка барбариса возникают из листьев; 2 – белой акации из прилистников; 3 – боярышника – из побега; 4 – ежевики – из коры</a:t>
            </a:r>
            <a:endParaRPr lang="ru-RU" sz="1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Рудименты </a:t>
            </a:r>
            <a:endParaRPr lang="ru-RU" dirty="0"/>
          </a:p>
        </p:txBody>
      </p:sp>
      <p:pic>
        <p:nvPicPr>
          <p:cNvPr id="4" name="Содержимое 3" descr="images (1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492896"/>
            <a:ext cx="6610570" cy="2016224"/>
          </a:xfrm>
        </p:spPr>
      </p:pic>
      <p:pic>
        <p:nvPicPr>
          <p:cNvPr id="5" name="Рисунок 4" descr="images (1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4413109"/>
            <a:ext cx="5301208" cy="2061581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Атавизмы </a:t>
            </a:r>
            <a:endParaRPr lang="ru-RU" dirty="0"/>
          </a:p>
        </p:txBody>
      </p:sp>
      <p:pic>
        <p:nvPicPr>
          <p:cNvPr id="4" name="Содержимое 3" descr="1208285765_23452419_darvin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2348880"/>
            <a:ext cx="2592288" cy="2592288"/>
          </a:xfrm>
        </p:spPr>
      </p:pic>
      <p:pic>
        <p:nvPicPr>
          <p:cNvPr id="5" name="Рисунок 4" descr="d1f7c737a410144956c35496073c2f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2348880"/>
            <a:ext cx="2592288" cy="2592288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905672"/>
            <a:ext cx="2426653" cy="27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Палеонтологические </a:t>
            </a:r>
            <a:endParaRPr lang="ru-RU" dirty="0"/>
          </a:p>
        </p:txBody>
      </p:sp>
      <p:pic>
        <p:nvPicPr>
          <p:cNvPr id="4" name="Содержимое 3" descr="images (1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004592"/>
            <a:ext cx="3456384" cy="4833537"/>
          </a:xfrm>
        </p:spPr>
      </p:pic>
      <p:pic>
        <p:nvPicPr>
          <p:cNvPr id="5" name="Рисунок 4" descr="images (20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217069"/>
            <a:ext cx="2736304" cy="4405913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Палеонтологические</a:t>
            </a:r>
            <a:endParaRPr lang="ru-RU" dirty="0"/>
          </a:p>
        </p:txBody>
      </p:sp>
      <p:pic>
        <p:nvPicPr>
          <p:cNvPr id="4" name="Содержимое 3" descr="images (1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44824"/>
            <a:ext cx="4204159" cy="3005974"/>
          </a:xfrm>
        </p:spPr>
      </p:pic>
      <p:pic>
        <p:nvPicPr>
          <p:cNvPr id="5" name="Рисунок 4" descr="images (2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789040"/>
            <a:ext cx="4241242" cy="2469629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s (2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358885"/>
            <a:ext cx="6552728" cy="3895608"/>
          </a:xfrm>
        </p:spPr>
      </p:pic>
      <p:pic>
        <p:nvPicPr>
          <p:cNvPr id="5" name="Рисунок 4" descr="images (2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88640"/>
            <a:ext cx="2825874" cy="196862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Филогенетический ряд</a:t>
            </a:r>
            <a:endParaRPr lang="ru-RU" dirty="0"/>
          </a:p>
        </p:txBody>
      </p:sp>
      <p:pic>
        <p:nvPicPr>
          <p:cNvPr id="5" name="Рисунок 4" descr="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1439" y="2924944"/>
            <a:ext cx="8522089" cy="288032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Эмбриологические </a:t>
            </a:r>
            <a:endParaRPr lang="ru-RU" dirty="0"/>
          </a:p>
        </p:txBody>
      </p:sp>
      <p:pic>
        <p:nvPicPr>
          <p:cNvPr id="6" name="Содержимое 5" descr="images (2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1844824"/>
            <a:ext cx="4746793" cy="4810651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Биогеографические </a:t>
            </a:r>
            <a:endParaRPr lang="ru-RU" dirty="0"/>
          </a:p>
        </p:txBody>
      </p:sp>
      <p:pic>
        <p:nvPicPr>
          <p:cNvPr id="4" name="Содержимое 3" descr="images (2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2087889"/>
            <a:ext cx="6624736" cy="422002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Античный период</a:t>
            </a:r>
            <a:endParaRPr lang="ru-RU" dirty="0"/>
          </a:p>
        </p:txBody>
      </p:sp>
      <p:pic>
        <p:nvPicPr>
          <p:cNvPr id="4" name="Содержимое 3" descr="1010921_PH084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32040" y="2420888"/>
            <a:ext cx="2819808" cy="3724275"/>
          </a:xfr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420888"/>
            <a:ext cx="2952328" cy="3753462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 (2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836712"/>
            <a:ext cx="7488832" cy="565248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Античный период</a:t>
            </a:r>
            <a:endParaRPr lang="ru-RU" dirty="0"/>
          </a:p>
        </p:txBody>
      </p:sp>
      <p:pic>
        <p:nvPicPr>
          <p:cNvPr id="4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348880"/>
            <a:ext cx="3554660" cy="3962966"/>
          </a:xfrm>
        </p:spPr>
      </p:pic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420888"/>
            <a:ext cx="2773126" cy="38330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Античный период</a:t>
            </a:r>
            <a:endParaRPr lang="ru-RU" dirty="0"/>
          </a:p>
        </p:txBody>
      </p:sp>
      <p:pic>
        <p:nvPicPr>
          <p:cNvPr id="4" name="Содержимое 3" descr="images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3" y="2204865"/>
            <a:ext cx="3477986" cy="3888431"/>
          </a:xfrm>
        </p:spPr>
      </p:pic>
      <p:pic>
        <p:nvPicPr>
          <p:cNvPr id="5" name="Рисунок 4" descr="images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363282"/>
            <a:ext cx="3020744" cy="362489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Средневековый период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виды созданы богом и соответствуют определенной цели</a:t>
            </a:r>
            <a:endParaRPr lang="ru-RU" dirty="0"/>
          </a:p>
        </p:txBody>
      </p:sp>
      <p:pic>
        <p:nvPicPr>
          <p:cNvPr id="4" name="Рисунок 3" descr="images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3356992"/>
            <a:ext cx="3816424" cy="298797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Время умозрительных построений</a:t>
            </a:r>
            <a:endParaRPr lang="ru-RU" dirty="0"/>
          </a:p>
        </p:txBody>
      </p:sp>
      <p:pic>
        <p:nvPicPr>
          <p:cNvPr id="6" name="Содержимое 5" descr="images (6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60030" y="2492896"/>
            <a:ext cx="5330915" cy="3672408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580112" y="2362201"/>
            <a:ext cx="2952824" cy="3724275"/>
          </a:xfrm>
        </p:spPr>
        <p:txBody>
          <a:bodyPr/>
          <a:lstStyle/>
          <a:p>
            <a:pPr algn="ctr"/>
            <a:r>
              <a:rPr lang="ru-RU" dirty="0" smtClean="0"/>
              <a:t>Карл Линней</a:t>
            </a:r>
          </a:p>
          <a:p>
            <a:pPr algn="ctr">
              <a:buNone/>
            </a:pPr>
            <a:r>
              <a:rPr lang="ru-RU" dirty="0" smtClean="0"/>
              <a:t>1707 - 1778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Период трансформизма</a:t>
            </a:r>
            <a:endParaRPr lang="ru-RU" dirty="0"/>
          </a:p>
        </p:txBody>
      </p:sp>
      <p:pic>
        <p:nvPicPr>
          <p:cNvPr id="5" name="Содержимое 4" descr="images (7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7" y="2222803"/>
            <a:ext cx="3375465" cy="401450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dirty="0" smtClean="0"/>
              <a:t>Жан – Батист Ламарк</a:t>
            </a:r>
          </a:p>
          <a:p>
            <a:pPr algn="ctr">
              <a:buNone/>
            </a:pPr>
            <a:r>
              <a:rPr lang="ru-RU" dirty="0" smtClean="0"/>
              <a:t>1744 – 1829 </a:t>
            </a:r>
            <a:endParaRPr lang="ru-RU" dirty="0"/>
          </a:p>
        </p:txBody>
      </p:sp>
      <p:pic>
        <p:nvPicPr>
          <p:cNvPr id="6" name="Рисунок 5" descr="images (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4365104"/>
            <a:ext cx="4063055" cy="182078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Эволюционная теория </a:t>
            </a:r>
            <a:br>
              <a:rPr lang="ru-RU" dirty="0" smtClean="0"/>
            </a:br>
            <a:r>
              <a:rPr lang="ru-RU" dirty="0" err="1" smtClean="0"/>
              <a:t>Чарлза</a:t>
            </a:r>
            <a:r>
              <a:rPr lang="ru-RU" dirty="0" smtClean="0"/>
              <a:t> Дарвина</a:t>
            </a:r>
            <a:endParaRPr lang="ru-RU" dirty="0"/>
          </a:p>
        </p:txBody>
      </p:sp>
      <p:pic>
        <p:nvPicPr>
          <p:cNvPr id="5" name="Содержимое 4" descr="images (9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44823" y="2708920"/>
            <a:ext cx="4269821" cy="3600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Чарлз</a:t>
            </a:r>
            <a:r>
              <a:rPr lang="ru-RU" dirty="0" smtClean="0"/>
              <a:t> Дарвин</a:t>
            </a:r>
          </a:p>
          <a:p>
            <a:pPr algn="ctr">
              <a:buNone/>
            </a:pPr>
            <a:r>
              <a:rPr lang="ru-RU" dirty="0" smtClean="0"/>
              <a:t>1809 – 1882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5_02_03</Template>
  <TotalTime>134</TotalTime>
  <Words>178</Words>
  <Application>Microsoft Office PowerPoint</Application>
  <PresentationFormat>Экран (4:3)</PresentationFormat>
  <Paragraphs>53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Капсулы</vt:lpstr>
      <vt:lpstr>Эволюционное учение</vt:lpstr>
      <vt:lpstr>Развитие взглядов на происхождение видов</vt:lpstr>
      <vt:lpstr>Античный период</vt:lpstr>
      <vt:lpstr>Античный период</vt:lpstr>
      <vt:lpstr>Античный период</vt:lpstr>
      <vt:lpstr>Средневековый период</vt:lpstr>
      <vt:lpstr>Время умозрительных построений</vt:lpstr>
      <vt:lpstr>Период трансформизма</vt:lpstr>
      <vt:lpstr>Эволюционная теория  Чарлза Дарвина</vt:lpstr>
      <vt:lpstr>«Бигль»</vt:lpstr>
      <vt:lpstr>«Бигль»</vt:lpstr>
      <vt:lpstr>Наблюдения:</vt:lpstr>
      <vt:lpstr>Вывод:</vt:lpstr>
      <vt:lpstr>Наблюдение:</vt:lpstr>
      <vt:lpstr>Вывод:</vt:lpstr>
      <vt:lpstr>Слайд 16</vt:lpstr>
      <vt:lpstr>Эволюционная теория</vt:lpstr>
      <vt:lpstr>Доказательства эволюции</vt:lpstr>
      <vt:lpstr>Анатомические </vt:lpstr>
      <vt:lpstr>Аналогичные органы</vt:lpstr>
      <vt:lpstr>Слайд 21</vt:lpstr>
      <vt:lpstr>Рудименты </vt:lpstr>
      <vt:lpstr>Атавизмы </vt:lpstr>
      <vt:lpstr>Палеонтологические </vt:lpstr>
      <vt:lpstr>Палеонтологические</vt:lpstr>
      <vt:lpstr>Слайд 26</vt:lpstr>
      <vt:lpstr>Филогенетический ряд</vt:lpstr>
      <vt:lpstr>Эмбриологические </vt:lpstr>
      <vt:lpstr>Биогеографические </vt:lpstr>
      <vt:lpstr>Слайд 30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Эволюционное учение</dc:title>
  <dc:creator>Admin</dc:creator>
  <cp:lastModifiedBy>Admin</cp:lastModifiedBy>
  <cp:revision>15</cp:revision>
  <dcterms:created xsi:type="dcterms:W3CDTF">2012-03-22T17:14:31Z</dcterms:created>
  <dcterms:modified xsi:type="dcterms:W3CDTF">2012-11-05T12:43:16Z</dcterms:modified>
</cp:coreProperties>
</file>