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3" r:id="rId15"/>
    <p:sldId id="271" r:id="rId16"/>
    <p:sldId id="272" r:id="rId17"/>
    <p:sldId id="274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829" autoAdjust="0"/>
    <p:restoredTop sz="94660"/>
  </p:normalViewPr>
  <p:slideViewPr>
    <p:cSldViewPr>
      <p:cViewPr varScale="1">
        <p:scale>
          <a:sx n="50" d="100"/>
          <a:sy n="50" d="100"/>
        </p:scale>
        <p:origin x="-109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1315100-E456-4A8E-B15F-C9A111264129}" type="datetimeFigureOut">
              <a:rPr lang="ru-RU" smtClean="0"/>
              <a:pPr/>
              <a:t>11.03.2012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B5B4C3-664B-4C92-B123-FA242FF956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g.labirint.ru/images/comments_pic/1046/01lab3qpd1227272395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kmrz.ru/catimg/25/25663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8458200" cy="1222375"/>
          </a:xfrm>
        </p:spPr>
        <p:txBody>
          <a:bodyPr/>
          <a:lstStyle/>
          <a:p>
            <a:r>
              <a:rPr lang="ru-RU" dirty="0" smtClean="0"/>
              <a:t>Комбинированный  урок  обучения  грамоте  и  внеклассного  чтения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mtClean="0"/>
              <a:t>Тема  урока:  Буква  Й,  звук </a:t>
            </a:r>
            <a:r>
              <a:rPr lang="en-US" smtClean="0"/>
              <a:t>[</a:t>
            </a:r>
            <a:r>
              <a:rPr lang="ru-RU" smtClean="0"/>
              <a:t> й</a:t>
            </a:r>
            <a:r>
              <a:rPr lang="en-US" smtClean="0"/>
              <a:t>]</a:t>
            </a:r>
            <a:r>
              <a:rPr lang="ru-RU" smtClean="0"/>
              <a:t>.                                                                                               Слова,  отвечающие  на  вопросы: Какой? Какая?  Какое?  Какие?                                                          Внеклассное  чтение:  К.И.Чуковский.Английские  народные  песенки.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u="sng" dirty="0" smtClean="0">
                <a:solidFill>
                  <a:schemeClr val="accent1">
                    <a:lumMod val="75000"/>
                  </a:schemeClr>
                </a:solidFill>
              </a:rPr>
              <a:t>Проверяем:</a:t>
            </a:r>
            <a:endParaRPr lang="ru-RU" sz="72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776c2u5\AppData\Local\Microsoft\Windows\Temporary Internet Files\Content.IE5\YLTSBPHN\MC90041325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286124"/>
            <a:ext cx="2799515" cy="197926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786314" y="2500306"/>
            <a:ext cx="330758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/>
              <a:t>горячи</a:t>
            </a:r>
            <a:r>
              <a:rPr lang="ru-RU" sz="6600" b="1" i="1" dirty="0" smtClean="0">
                <a:solidFill>
                  <a:srgbClr val="00B050"/>
                </a:solidFill>
              </a:rPr>
              <a:t>й</a:t>
            </a:r>
          </a:p>
          <a:p>
            <a:r>
              <a:rPr lang="ru-RU" sz="6600" b="1" i="1" dirty="0" smtClean="0"/>
              <a:t>пузаты</a:t>
            </a:r>
            <a:r>
              <a:rPr lang="ru-RU" sz="6600" b="1" i="1" dirty="0" smtClean="0">
                <a:solidFill>
                  <a:srgbClr val="00B050"/>
                </a:solidFill>
              </a:rPr>
              <a:t>й</a:t>
            </a:r>
          </a:p>
          <a:p>
            <a:r>
              <a:rPr lang="ru-RU" sz="6600" b="1" i="1" dirty="0" smtClean="0"/>
              <a:t>круглы</a:t>
            </a:r>
            <a:r>
              <a:rPr lang="ru-RU" sz="6600" b="1" i="1" dirty="0" smtClean="0">
                <a:solidFill>
                  <a:srgbClr val="00B050"/>
                </a:solidFill>
              </a:rPr>
              <a:t>й</a:t>
            </a:r>
            <a:endParaRPr lang="ru-RU" sz="66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500042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200" b="1" i="0" u="sng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C:\Users\776c2u5\AppData\Local\Microsoft\Windows\Temporary Internet Files\Content.IE5\2PVU0HC6\MC90043386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929066"/>
            <a:ext cx="207170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71472" y="2000240"/>
            <a:ext cx="42148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0" b="1" i="1" dirty="0" smtClean="0"/>
          </a:p>
          <a:p>
            <a:r>
              <a:rPr lang="ru-RU" sz="8000" b="1" i="1" dirty="0" smtClean="0"/>
              <a:t>  стары</a:t>
            </a:r>
            <a:r>
              <a:rPr lang="ru-RU" sz="8000" b="1" i="1" dirty="0" smtClean="0">
                <a:solidFill>
                  <a:srgbClr val="00B050"/>
                </a:solidFill>
              </a:rPr>
              <a:t>й</a:t>
            </a:r>
            <a:endParaRPr lang="ru-RU" sz="8000" b="1" i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1500174"/>
            <a:ext cx="442140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/>
              <a:t>красны</a:t>
            </a:r>
            <a:r>
              <a:rPr lang="ru-RU" sz="8800" b="1" dirty="0" smtClean="0">
                <a:solidFill>
                  <a:srgbClr val="00B050"/>
                </a:solidFill>
              </a:rPr>
              <a:t>й</a:t>
            </a:r>
            <a:endParaRPr lang="ru-RU" sz="8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914400" y="57148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200" b="1" i="0" u="sng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6" descr="C:\Users\776c2u5\AppData\Local\Microsoft\Windows\Temporary Internet Files\Content.IE5\2PVU0HC6\MC90043803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2428892" cy="24288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71934" y="2285992"/>
            <a:ext cx="459773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/>
              <a:t>с</a:t>
            </a:r>
            <a:r>
              <a:rPr lang="ru-RU" sz="7200" b="1" i="1" dirty="0" smtClean="0"/>
              <a:t>ильны</a:t>
            </a:r>
            <a:r>
              <a:rPr lang="ru-RU" sz="7200" b="1" i="1" dirty="0" smtClean="0">
                <a:solidFill>
                  <a:srgbClr val="00B050"/>
                </a:solidFill>
              </a:rPr>
              <a:t>й</a:t>
            </a:r>
          </a:p>
          <a:p>
            <a:r>
              <a:rPr lang="ru-RU" sz="7200" b="1" i="1" dirty="0"/>
              <a:t>с</a:t>
            </a:r>
            <a:r>
              <a:rPr lang="ru-RU" sz="7200" b="1" i="1" dirty="0" smtClean="0"/>
              <a:t>мелы</a:t>
            </a:r>
            <a:r>
              <a:rPr lang="ru-RU" sz="7200" b="1" i="1" dirty="0" smtClean="0">
                <a:solidFill>
                  <a:srgbClr val="00B050"/>
                </a:solidFill>
              </a:rPr>
              <a:t>й</a:t>
            </a:r>
          </a:p>
          <a:p>
            <a:r>
              <a:rPr lang="ru-RU" sz="7200" b="1" i="1" dirty="0" smtClean="0"/>
              <a:t>маленьки</a:t>
            </a:r>
            <a:r>
              <a:rPr lang="ru-RU" sz="7200" b="1" i="1" dirty="0" smtClean="0">
                <a:solidFill>
                  <a:srgbClr val="00B050"/>
                </a:solidFill>
              </a:rPr>
              <a:t>й</a:t>
            </a:r>
            <a:endParaRPr lang="ru-RU" sz="72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68578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Корней  Иванович  Чуковский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" name="Содержимое 19" descr="bc384ac140ad39586b0e3c9abf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0892" y="1554163"/>
            <a:ext cx="6034616" cy="45259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\\fserv\students$\776c2u5\Мои документы\My Pictures\02labgqjo1307957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85926"/>
            <a:ext cx="6286544" cy="471490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4054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</a:rPr>
              <a:t>ф</a:t>
            </a:r>
            <a:r>
              <a:rPr lang="ru-RU" sz="2800" b="1" dirty="0" smtClean="0">
                <a:solidFill>
                  <a:srgbClr val="C00000"/>
                </a:solidFill>
              </a:rPr>
              <a:t> и </a:t>
            </a:r>
            <a:r>
              <a:rPr lang="ru-RU" sz="2800" b="1" dirty="0" err="1" smtClean="0">
                <a:solidFill>
                  <a:srgbClr val="C00000"/>
                </a:solidFill>
              </a:rPr>
              <a:t>з</a:t>
            </a:r>
            <a:r>
              <a:rPr lang="ru-RU" sz="2800" b="1" dirty="0" smtClean="0">
                <a:solidFill>
                  <a:srgbClr val="C00000"/>
                </a:solidFill>
              </a:rPr>
              <a:t> к у л </a:t>
            </a:r>
            <a:r>
              <a:rPr lang="ru-RU" sz="2800" b="1" dirty="0" err="1" smtClean="0">
                <a:solidFill>
                  <a:srgbClr val="C00000"/>
                </a:solidFill>
              </a:rPr>
              <a:t>ь</a:t>
            </a:r>
            <a:r>
              <a:rPr lang="ru-RU" sz="2800" b="1" dirty="0" smtClean="0">
                <a:solidFill>
                  <a:srgbClr val="C00000"/>
                </a:solidFill>
              </a:rPr>
              <a:t> т м и </a:t>
            </a:r>
            <a:r>
              <a:rPr lang="ru-RU" sz="2800" b="1" dirty="0" err="1" smtClean="0">
                <a:solidFill>
                  <a:srgbClr val="C00000"/>
                </a:solidFill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</a:rPr>
              <a:t> у т к 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857232"/>
            <a:ext cx="86340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Жил  на  свете  человек ,  скрюченные  ножки…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5 из 17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29000" t="7229" r="7000" b="2410"/>
          <a:stretch>
            <a:fillRect/>
          </a:stretch>
        </p:blipFill>
        <p:spPr bwMode="auto">
          <a:xfrm>
            <a:off x="2500298" y="785794"/>
            <a:ext cx="4572032" cy="5357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а 17 из 2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571480"/>
            <a:ext cx="4643470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9098280" y="1428736"/>
            <a:ext cx="45719" cy="302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02125" indent="-4302125"/>
            <a:r>
              <a:rPr lang="ru-RU" sz="4400" b="1" dirty="0" smtClean="0">
                <a:solidFill>
                  <a:srgbClr val="0070C0"/>
                </a:solidFill>
              </a:rPr>
              <a:t>   </a:t>
            </a:r>
            <a:r>
              <a:rPr lang="ru-RU" sz="6600" b="1" dirty="0" smtClean="0">
                <a:solidFill>
                  <a:srgbClr val="0070C0"/>
                </a:solidFill>
              </a:rPr>
              <a:t>поэт, </a:t>
            </a:r>
          </a:p>
          <a:p>
            <a:pPr marL="4302125" indent="-4302125"/>
            <a:r>
              <a:rPr lang="ru-RU" sz="6600" b="1" dirty="0" smtClean="0">
                <a:solidFill>
                  <a:srgbClr val="0070C0"/>
                </a:solidFill>
              </a:rPr>
              <a:t>          сказочник,  </a:t>
            </a:r>
          </a:p>
          <a:p>
            <a:pPr marL="3765550"/>
            <a:r>
              <a:rPr lang="ru-RU" sz="6600" b="1" dirty="0" smtClean="0">
                <a:solidFill>
                  <a:srgbClr val="0070C0"/>
                </a:solidFill>
              </a:rPr>
              <a:t>переводчик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500042"/>
            <a:ext cx="70123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u="sng" dirty="0" smtClean="0">
                <a:solidFill>
                  <a:srgbClr val="C00000"/>
                </a:solidFill>
              </a:rPr>
              <a:t>Корней  Чуковский </a:t>
            </a:r>
            <a:r>
              <a:rPr lang="ru-RU" sz="6000" b="1" i="1" dirty="0" smtClean="0">
                <a:solidFill>
                  <a:srgbClr val="C00000"/>
                </a:solidFill>
              </a:rPr>
              <a:t>-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45parallel.net/images/chukovsk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71678"/>
            <a:ext cx="2571768" cy="39445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643306" y="2000240"/>
            <a:ext cx="513954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 smtClean="0">
                <a:solidFill>
                  <a:srgbClr val="0070C0"/>
                </a:solidFill>
              </a:rPr>
              <a:t>поэт,</a:t>
            </a:r>
          </a:p>
          <a:p>
            <a:r>
              <a:rPr lang="ru-RU" sz="7200" b="1" i="1" dirty="0" smtClean="0">
                <a:solidFill>
                  <a:srgbClr val="0070C0"/>
                </a:solidFill>
              </a:rPr>
              <a:t>сказочник,</a:t>
            </a:r>
          </a:p>
          <a:p>
            <a:r>
              <a:rPr lang="ru-RU" sz="7200" b="1" i="1" dirty="0" smtClean="0">
                <a:solidFill>
                  <a:srgbClr val="0070C0"/>
                </a:solidFill>
              </a:rPr>
              <a:t>переводчик.</a:t>
            </a:r>
            <a:endParaRPr lang="ru-RU" sz="72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\\fserv\students$\776c2u5\Мои документы\My Pictures\3f2989ae1ebc7316af13ed454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28604"/>
            <a:ext cx="5715040" cy="588680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429264"/>
            <a:ext cx="8610600" cy="882650"/>
          </a:xfrm>
        </p:spPr>
        <p:txBody>
          <a:bodyPr>
            <a:noAutofit/>
          </a:bodyPr>
          <a:lstStyle/>
          <a:p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0201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928802"/>
            <a:ext cx="2085588" cy="3941762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4810" y="1857364"/>
            <a:ext cx="4288536" cy="394176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Какой?</a:t>
            </a:r>
          </a:p>
          <a:p>
            <a:r>
              <a:rPr lang="ru-RU" sz="7200" b="1" dirty="0" smtClean="0">
                <a:solidFill>
                  <a:srgbClr val="002060"/>
                </a:solidFill>
              </a:rPr>
              <a:t>добрый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14678" y="357166"/>
            <a:ext cx="192882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 err="1" smtClean="0"/>
              <a:t>й</a:t>
            </a:r>
            <a:endParaRPr lang="ru-RU" sz="1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214422"/>
            <a:ext cx="8229600" cy="1143000"/>
          </a:xfrm>
        </p:spPr>
        <p:txBody>
          <a:bodyPr>
            <a:noAutofit/>
          </a:bodyPr>
          <a:lstStyle/>
          <a:p>
            <a:r>
              <a:rPr lang="ru-RU" sz="11500" b="1" dirty="0" err="1" smtClean="0">
                <a:solidFill>
                  <a:srgbClr val="002060"/>
                </a:solidFill>
              </a:rPr>
              <a:t>Доб</a:t>
            </a:r>
            <a:r>
              <a:rPr lang="ru-RU" sz="11500" b="1" dirty="0" smtClean="0">
                <a:solidFill>
                  <a:srgbClr val="002060"/>
                </a:solidFill>
              </a:rPr>
              <a:t>  -  </a:t>
            </a:r>
            <a:r>
              <a:rPr lang="ru-RU" sz="11500" b="1" dirty="0" err="1" smtClean="0">
                <a:solidFill>
                  <a:srgbClr val="002060"/>
                </a:solidFill>
              </a:rPr>
              <a:t>ры</a:t>
            </a:r>
            <a:r>
              <a:rPr lang="ru-RU" sz="11500" b="1" dirty="0" err="1" smtClean="0">
                <a:solidFill>
                  <a:srgbClr val="FF0000"/>
                </a:solidFill>
              </a:rPr>
              <a:t>й</a:t>
            </a:r>
            <a:endParaRPr lang="ru-RU" sz="115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357562"/>
            <a:ext cx="8501090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[</a:t>
            </a:r>
            <a:r>
              <a:rPr lang="ru-RU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Й</a:t>
            </a:r>
            <a:r>
              <a:rPr lang="en-US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’]</a:t>
            </a:r>
            <a:r>
              <a:rPr lang="ru-RU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</a:t>
            </a:r>
            <a:r>
              <a:rPr lang="ru-RU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…</a:t>
            </a:r>
            <a:endParaRPr lang="ru-RU" sz="199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285860"/>
            <a:ext cx="6500858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[</a:t>
            </a:r>
            <a:r>
              <a:rPr lang="ru-RU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Й</a:t>
            </a:r>
            <a:r>
              <a:rPr lang="en-US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’]</a:t>
            </a:r>
            <a:r>
              <a:rPr lang="ru-RU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-</a:t>
            </a:r>
            <a:r>
              <a:rPr lang="ru-RU" sz="239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й</a:t>
            </a:r>
            <a:r>
              <a:rPr lang="ru-RU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19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00B050"/>
                </a:solidFill>
              </a:rPr>
              <a:t>Муха-Цокотуха</a:t>
            </a:r>
            <a:endParaRPr lang="ru-RU" sz="80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\\fserv\students$\776c2u5\Мои документы\My Pictures\61452956_cokotuha01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3071810"/>
            <a:ext cx="4191000" cy="34355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3286124"/>
            <a:ext cx="3929090" cy="2857520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70C0"/>
                </a:solidFill>
              </a:rPr>
              <a:t>Какая?</a:t>
            </a:r>
          </a:p>
          <a:p>
            <a:r>
              <a:rPr lang="ru-RU" sz="7200" dirty="0" smtClean="0">
                <a:solidFill>
                  <a:srgbClr val="002060"/>
                </a:solidFill>
              </a:rPr>
              <a:t>добрая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642918"/>
            <a:ext cx="70735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err="1">
                <a:solidFill>
                  <a:srgbClr val="002060"/>
                </a:solidFill>
              </a:rPr>
              <a:t>д</a:t>
            </a:r>
            <a:r>
              <a:rPr lang="ru-RU" sz="9600" b="1" dirty="0" err="1" smtClean="0">
                <a:solidFill>
                  <a:srgbClr val="002060"/>
                </a:solidFill>
              </a:rPr>
              <a:t>об</a:t>
            </a:r>
            <a:r>
              <a:rPr lang="ru-RU" sz="9600" b="1" dirty="0" smtClean="0">
                <a:solidFill>
                  <a:srgbClr val="002060"/>
                </a:solidFill>
              </a:rPr>
              <a:t>  -  </a:t>
            </a:r>
            <a:r>
              <a:rPr lang="ru-RU" sz="9600" b="1" dirty="0" err="1" smtClean="0">
                <a:solidFill>
                  <a:srgbClr val="002060"/>
                </a:solidFill>
              </a:rPr>
              <a:t>ра</a:t>
            </a:r>
            <a:r>
              <a:rPr lang="ru-RU" sz="9600" b="1" dirty="0" smtClean="0">
                <a:solidFill>
                  <a:srgbClr val="002060"/>
                </a:solidFill>
              </a:rPr>
              <a:t>  -  </a:t>
            </a:r>
            <a:r>
              <a:rPr lang="ru-RU" sz="9600" b="1" dirty="0" smtClean="0">
                <a:solidFill>
                  <a:srgbClr val="FF0000"/>
                </a:solidFill>
              </a:rPr>
              <a:t>я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857496"/>
            <a:ext cx="6572296" cy="2215991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[</a:t>
            </a:r>
            <a:r>
              <a:rPr lang="ru-RU" sz="13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й</a:t>
            </a:r>
            <a:r>
              <a:rPr lang="en-US" sz="1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’</a:t>
            </a:r>
            <a:r>
              <a:rPr lang="ru-RU" sz="1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а</a:t>
            </a:r>
            <a:r>
              <a:rPr lang="en-US" sz="1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]- </a:t>
            </a:r>
            <a:r>
              <a:rPr lang="ru-RU" sz="1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endParaRPr lang="ru-RU" sz="13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571744"/>
            <a:ext cx="6786610" cy="321471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C000"/>
                </a:solidFill>
              </a:rPr>
              <a:t>     З а г а </a:t>
            </a:r>
            <a:r>
              <a:rPr lang="ru-RU" sz="6000" dirty="0" err="1" smtClean="0">
                <a:solidFill>
                  <a:srgbClr val="FFC000"/>
                </a:solidFill>
              </a:rPr>
              <a:t>д</a:t>
            </a:r>
            <a:r>
              <a:rPr lang="ru-RU" sz="6000" dirty="0" smtClean="0">
                <a:solidFill>
                  <a:srgbClr val="FFC000"/>
                </a:solidFill>
              </a:rPr>
              <a:t> к а:      </a:t>
            </a:r>
            <a:r>
              <a:rPr lang="ru-RU" sz="6000" b="1" dirty="0" smtClean="0"/>
              <a:t>                                Круглое,  яркое,  жёлтое,  жаркое?</a:t>
            </a:r>
            <a:endParaRPr lang="ru-RU" sz="6000" b="1" dirty="0"/>
          </a:p>
        </p:txBody>
      </p:sp>
      <p:pic>
        <p:nvPicPr>
          <p:cNvPr id="2051" name="Picture 3" descr="C:\Users\776c2u5\AppData\Local\Microsoft\Windows\Temporary Internet Files\Content.IE5\YLTSBPHN\MC90043820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857232"/>
            <a:ext cx="1825625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0"/>
            <a:ext cx="664373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u="sng" dirty="0" smtClean="0">
                <a:solidFill>
                  <a:srgbClr val="FFC000"/>
                </a:solidFill>
              </a:rPr>
              <a:t>солнце</a:t>
            </a:r>
            <a:endParaRPr lang="ru-RU" sz="16600" u="sng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0800000" flipH="1" flipV="1">
            <a:off x="1142976" y="3000372"/>
            <a:ext cx="65008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</a:rPr>
              <a:t>    Какое?</a:t>
            </a:r>
          </a:p>
          <a:p>
            <a:r>
              <a:rPr lang="ru-RU" sz="9600" b="1" dirty="0" smtClean="0"/>
              <a:t>    </a:t>
            </a:r>
            <a:r>
              <a:rPr lang="ru-RU" sz="9600" b="1" dirty="0" smtClean="0">
                <a:solidFill>
                  <a:srgbClr val="002060"/>
                </a:solidFill>
              </a:rPr>
              <a:t>доброе</a:t>
            </a:r>
            <a:endParaRPr lang="ru-RU" sz="9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642918"/>
            <a:ext cx="747352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err="1">
                <a:solidFill>
                  <a:srgbClr val="002060"/>
                </a:solidFill>
              </a:rPr>
              <a:t>д</a:t>
            </a:r>
            <a:r>
              <a:rPr lang="ru-RU" sz="11500" b="1" dirty="0" err="1" smtClean="0">
                <a:solidFill>
                  <a:srgbClr val="002060"/>
                </a:solidFill>
              </a:rPr>
              <a:t>об</a:t>
            </a:r>
            <a:r>
              <a:rPr lang="ru-RU" sz="11500" b="1" dirty="0" smtClean="0">
                <a:solidFill>
                  <a:srgbClr val="002060"/>
                </a:solidFill>
              </a:rPr>
              <a:t> – </a:t>
            </a:r>
            <a:r>
              <a:rPr lang="ru-RU" sz="11500" b="1" dirty="0" err="1" smtClean="0">
                <a:solidFill>
                  <a:srgbClr val="002060"/>
                </a:solidFill>
              </a:rPr>
              <a:t>ро</a:t>
            </a:r>
            <a:r>
              <a:rPr lang="ru-RU" sz="11500" b="1" dirty="0" smtClean="0">
                <a:solidFill>
                  <a:srgbClr val="002060"/>
                </a:solidFill>
              </a:rPr>
              <a:t> - </a:t>
            </a:r>
            <a:r>
              <a:rPr lang="ru-RU" sz="11500" b="1" dirty="0" smtClean="0">
                <a:solidFill>
                  <a:srgbClr val="FF0000"/>
                </a:solidFill>
              </a:rPr>
              <a:t>е</a:t>
            </a:r>
            <a:endParaRPr lang="ru-RU" sz="115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3214686"/>
            <a:ext cx="686438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b="1" dirty="0" smtClean="0">
                <a:solidFill>
                  <a:srgbClr val="FF0000"/>
                </a:solidFill>
              </a:rPr>
              <a:t>[</a:t>
            </a:r>
            <a:r>
              <a:rPr lang="ru-RU" sz="16600" b="1" dirty="0" err="1" smtClean="0">
                <a:solidFill>
                  <a:srgbClr val="FF0000"/>
                </a:solidFill>
              </a:rPr>
              <a:t>й</a:t>
            </a:r>
            <a:r>
              <a:rPr lang="en-US" sz="16600" b="1" dirty="0" smtClean="0">
                <a:solidFill>
                  <a:srgbClr val="FF0000"/>
                </a:solidFill>
              </a:rPr>
              <a:t>’</a:t>
            </a:r>
            <a:r>
              <a:rPr lang="ru-RU" sz="16600" b="1" dirty="0" smtClean="0">
                <a:solidFill>
                  <a:srgbClr val="FF0000"/>
                </a:solidFill>
              </a:rPr>
              <a:t>э</a:t>
            </a:r>
            <a:r>
              <a:rPr lang="en-US" sz="16600" b="1" dirty="0" smtClean="0">
                <a:solidFill>
                  <a:srgbClr val="FF0000"/>
                </a:solidFill>
              </a:rPr>
              <a:t>] - </a:t>
            </a:r>
            <a:r>
              <a:rPr lang="ru-RU" sz="16600" b="1" dirty="0" smtClean="0">
                <a:solidFill>
                  <a:srgbClr val="FF0000"/>
                </a:solidFill>
              </a:rPr>
              <a:t>е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364</TotalTime>
  <Words>159</Words>
  <Application>Microsoft Office PowerPoint</Application>
  <PresentationFormat>Экран (4:3)</PresentationFormat>
  <Paragraphs>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Комбинированный  урок  обучения  грамоте  и  внеклассного  чтения</vt:lpstr>
      <vt:lpstr>Слайд 2</vt:lpstr>
      <vt:lpstr>Доб  -  рый</vt:lpstr>
      <vt:lpstr>Слайд 4</vt:lpstr>
      <vt:lpstr>Муха-Цокотуха</vt:lpstr>
      <vt:lpstr>Слайд 6</vt:lpstr>
      <vt:lpstr>     З а г а д к а:                                      Круглое,  яркое,  жёлтое,  жаркое?</vt:lpstr>
      <vt:lpstr>Слайд 8</vt:lpstr>
      <vt:lpstr>Слайд 9</vt:lpstr>
      <vt:lpstr>Проверяем:</vt:lpstr>
      <vt:lpstr>Слайд 11</vt:lpstr>
      <vt:lpstr>Слайд 12</vt:lpstr>
      <vt:lpstr>Корней  Иванович  Чуковский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Комбинированный  урок  обучения  грамоте  и  внеклассного  чтения</dc:title>
  <dc:creator>776c2u5</dc:creator>
  <cp:lastModifiedBy>User</cp:lastModifiedBy>
  <cp:revision>37</cp:revision>
  <dcterms:created xsi:type="dcterms:W3CDTF">2012-03-03T08:20:10Z</dcterms:created>
  <dcterms:modified xsi:type="dcterms:W3CDTF">2012-03-11T15:55:45Z</dcterms:modified>
</cp:coreProperties>
</file>