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58" r:id="rId4"/>
    <p:sldId id="260" r:id="rId5"/>
    <p:sldId id="261" r:id="rId6"/>
    <p:sldId id="263" r:id="rId7"/>
    <p:sldId id="264" r:id="rId8"/>
    <p:sldId id="265" r:id="rId9"/>
    <p:sldId id="270" r:id="rId10"/>
    <p:sldId id="266" r:id="rId11"/>
    <p:sldId id="269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F0B6D-D883-46C3-89D7-EC267FA779C7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AB304-8C0D-4213-A1C3-87933A1A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AB304-8C0D-4213-A1C3-87933A1A39B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C3DF73-694A-4783-AC47-F5D25C13D639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ADD488-A93A-46EF-A35B-B5B8CB0DF4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CA%E8%F0%E8%EB%EB%E8%F6%E0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9F%D0%BB%D0%BE%D1%82%D0%BD%D0%B8%D1%87%D0%B5%D1%81%D1%82%D0%B2%D0%BE/" TargetMode="External"/><Relationship Id="rId3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94%D1%80%D0%B5%D0%B2%D0%BD%D0%B5%D1%80%D1%83%D1%81%D1%81%D0%BA%D0%BE%D0%B5%20%D0%B8%D1%81%D0%BA%D1%83%D1%81%D1%81%D1%82%D0%B2%D0%BE/" TargetMode="External"/><Relationship Id="rId7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94%D0%B5%D1%80%D0%B5%D0%B2%D0%BE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A1%D1%82%D1%80%D0%BE%D0%B9/" TargetMode="External"/><Relationship Id="rId5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9A%D0%B0%D0%BC%D0%B5%D0%BD%D1%8C/" TargetMode="External"/><Relationship Id="rId4" Type="http://schemas.openxmlformats.org/officeDocument/2006/relationships/hyperlink" Target="http://slovari.yandex.ru/~%D0%BA%D0%BD%D0%B8%D0%B3%D0%B8/%D0%A1%D0%BB%D0%BE%D0%B2%D0%B0%D1%80%D1%8C%20%D0%B8%D0%B7%D0%BE%D0%B1%D1%80%D0%B0%D0%B7%D0%B8%D1%82%D0%B5%D0%BB%D1%8C%D0%BD%D0%BE%D0%B3%D0%BE%20%D0%B8%D1%81%D0%BA%D1%83%D1%81%D1%81%D1%82%D0%B2%D0%B0/%D0%98%D1%81%D0%BA%D1%83%D1%81%D1%81%D1%82%D0%B2%D0%BE/" TargetMode="Externa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XVIII_%D0%B2%D0%B5%D0%BA" TargetMode="External"/><Relationship Id="rId13" Type="http://schemas.openxmlformats.org/officeDocument/2006/relationships/hyperlink" Target="http://ru.wikipedia.org/wiki/%D0%92%D1%81%D0%B5%D0%BC%D0%B8%D1%80%D0%BD%D0%BE%D0%B5_%D0%BD%D0%B0%D1%81%D0%BB%D0%B5%D0%B4%D0%B8%D0%B5" TargetMode="External"/><Relationship Id="rId3" Type="http://schemas.openxmlformats.org/officeDocument/2006/relationships/hyperlink" Target="http://ru.wikipedia.org/wiki/%D0%A1%D0%BE%D1%84%D0%B8%D0%B9%D1%81%D0%BA%D0%B8%D0%B9_%D1%81%D0%BE%D0%B1%D0%BE%D1%80_(%D0%9A%D0%B8%D0%B5%D0%B2)" TargetMode="External"/><Relationship Id="rId7" Type="http://schemas.openxmlformats.org/officeDocument/2006/relationships/hyperlink" Target="http://ru.wikipedia.org/wiki/XVII_%D0%B2%D0%B5%D0%BA" TargetMode="External"/><Relationship Id="rId12" Type="http://schemas.openxmlformats.org/officeDocument/2006/relationships/hyperlink" Target="http://ru.wikipedia.org/wiki/%D0%9E%D1%80%D0%B0%D0%BD%D1%82%D0%B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AF%D1%80%D0%BE%D1%81%D0%BB%D0%B0%D0%B2_%D0%9C%D1%83%D0%B4%D1%80%D1%8B%D0%B9" TargetMode="External"/><Relationship Id="rId11" Type="http://schemas.openxmlformats.org/officeDocument/2006/relationships/hyperlink" Target="http://ru.wikipedia.org/wiki/%D0%9C%D0%BE%D0%B7%D0%B0%D0%B8%D0%BA%D0%B0" TargetMode="External"/><Relationship Id="rId5" Type="http://schemas.openxmlformats.org/officeDocument/2006/relationships/hyperlink" Target="http://ru.wikipedia.org/wiki/%D0%9A%D0%B8%D0%B5%D0%B2" TargetMode="External"/><Relationship Id="rId15" Type="http://schemas.openxmlformats.org/officeDocument/2006/relationships/image" Target="../media/image10.jpeg"/><Relationship Id="rId10" Type="http://schemas.openxmlformats.org/officeDocument/2006/relationships/hyperlink" Target="http://ru.wikipedia.org/wiki/%D0%A4%D1%80%D0%B5%D1%81%D0%BA%D0%B0" TargetMode="External"/><Relationship Id="rId4" Type="http://schemas.openxmlformats.org/officeDocument/2006/relationships/hyperlink" Target="http://ru.wikipedia.org/wiki/XI_%D0%B2%D0%B5%D0%BA" TargetMode="External"/><Relationship Id="rId9" Type="http://schemas.openxmlformats.org/officeDocument/2006/relationships/hyperlink" Target="http://ru.wikipedia.org/wiki/%D0%A3%D0%BA%D1%80%D0%B0%D0%B8%D0%BD%D1%81%D0%BA%D0%BE%D0%B5_%D0%B1%D0%B0%D1%80%D0%BE%D0%BA%D0%BA%D0%BE" TargetMode="External"/><Relationship Id="rId14" Type="http://schemas.openxmlformats.org/officeDocument/2006/relationships/hyperlink" Target="http://ru.wikipedia.org/wiki/%D0%AE%D0%9D%D0%95%D0%A1%D0%9A%D0%9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29600" cy="964704"/>
          </a:xfrm>
        </p:spPr>
        <p:txBody>
          <a:bodyPr/>
          <a:lstStyle/>
          <a:p>
            <a:r>
              <a:rPr lang="ru-RU" smtClean="0"/>
              <a:t>Культура Древней 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vs-ivanov-2-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556792"/>
            <a:ext cx="7992888" cy="48438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60648"/>
            <a:ext cx="3084944" cy="453708"/>
          </a:xfrm>
        </p:spPr>
        <p:txBody>
          <a:bodyPr/>
          <a:lstStyle/>
          <a:p>
            <a:pPr algn="ctr"/>
            <a:r>
              <a:rPr lang="ru-RU" sz="4000" dirty="0" smtClean="0"/>
              <a:t>живопись</a:t>
            </a:r>
            <a:endParaRPr lang="ru-RU" sz="40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971600" y="2348880"/>
            <a:ext cx="3178696" cy="401755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dic.academic.ru/pictures/wiki/files/76/LawrenceOrthodo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2376264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af0n.ru/uploads/u7/Spasitel-mozaika-Butyr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9" y="3429000"/>
            <a:ext cx="2376263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upload.wikimedia.org/wikipedia/commons/thumb/0/0b/Angelsatmamre-trinity-rublev-1410.jpg/481px-Angelsatmamre-trinity-rublev-14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357166"/>
            <a:ext cx="2664296" cy="6120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4929190" y="1428736"/>
            <a:ext cx="654912" cy="387468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Р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С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И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3000364" y="4572008"/>
            <a:ext cx="2857520" cy="216017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928926" y="4643446"/>
            <a:ext cx="3084944" cy="1928826"/>
          </a:xfrm>
          <a:prstGeom prst="rect">
            <a:avLst/>
          </a:prstGeo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noProof="0" dirty="0">
              <a:ln w="6350">
                <a:noFill/>
              </a:ln>
              <a:solidFill>
                <a:schemeClr val="accent1">
                  <a:tint val="90000"/>
                  <a:satMod val="12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3214678" y="1357298"/>
            <a:ext cx="654912" cy="387468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О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А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500" dirty="0" smtClean="0"/>
              <a:t>К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</a:p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42844" y="2786058"/>
            <a:ext cx="2857520" cy="186593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/>
              <a:t>Резьба по дереву</a:t>
            </a:r>
            <a:endParaRPr lang="ru-RU" sz="35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14282" y="4786322"/>
            <a:ext cx="2629526" cy="1785950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Керамика</a:t>
            </a:r>
            <a:endParaRPr lang="ru-RU" sz="30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300192" y="4714884"/>
            <a:ext cx="2448272" cy="185738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Резьба по камню</a:t>
            </a:r>
          </a:p>
          <a:p>
            <a:pPr algn="ctr"/>
            <a:endParaRPr lang="ru-RU" sz="3000" dirty="0"/>
          </a:p>
        </p:txBody>
      </p:sp>
      <p:sp>
        <p:nvSpPr>
          <p:cNvPr id="9" name="Блок-схема: альтернативный процесс 8"/>
          <p:cNvSpPr>
            <a:spLocks noChangeAspect="1"/>
          </p:cNvSpPr>
          <p:nvPr/>
        </p:nvSpPr>
        <p:spPr>
          <a:xfrm>
            <a:off x="3143240" y="3643314"/>
            <a:ext cx="2928958" cy="1785950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 </a:t>
            </a:r>
            <a:r>
              <a:rPr lang="ru-RU" sz="3500" dirty="0" smtClean="0"/>
              <a:t>Художественная  ковка </a:t>
            </a:r>
            <a:endParaRPr lang="ru-RU" sz="35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83232" cy="11979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Декоративно-прикладное искусство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8463314" cy="992152"/>
          </a:xfrm>
        </p:spPr>
        <p:txBody>
          <a:bodyPr>
            <a:noAutofit/>
          </a:bodyPr>
          <a:lstStyle/>
          <a:p>
            <a:r>
              <a:rPr lang="ru-RU" dirty="0" smtClean="0"/>
              <a:t>Декоративно-прикладное искусство (от лат. </a:t>
            </a:r>
            <a:r>
              <a:rPr lang="ru-RU" dirty="0" err="1" smtClean="0"/>
              <a:t>decoro</a:t>
            </a:r>
            <a:r>
              <a:rPr lang="ru-RU" dirty="0" smtClean="0"/>
              <a:t> — украшаю) — раздел декоративного искусства, охватывающий создание художественных изделий. </a:t>
            </a: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215074" y="2714620"/>
            <a:ext cx="2677406" cy="186650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/>
              <a:t>Ювелирное искусство</a:t>
            </a:r>
            <a:endParaRPr lang="ru-RU" sz="35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  <p:bldP spid="10" grpId="0"/>
      <p:bldP spid="13" grpId="0" build="p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86766" cy="604822"/>
          </a:xfrm>
        </p:spPr>
        <p:txBody>
          <a:bodyPr/>
          <a:lstStyle/>
          <a:p>
            <a:pPr algn="ctr"/>
            <a:r>
              <a:rPr lang="ru-RU" sz="3000" dirty="0" smtClean="0"/>
              <a:t>Декоративно-прикладное искусство</a:t>
            </a:r>
            <a:endParaRPr lang="ru-RU" sz="3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857892"/>
            <a:ext cx="8358246" cy="652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979_cpa_49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1071546"/>
            <a:ext cx="2297052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1296148472_lavra_muzei_ko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100" y="3571876"/>
            <a:ext cx="2286016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a42868f81df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8992" y="1000108"/>
            <a:ext cx="2214578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ecorative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57620" y="3500438"/>
            <a:ext cx="2293938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ris4_0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86512" y="928670"/>
            <a:ext cx="2214578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0_6edae_816fbed4_XL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00826" y="3571876"/>
            <a:ext cx="2214578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086600" cy="500066"/>
          </a:xfrm>
        </p:spPr>
        <p:txBody>
          <a:bodyPr/>
          <a:lstStyle/>
          <a:p>
            <a:pPr algn="ctr"/>
            <a:r>
              <a:rPr lang="ru-RU" sz="2800" dirty="0" smtClean="0"/>
              <a:t>Задание для работы в группах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928670"/>
            <a:ext cx="8543956" cy="521497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 smtClean="0"/>
              <a:t>Памятка для анализа произведений искусства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pPr algn="just">
              <a:spcBef>
                <a:spcPts val="0"/>
              </a:spcBef>
            </a:pPr>
            <a:endParaRPr lang="ru-RU" dirty="0" smtClean="0"/>
          </a:p>
          <a:p>
            <a:pPr algn="just">
              <a:spcBef>
                <a:spcPts val="0"/>
              </a:spcBef>
            </a:pPr>
            <a:r>
              <a:rPr lang="ru-RU" dirty="0" smtClean="0"/>
              <a:t>1. Область древнерусского искусства, подлежащая исследованию.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 2. Автор (если возможно определить), время и место создания произведения.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3. Особенности исторического периода, в котором создано произведение искусства.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4. Цели и идеи, взгляды, выраженные в произведении.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5. Художественный стиль, в соответствии с которым создано произведение. Его характерные признаки: художественные средства их выражения 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6. Отношение современников мастера к его произведению/творчеству в целом.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7. Историческая и художественная ценность произведения.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395536" y="2564904"/>
            <a:ext cx="2448272" cy="1944216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Устное народное творчество</a:t>
            </a:r>
            <a:endParaRPr lang="ru-RU" sz="30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95536" y="4941168"/>
            <a:ext cx="2448272" cy="1296144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Зодчество</a:t>
            </a:r>
            <a:endParaRPr lang="ru-RU" sz="30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300192" y="5013176"/>
            <a:ext cx="2448272" cy="1296144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Живопись</a:t>
            </a:r>
            <a:endParaRPr lang="ru-RU" sz="3000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419872" y="2636912"/>
            <a:ext cx="2448272" cy="1944216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err="1" smtClean="0"/>
              <a:t>Письмен-ность</a:t>
            </a:r>
            <a:endParaRPr lang="ru-RU" sz="40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0"/>
            <a:ext cx="8568952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Культурное наследие древних славян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8496944" cy="1008112"/>
          </a:xfrm>
        </p:spPr>
        <p:txBody>
          <a:bodyPr>
            <a:noAutofit/>
          </a:bodyPr>
          <a:lstStyle/>
          <a:p>
            <a:r>
              <a:rPr lang="ru-RU" sz="3000" dirty="0" smtClean="0"/>
              <a:t>В каких произведениях народ давал свою оценку происходящему?</a:t>
            </a:r>
            <a:endParaRPr lang="ru-RU" sz="3000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444208" y="2636912"/>
            <a:ext cx="2448272" cy="1944216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Прикладное искусство</a:t>
            </a:r>
            <a:endParaRPr lang="ru-RU" sz="4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  <p:bldP spid="10" grpId="0"/>
      <p:bldP spid="13" grpId="0" build="p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5735488" cy="1235224"/>
          </a:xfrm>
        </p:spPr>
        <p:txBody>
          <a:bodyPr/>
          <a:lstStyle/>
          <a:p>
            <a:r>
              <a:rPr lang="ru-RU" dirty="0" smtClean="0"/>
              <a:t>Устное народное творчество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214950"/>
            <a:ext cx="8390736" cy="1379946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Былина – русские эпические песни, сохранившиеся главным образом в устах северного крестьянства под названием «старин», «старинок</a:t>
            </a:r>
            <a:r>
              <a:rPr lang="ru-RU" sz="3000" dirty="0" smtClean="0"/>
              <a:t>»</a:t>
            </a:r>
            <a:endParaRPr lang="ru-RU" sz="3000" dirty="0"/>
          </a:p>
        </p:txBody>
      </p:sp>
      <p:pic>
        <p:nvPicPr>
          <p:cNvPr id="7" name="Рисунок 6" descr="28196-1920x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500174"/>
            <a:ext cx="507209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_23a08_7429a9ae_XL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142852"/>
            <a:ext cx="3286148" cy="5072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086600" cy="953616"/>
          </a:xfrm>
        </p:spPr>
        <p:txBody>
          <a:bodyPr/>
          <a:lstStyle/>
          <a:p>
            <a:pPr algn="ctr"/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556792"/>
            <a:ext cx="7086600" cy="3873542"/>
          </a:xfrm>
        </p:spPr>
        <p:txBody>
          <a:bodyPr>
            <a:noAutofit/>
          </a:bodyPr>
          <a:lstStyle/>
          <a:p>
            <a:pPr marL="530352" indent="-457200">
              <a:buAutoNum type="arabicPeriod"/>
            </a:pPr>
            <a:r>
              <a:rPr lang="ru-RU" sz="3000" dirty="0" smtClean="0"/>
              <a:t>Какие вы знаете былины?</a:t>
            </a:r>
          </a:p>
          <a:p>
            <a:pPr marL="530352" indent="-457200">
              <a:buAutoNum type="arabicPeriod"/>
            </a:pPr>
            <a:r>
              <a:rPr lang="ru-RU" sz="3000" dirty="0" smtClean="0"/>
              <a:t>Кто был героями этих былин?</a:t>
            </a:r>
          </a:p>
          <a:p>
            <a:pPr marL="530352" indent="-457200">
              <a:buAutoNum type="arabicPeriod"/>
            </a:pPr>
            <a:r>
              <a:rPr lang="ru-RU" sz="3000" dirty="0" smtClean="0"/>
              <a:t>Какие подвиги былинных героев в них воспеваются?</a:t>
            </a:r>
          </a:p>
          <a:p>
            <a:pPr marL="530352" indent="-457200">
              <a:buAutoNum type="arabicPeriod"/>
            </a:pPr>
            <a:r>
              <a:rPr lang="ru-RU" sz="3000" dirty="0" smtClean="0"/>
              <a:t>Какие чувства вызывают у вас былины?</a:t>
            </a:r>
          </a:p>
          <a:p>
            <a:pPr marL="530352" indent="-457200">
              <a:buAutoNum type="arabicPeriod"/>
            </a:pPr>
            <a:endParaRPr lang="ru-RU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4474840" cy="64807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письменность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652120" y="476672"/>
            <a:ext cx="303468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>
                <a:hlinkClick r:id="rId2"/>
              </a:rPr>
              <a:t>Кири́ллица</a:t>
            </a:r>
            <a:r>
              <a:rPr lang="ru-RU" sz="3600" dirty="0" smtClean="0"/>
              <a:t> — термин, имеющий несколько значений</a:t>
            </a:r>
            <a:endParaRPr lang="ru-RU" sz="3600" dirty="0"/>
          </a:p>
        </p:txBody>
      </p:sp>
      <p:pic>
        <p:nvPicPr>
          <p:cNvPr id="6" name="Рисунок 5" descr="b88d642251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000108"/>
            <a:ext cx="4572032" cy="5576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42852"/>
            <a:ext cx="5286412" cy="695000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5157192"/>
            <a:ext cx="8280920" cy="143770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Летописи</a:t>
            </a:r>
            <a:r>
              <a:rPr lang="ru-RU" dirty="0" smtClean="0"/>
              <a:t> в России, исторические произведения 11—17 вв., в которых повествование велось по годам. Рассказ о событиях каждого года в Л. обычно начинался словами: "в лето" — отсюда название — летопись. Л. — важнейшие исторические источники, самые значительные памятники общественной мысли и культуры Древней Руси.  </a:t>
            </a:r>
            <a:endParaRPr lang="ru-RU" dirty="0"/>
          </a:p>
        </p:txBody>
      </p:sp>
      <p:pic>
        <p:nvPicPr>
          <p:cNvPr id="7" name="Рисунок 6" descr="picture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000108"/>
            <a:ext cx="3143272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oto-3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86446" y="1000108"/>
            <a:ext cx="3143272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4group.net/uploads/images/arhitektura/47_hra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2520280" cy="44475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1414"/>
            <a:ext cx="6336704" cy="64294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зодчество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5517232"/>
            <a:ext cx="8640960" cy="107766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ЗО́ДЧЕСТВО, ЗО́ДЧИЙ</a:t>
            </a:r>
            <a:r>
              <a:rPr lang="ru-RU" dirty="0" smtClean="0"/>
              <a:t> (др.-русск. </a:t>
            </a:r>
            <a:r>
              <a:rPr lang="ru-RU" dirty="0" err="1" smtClean="0"/>
              <a:t>зьдъчии</a:t>
            </a:r>
            <a:r>
              <a:rPr lang="ru-RU" dirty="0" smtClean="0"/>
              <a:t> — "гончар, строитель, каменщик" от </a:t>
            </a:r>
            <a:r>
              <a:rPr lang="ru-RU" dirty="0" err="1" smtClean="0"/>
              <a:t>зьдъ</a:t>
            </a:r>
            <a:r>
              <a:rPr lang="ru-RU" dirty="0" smtClean="0"/>
              <a:t> — "каменная стена" от "</a:t>
            </a:r>
            <a:r>
              <a:rPr lang="ru-RU" dirty="0" err="1" smtClean="0"/>
              <a:t>здать</a:t>
            </a:r>
            <a:r>
              <a:rPr lang="ru-RU" dirty="0" smtClean="0"/>
              <a:t>, сооружать, строить"; </a:t>
            </a:r>
            <a:r>
              <a:rPr lang="ru-RU" dirty="0" err="1" smtClean="0"/>
              <a:t>др.-прусск</a:t>
            </a:r>
            <a:r>
              <a:rPr lang="ru-RU" dirty="0" smtClean="0"/>
              <a:t>. </a:t>
            </a:r>
            <a:r>
              <a:rPr lang="ru-RU" dirty="0" err="1" smtClean="0"/>
              <a:t>seydis</a:t>
            </a:r>
            <a:r>
              <a:rPr lang="ru-RU" dirty="0" smtClean="0"/>
              <a:t>; греч. </a:t>
            </a:r>
            <a:r>
              <a:rPr lang="ru-RU" dirty="0" err="1" smtClean="0"/>
              <a:t>teichos</a:t>
            </a:r>
            <a:r>
              <a:rPr lang="ru-RU" dirty="0" smtClean="0"/>
              <a:t> — "каменная стена") — в </a:t>
            </a:r>
            <a:r>
              <a:rPr lang="ru-RU" i="1" dirty="0" smtClean="0">
                <a:hlinkClick r:id="rId3"/>
              </a:rPr>
              <a:t>древнерусском искусстве</a:t>
            </a:r>
            <a:r>
              <a:rPr lang="ru-RU" dirty="0" smtClean="0"/>
              <a:t> — зодчество — </a:t>
            </a:r>
            <a:r>
              <a:rPr lang="ru-RU" i="1" dirty="0" smtClean="0">
                <a:hlinkClick r:id="rId4"/>
              </a:rPr>
              <a:t>искусство</a:t>
            </a:r>
            <a:r>
              <a:rPr lang="ru-RU" dirty="0" smtClean="0"/>
              <a:t> строить из </a:t>
            </a:r>
            <a:r>
              <a:rPr lang="ru-RU" i="1" dirty="0" smtClean="0">
                <a:hlinkClick r:id="rId5"/>
              </a:rPr>
              <a:t>камня</a:t>
            </a:r>
            <a:r>
              <a:rPr lang="ru-RU" dirty="0" smtClean="0"/>
              <a:t>, в отличие от </a:t>
            </a:r>
            <a:r>
              <a:rPr lang="ru-RU" i="1" dirty="0" smtClean="0">
                <a:hlinkClick r:id="rId6"/>
              </a:rPr>
              <a:t>строительства</a:t>
            </a:r>
            <a:r>
              <a:rPr lang="ru-RU" dirty="0" smtClean="0"/>
              <a:t> из </a:t>
            </a:r>
            <a:r>
              <a:rPr lang="ru-RU" i="1" dirty="0" smtClean="0">
                <a:hlinkClick r:id="rId7"/>
              </a:rPr>
              <a:t>дерева</a:t>
            </a:r>
            <a:r>
              <a:rPr lang="ru-RU" dirty="0" smtClean="0"/>
              <a:t>, </a:t>
            </a:r>
            <a:r>
              <a:rPr lang="ru-RU" i="1" dirty="0" smtClean="0">
                <a:hlinkClick r:id="rId8"/>
              </a:rPr>
              <a:t>плотничества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i.jpg-храм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012160" y="1196752"/>
            <a:ext cx="2448272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1196752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крест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1628800"/>
            <a:ext cx="825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купол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3848" y="2204864"/>
            <a:ext cx="105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барабан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2040" y="270892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окно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03848" y="3212976"/>
            <a:ext cx="1210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закомары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95936" y="3717032"/>
            <a:ext cx="2026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/>
              <a:t>аркатурный</a:t>
            </a:r>
            <a:r>
              <a:rPr lang="ru-RU" sz="2000" dirty="0" smtClean="0"/>
              <a:t> пояс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131840" y="4437112"/>
            <a:ext cx="93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портал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4941168"/>
            <a:ext cx="957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апси</a:t>
            </a:r>
            <a:r>
              <a:rPr lang="ru-RU" dirty="0" smtClean="0"/>
              <a:t>ды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7" idx="1"/>
          </p:cNvCxnSpPr>
          <p:nvPr/>
        </p:nvCxnSpPr>
        <p:spPr>
          <a:xfrm rot="10800000" flipV="1">
            <a:off x="1643042" y="1396806"/>
            <a:ext cx="1632814" cy="63859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1"/>
          </p:cNvCxnSpPr>
          <p:nvPr/>
        </p:nvCxnSpPr>
        <p:spPr>
          <a:xfrm flipH="1">
            <a:off x="1835696" y="2404919"/>
            <a:ext cx="1368152" cy="231993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2000232" y="2857496"/>
            <a:ext cx="1214446" cy="500066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3" idx="1"/>
          </p:cNvCxnSpPr>
          <p:nvPr/>
        </p:nvCxnSpPr>
        <p:spPr>
          <a:xfrm rot="10800000">
            <a:off x="1214414" y="4448521"/>
            <a:ext cx="1917426" cy="188646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8" idx="3"/>
          </p:cNvCxnSpPr>
          <p:nvPr/>
        </p:nvCxnSpPr>
        <p:spPr>
          <a:xfrm>
            <a:off x="5541242" y="1828855"/>
            <a:ext cx="1407022" cy="159985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0" idx="3"/>
          </p:cNvCxnSpPr>
          <p:nvPr/>
        </p:nvCxnSpPr>
        <p:spPr>
          <a:xfrm>
            <a:off x="5636079" y="2908975"/>
            <a:ext cx="1096161" cy="808057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436096" y="4005064"/>
            <a:ext cx="1296144" cy="36004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4" idx="3"/>
          </p:cNvCxnSpPr>
          <p:nvPr/>
        </p:nvCxnSpPr>
        <p:spPr>
          <a:xfrm>
            <a:off x="5745145" y="5141223"/>
            <a:ext cx="627055" cy="1596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-1643106" y="928670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08912" cy="892696"/>
          </a:xfrm>
        </p:spPr>
        <p:txBody>
          <a:bodyPr/>
          <a:lstStyle/>
          <a:p>
            <a:r>
              <a:rPr lang="ru-RU" dirty="0" smtClean="0"/>
              <a:t>Софийский собор в Киеве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60232" y="1844824"/>
            <a:ext cx="2026568" cy="43924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hlinkClick r:id="rId3"/>
              </a:rPr>
              <a:t>Собо́р</a:t>
            </a:r>
            <a:r>
              <a:rPr lang="ru-RU" b="1" dirty="0" smtClean="0">
                <a:hlinkClick r:id="rId3"/>
              </a:rPr>
              <a:t> </a:t>
            </a:r>
            <a:r>
              <a:rPr lang="ru-RU" b="1" dirty="0" err="1" smtClean="0">
                <a:hlinkClick r:id="rId3"/>
              </a:rPr>
              <a:t>Свято́й</a:t>
            </a:r>
            <a:r>
              <a:rPr lang="ru-RU" b="1" dirty="0" smtClean="0">
                <a:hlinkClick r:id="rId3"/>
              </a:rPr>
              <a:t> </a:t>
            </a:r>
            <a:r>
              <a:rPr lang="ru-RU" b="1" dirty="0" err="1" smtClean="0">
                <a:hlinkClick r:id="rId3"/>
              </a:rPr>
              <a:t>Софи́и</a:t>
            </a:r>
            <a:r>
              <a:rPr lang="ru-RU" dirty="0" smtClean="0">
                <a:hlinkClick r:id="rId3"/>
              </a:rPr>
              <a:t> (</a:t>
            </a:r>
            <a:r>
              <a:rPr lang="ru-RU" b="1" dirty="0" err="1" smtClean="0">
                <a:hlinkClick r:id="rId3"/>
              </a:rPr>
              <a:t>Софи́йский</a:t>
            </a:r>
            <a:r>
              <a:rPr lang="ru-RU" b="1" dirty="0" smtClean="0">
                <a:hlinkClick r:id="rId3"/>
              </a:rPr>
              <a:t> </a:t>
            </a:r>
            <a:r>
              <a:rPr lang="ru-RU" b="1" dirty="0" err="1" smtClean="0">
                <a:hlinkClick r:id="rId3"/>
              </a:rPr>
              <a:t>собо́р</a:t>
            </a:r>
            <a:r>
              <a:rPr lang="ru-RU" dirty="0" smtClean="0"/>
              <a:t>) — храм, построенный в </a:t>
            </a:r>
            <a:r>
              <a:rPr lang="ru-RU" dirty="0" smtClean="0">
                <a:hlinkClick r:id="rId4" tooltip="XI век"/>
              </a:rPr>
              <a:t>XI веке</a:t>
            </a:r>
            <a:r>
              <a:rPr lang="ru-RU" dirty="0" smtClean="0"/>
              <a:t> в центре </a:t>
            </a:r>
            <a:r>
              <a:rPr lang="ru-RU" dirty="0" smtClean="0">
                <a:hlinkClick r:id="rId5" tooltip="Киев"/>
              </a:rPr>
              <a:t>Киева</a:t>
            </a:r>
            <a:r>
              <a:rPr lang="ru-RU" dirty="0" smtClean="0"/>
              <a:t> по приказу </a:t>
            </a:r>
            <a:r>
              <a:rPr lang="ru-RU" dirty="0" smtClean="0">
                <a:hlinkClick r:id="rId6" tooltip="Ярослав Мудрый"/>
              </a:rPr>
              <a:t>Ярослава Мудрого</a:t>
            </a:r>
            <a:r>
              <a:rPr lang="ru-RU" dirty="0" smtClean="0"/>
              <a:t>. На рубеже </a:t>
            </a:r>
            <a:r>
              <a:rPr lang="ru-RU" dirty="0" smtClean="0">
                <a:hlinkClick r:id="rId7" tooltip="XVII век"/>
              </a:rPr>
              <a:t>XVII</a:t>
            </a:r>
            <a:r>
              <a:rPr lang="ru-RU" dirty="0" smtClean="0"/>
              <a:t>-</a:t>
            </a:r>
            <a:r>
              <a:rPr lang="ru-RU" dirty="0" smtClean="0">
                <a:hlinkClick r:id="rId8" tooltip="XVIII век"/>
              </a:rPr>
              <a:t>XVIII веков</a:t>
            </a:r>
            <a:r>
              <a:rPr lang="ru-RU" dirty="0" smtClean="0"/>
              <a:t> был внешне перестроен в стиле </a:t>
            </a:r>
            <a:r>
              <a:rPr lang="ru-RU" dirty="0" smtClean="0">
                <a:hlinkClick r:id="rId9" tooltip="Украинское барокко"/>
              </a:rPr>
              <a:t>украинского барокко</a:t>
            </a:r>
            <a:r>
              <a:rPr lang="ru-RU" dirty="0" smtClean="0"/>
              <a:t>. Внутри собора сохранились некоторые оригинальные </a:t>
            </a:r>
            <a:r>
              <a:rPr lang="ru-RU" dirty="0" smtClean="0">
                <a:hlinkClick r:id="rId10" tooltip="Фреска"/>
              </a:rPr>
              <a:t>фрески</a:t>
            </a:r>
            <a:r>
              <a:rPr lang="ru-RU" dirty="0" smtClean="0"/>
              <a:t> и </a:t>
            </a:r>
            <a:r>
              <a:rPr lang="ru-RU" dirty="0" smtClean="0">
                <a:hlinkClick r:id="rId11" tooltip="Мозаика"/>
              </a:rPr>
              <a:t>мозаики</a:t>
            </a:r>
            <a:r>
              <a:rPr lang="ru-RU" dirty="0" smtClean="0"/>
              <a:t>, в том числе знаменитая мозаика </a:t>
            </a:r>
            <a:r>
              <a:rPr lang="ru-RU" i="1" dirty="0" smtClean="0"/>
              <a:t>Богоматерь </a:t>
            </a:r>
            <a:r>
              <a:rPr lang="ru-RU" i="1" dirty="0" err="1" smtClean="0">
                <a:hlinkClick r:id="rId12" tooltip="Оранта"/>
              </a:rPr>
              <a:t>Оранта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Софийский собор стал первым, внесённым в список </a:t>
            </a:r>
            <a:r>
              <a:rPr lang="ru-RU" dirty="0" smtClean="0">
                <a:hlinkClick r:id="rId13" tooltip="Всемирное наследие"/>
              </a:rPr>
              <a:t>Всемирного наследия</a:t>
            </a:r>
            <a:r>
              <a:rPr lang="ru-RU" dirty="0" smtClean="0"/>
              <a:t> </a:t>
            </a:r>
            <a:r>
              <a:rPr lang="ru-RU" dirty="0" smtClean="0">
                <a:hlinkClick r:id="rId14" tooltip="ЮНЕСКО"/>
              </a:rPr>
              <a:t>ЮНЕСКО</a:t>
            </a:r>
            <a:endParaRPr lang="ru-RU" dirty="0"/>
          </a:p>
        </p:txBody>
      </p:sp>
      <p:pic>
        <p:nvPicPr>
          <p:cNvPr id="4098" name="Picture 2" descr="http://www.vokrugsveta.ru/photo/thumbnails/1024/1197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428596" y="1142984"/>
            <a:ext cx="5472608" cy="5332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086600" cy="571504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живопись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928670"/>
            <a:ext cx="7901014" cy="22860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Древнерусская живопись христианской Руси - играла в жизни общества очень важную совсем иную роль, чем живопись современная, и этой ролью был определен ее характер. Русь приняла крещение от Византии и вместе с ним унаследовала представление о том, что задача живописи - "воплотить слово" воплотить в образы христианское вероучение. Поэтому в основе древнерусской живописи лежит великое христианское "слово". </a:t>
            </a: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857224" y="3286124"/>
            <a:ext cx="7901014" cy="271464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Техники древнерусской живописи:</a:t>
            </a:r>
          </a:p>
          <a:p>
            <a:pPr marL="73152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ФРЕСКА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(от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итал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fresco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свежий), живопись по сырой штукатурке красками, разведенными на воде. Одна из техник стенных росписей.</a:t>
            </a:r>
          </a:p>
          <a:p>
            <a:pPr marL="73152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МОЗАИКА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(франц.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mosaique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изображение или узор, выполненный из цветных камней, смальты, керамических плиток и т. д.; разновидность живописи, используемая преимущественно для украшения зданий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505</Words>
  <Application>Microsoft Office PowerPoint</Application>
  <PresentationFormat>Экран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Культура Древней Руси</vt:lpstr>
      <vt:lpstr>Культурное наследие древних славян</vt:lpstr>
      <vt:lpstr>Устное народное творчество</vt:lpstr>
      <vt:lpstr>Блиц-опрос</vt:lpstr>
      <vt:lpstr>письменность</vt:lpstr>
      <vt:lpstr>литература</vt:lpstr>
      <vt:lpstr>зодчество</vt:lpstr>
      <vt:lpstr>Софийский собор в Киеве</vt:lpstr>
      <vt:lpstr>живопись</vt:lpstr>
      <vt:lpstr>живопись</vt:lpstr>
      <vt:lpstr>Декоративно-прикладное искусство</vt:lpstr>
      <vt:lpstr>Декоративно-прикладное искусство</vt:lpstr>
      <vt:lpstr>Задание для работы в группах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Древней Руси</dc:title>
  <dc:creator>hh</dc:creator>
  <cp:lastModifiedBy>Yutiy</cp:lastModifiedBy>
  <cp:revision>77</cp:revision>
  <dcterms:created xsi:type="dcterms:W3CDTF">2012-07-13T06:11:19Z</dcterms:created>
  <dcterms:modified xsi:type="dcterms:W3CDTF">2012-11-05T12:51:19Z</dcterms:modified>
</cp:coreProperties>
</file>