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Default Extension="sldx" ContentType="application/vnd.openxmlformats-officedocument.presentationml.slide"/>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05" r:id="rId3"/>
    <p:sldId id="274" r:id="rId4"/>
    <p:sldId id="299" r:id="rId5"/>
    <p:sldId id="276" r:id="rId6"/>
    <p:sldId id="272" r:id="rId7"/>
    <p:sldId id="298" r:id="rId8"/>
    <p:sldId id="266" r:id="rId9"/>
    <p:sldId id="267" r:id="rId10"/>
    <p:sldId id="280" r:id="rId11"/>
    <p:sldId id="281" r:id="rId12"/>
    <p:sldId id="32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8603FDC-E32A-4AB5-989C-0864C3EAD2B8}" styleName="Стиль из темы 2 - акцент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Стиль из темы 2 - акцент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682" autoAdjust="0"/>
  </p:normalViewPr>
  <p:slideViewPr>
    <p:cSldViewPr>
      <p:cViewPr varScale="1">
        <p:scale>
          <a:sx n="99" d="100"/>
          <a:sy n="99" d="100"/>
        </p:scale>
        <p:origin x="-2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97C6B1-1CDD-421E-944E-D6BDA2CAB354}" type="datetimeFigureOut">
              <a:rPr lang="ru-RU" smtClean="0"/>
              <a:pPr/>
              <a:t>04.11.2012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4C0077-27E4-49FF-BE3C-409FDB3C9AC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C4C0077-27E4-49FF-BE3C-409FDB3C9AC9}"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C4C0077-27E4-49FF-BE3C-409FDB3C9AC9}"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04.11.2012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package" Target="../embeddings/______Microsoft_Office_PowerPoint1.sldx"/></Relationships>
</file>

<file path=ppt/slides/_rels/slide10.xml.rels><?xml version="1.0" encoding="UTF-8" standalone="yes"?>
<Relationships xmlns="http://schemas.openxmlformats.org/package/2006/relationships"><Relationship Id="rId3" Type="http://schemas.openxmlformats.org/officeDocument/2006/relationships/package" Target="../embeddings/______Microsoft_Office_PowerPoint10.sldx"/><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27.jpeg"/><Relationship Id="rId5" Type="http://schemas.openxmlformats.org/officeDocument/2006/relationships/image" Target="../media/image4.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package" Target="../embeddings/______Microsoft_Office_PowerPoint11.sldx"/><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4.jpe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package" Target="../embeddings/______Microsoft_Office_PowerPoint12.sldx"/><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4.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package" Target="../embeddings/______Microsoft_Office_PowerPoint2.sldx"/></Relationships>
</file>

<file path=ppt/slides/_rels/slide3.xml.rels><?xml version="1.0" encoding="UTF-8" standalone="yes"?>
<Relationships xmlns="http://schemas.openxmlformats.org/package/2006/relationships"><Relationship Id="rId3" Type="http://schemas.openxmlformats.org/officeDocument/2006/relationships/package" Target="../embeddings/______Microsoft_Office_PowerPoint3.sldx"/><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package" Target="../embeddings/______Microsoft_Office_PowerPoint4.sldx"/><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package" Target="../embeddings/______Microsoft_Office_PowerPoint5.sldx"/><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2.jpeg"/><Relationship Id="rId5" Type="http://schemas.openxmlformats.org/officeDocument/2006/relationships/image" Target="../media/image4.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package" Target="../embeddings/______Microsoft_Office_PowerPoint6.sldx"/><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14.jpeg"/><Relationship Id="rId5" Type="http://schemas.openxmlformats.org/officeDocument/2006/relationships/image" Target="../media/image4.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package" Target="../embeddings/______Microsoft_Office_PowerPoint7.sldx"/><Relationship Id="rId7"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16.jpeg"/><Relationship Id="rId5" Type="http://schemas.openxmlformats.org/officeDocument/2006/relationships/image" Target="../media/image4.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package" Target="../embeddings/______Microsoft_Office_PowerPoint8.sldx"/><Relationship Id="rId7" Type="http://schemas.openxmlformats.org/officeDocument/2006/relationships/image" Target="../media/image22.pn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package" Target="../embeddings/______Microsoft_Office_PowerPoint9.sldx"/><Relationship Id="rId7"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24.jpeg"/><Relationship Id="rId5" Type="http://schemas.openxmlformats.org/officeDocument/2006/relationships/image" Target="../media/image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1025" name="Слайд" r:id="rId4" imgW="4570330" imgH="3427599" progId="PowerPoint.Slide.12">
              <p:embed/>
            </p:oleObj>
          </a:graphicData>
        </a:graphic>
      </p:graphicFrame>
      <p:pic>
        <p:nvPicPr>
          <p:cNvPr id="1027" name="Picture 3" descr="Павлова"/>
          <p:cNvPicPr>
            <a:picLocks noChangeAspect="1" noChangeArrowheads="1"/>
          </p:cNvPicPr>
          <p:nvPr/>
        </p:nvPicPr>
        <p:blipFill>
          <a:blip r:embed="rId5"/>
          <a:srcRect/>
          <a:stretch>
            <a:fillRect/>
          </a:stretch>
        </p:blipFill>
        <p:spPr bwMode="auto">
          <a:xfrm>
            <a:off x="0" y="0"/>
            <a:ext cx="9144000" cy="6858000"/>
          </a:xfrm>
          <a:prstGeom prst="rect">
            <a:avLst/>
          </a:prstGeom>
          <a:ln>
            <a:noFill/>
          </a:ln>
          <a:effectLst>
            <a:softEdge rad="112500"/>
          </a:effectLst>
        </p:spPr>
      </p:pic>
      <p:sp>
        <p:nvSpPr>
          <p:cNvPr id="6" name="Прямоугольник 5"/>
          <p:cNvSpPr/>
          <p:nvPr/>
        </p:nvSpPr>
        <p:spPr>
          <a:xfrm>
            <a:off x="142844" y="214290"/>
            <a:ext cx="7286676" cy="1446550"/>
          </a:xfrm>
          <a:prstGeom prst="rect">
            <a:avLst/>
          </a:prstGeom>
        </p:spPr>
        <p:txBody>
          <a:bodyPr wrap="square">
            <a:spAutoFit/>
          </a:bodyPr>
          <a:lstStyle/>
          <a:p>
            <a:r>
              <a:rPr lang="ru-RU" sz="4400" b="1" i="1" u="sng"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latin typeface="Times New Roman" pitchFamily="18" charset="0"/>
                <a:cs typeface="Times New Roman" pitchFamily="18" charset="0"/>
              </a:rPr>
              <a:t>Древние</a:t>
            </a:r>
            <a:r>
              <a:rPr lang="ru-RU" sz="44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4400" b="1" u="sng"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latin typeface="Times New Roman" pitchFamily="18" charset="0"/>
                <a:cs typeface="Times New Roman" pitchFamily="18" charset="0"/>
              </a:rPr>
              <a:t>и современные Олимпийские игры</a:t>
            </a:r>
            <a:endParaRPr lang="ru-RU" sz="4400" b="1" u="sng"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latin typeface="Times New Roman" pitchFamily="18" charset="0"/>
              <a:cs typeface="Times New Roman" pitchFamily="18" charset="0"/>
            </a:endParaRPr>
          </a:p>
        </p:txBody>
      </p:sp>
      <p:sp>
        <p:nvSpPr>
          <p:cNvPr id="7" name="TextBox 6"/>
          <p:cNvSpPr txBox="1"/>
          <p:nvPr/>
        </p:nvSpPr>
        <p:spPr>
          <a:xfrm>
            <a:off x="7215206" y="6000768"/>
            <a:ext cx="1785950" cy="369332"/>
          </a:xfrm>
          <a:prstGeom prst="rect">
            <a:avLst/>
          </a:prstGeom>
          <a:noFill/>
        </p:spPr>
        <p:txBody>
          <a:bodyPr wrap="square" rtlCol="0">
            <a:spAutoFit/>
          </a:bodyPr>
          <a:lstStyle/>
          <a:p>
            <a:endParaRPr lang="ru-RU" dirty="0"/>
          </a:p>
        </p:txBody>
      </p:sp>
      <p:sp>
        <p:nvSpPr>
          <p:cNvPr id="8" name="Прямоугольник 7"/>
          <p:cNvSpPr/>
          <p:nvPr/>
        </p:nvSpPr>
        <p:spPr>
          <a:xfrm>
            <a:off x="5143504" y="5857892"/>
            <a:ext cx="3643338" cy="338554"/>
          </a:xfrm>
          <a:prstGeom prst="rect">
            <a:avLst/>
          </a:prstGeom>
          <a:noFill/>
          <a:ln>
            <a:noFill/>
          </a:ln>
          <a:effectLst>
            <a:innerShdw blurRad="63500" dist="50800" dir="10800000">
              <a:prstClr val="black">
                <a:alpha val="50000"/>
              </a:prstClr>
            </a:innerShdw>
          </a:effectLst>
        </p:spPr>
        <p:style>
          <a:lnRef idx="1">
            <a:schemeClr val="accent3"/>
          </a:lnRef>
          <a:fillRef idx="3">
            <a:schemeClr val="accent3"/>
          </a:fillRef>
          <a:effectRef idx="2">
            <a:schemeClr val="accent3"/>
          </a:effectRef>
          <a:fontRef idx="minor">
            <a:schemeClr val="lt1"/>
          </a:fontRef>
        </p:style>
        <p:txBody>
          <a:bodyPr wrap="square">
            <a:spAutoFit/>
          </a:bodyPr>
          <a:lstStyle/>
          <a:p>
            <a:endParaRPr lang="ru-RU" sz="1600" dirty="0" smtClean="0">
              <a:ln w="18415" cmpd="sng">
                <a:solidFill>
                  <a:srgbClr val="FFFFFF"/>
                </a:solidFill>
                <a:prstDash val="solid"/>
              </a:ln>
              <a:solidFill>
                <a:srgbClr val="002060"/>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
        <p:nvSpPr>
          <p:cNvPr id="9" name="Прямоугольник 8"/>
          <p:cNvSpPr/>
          <p:nvPr/>
        </p:nvSpPr>
        <p:spPr>
          <a:xfrm>
            <a:off x="2786050" y="5715016"/>
            <a:ext cx="6072230" cy="830997"/>
          </a:xfrm>
          <a:prstGeom prst="rect">
            <a:avLst/>
          </a:prstGeom>
        </p:spPr>
        <p:txBody>
          <a:bodyPr wrap="square">
            <a:spAutoFit/>
          </a:bodyPr>
          <a:lstStyle/>
          <a:p>
            <a:r>
              <a:rPr lang="ru-RU" sz="2400" b="1" u="sng"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latin typeface="Times New Roman" pitchFamily="18" charset="0"/>
                <a:cs typeface="Times New Roman" pitchFamily="18" charset="0"/>
              </a:rPr>
              <a:t>Выполнила: учитель МБОУ СОШ №15</a:t>
            </a:r>
          </a:p>
          <a:p>
            <a:r>
              <a:rPr lang="ru-RU" sz="2400" b="1" u="sng"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latin typeface="Times New Roman" pitchFamily="18" charset="0"/>
                <a:cs typeface="Times New Roman" pitchFamily="18" charset="0"/>
              </a:rPr>
              <a:t>Павлова Наталья Александровна</a:t>
            </a:r>
            <a:endParaRPr lang="ru-RU"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40962" name="Слайд" r:id="rId3" imgW="4570330" imgH="342759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sp>
        <p:nvSpPr>
          <p:cNvPr id="5" name="Прямоугольник 4"/>
          <p:cNvSpPr/>
          <p:nvPr/>
        </p:nvSpPr>
        <p:spPr>
          <a:xfrm>
            <a:off x="285720" y="2643182"/>
            <a:ext cx="8358246" cy="4278094"/>
          </a:xfrm>
          <a:prstGeom prst="rect">
            <a:avLst/>
          </a:prstGeom>
        </p:spPr>
        <p:txBody>
          <a:bodyPr wrap="square">
            <a:spAutoFit/>
          </a:bodyPr>
          <a:lstStyle/>
          <a:p>
            <a:pPr>
              <a:buFont typeface="Arial" pitchFamily="34" charset="0"/>
              <a:buChar char="•"/>
              <a:defRPr/>
            </a:pPr>
            <a:endParaRPr lang="en-US" sz="1600" b="1" dirty="0" smtClean="0">
              <a:solidFill>
                <a:srgbClr val="002060"/>
              </a:solidFill>
              <a:latin typeface="Times New Roman" pitchFamily="18" charset="0"/>
              <a:cs typeface="Times New Roman" pitchFamily="18" charset="0"/>
            </a:endParaRPr>
          </a:p>
          <a:p>
            <a:pPr>
              <a:buFont typeface="Arial" pitchFamily="34" charset="0"/>
              <a:buChar char="•"/>
              <a:defRPr/>
            </a:pPr>
            <a:r>
              <a:rPr lang="ru-RU" sz="1600" b="1" dirty="0" smtClean="0">
                <a:solidFill>
                  <a:srgbClr val="002060"/>
                </a:solidFill>
                <a:latin typeface="Times New Roman" pitchFamily="18" charset="0"/>
                <a:cs typeface="Times New Roman" pitchFamily="18" charset="0"/>
              </a:rPr>
              <a:t>Легенда вторая (миф). Эта легенда гласит, что </a:t>
            </a:r>
          </a:p>
          <a:p>
            <a:pPr>
              <a:defRPr/>
            </a:pPr>
            <a:r>
              <a:rPr lang="ru-RU" sz="1600" b="1" dirty="0" smtClean="0">
                <a:solidFill>
                  <a:srgbClr val="002060"/>
                </a:solidFill>
                <a:latin typeface="Times New Roman" pitchFamily="18" charset="0"/>
                <a:cs typeface="Times New Roman" pitchFamily="18" charset="0"/>
              </a:rPr>
              <a:t> Олимпийские игры придумал и организовал сын Зевса – </a:t>
            </a:r>
          </a:p>
          <a:p>
            <a:pPr>
              <a:defRPr/>
            </a:pPr>
            <a:r>
              <a:rPr lang="ru-RU" sz="1600" b="1" dirty="0" smtClean="0">
                <a:solidFill>
                  <a:srgbClr val="002060"/>
                </a:solidFill>
                <a:latin typeface="Times New Roman" pitchFamily="18" charset="0"/>
                <a:cs typeface="Times New Roman" pitchFamily="18" charset="0"/>
              </a:rPr>
              <a:t> Геракл, который совершил двенадцать легендарных подвигов. В честь одного     из этих подвигов и начали проводить Олимпийские игры.</a:t>
            </a:r>
          </a:p>
          <a:p>
            <a:pPr>
              <a:defRPr/>
            </a:pPr>
            <a:endParaRPr lang="ru-RU" sz="1600" b="1" dirty="0" smtClean="0">
              <a:solidFill>
                <a:srgbClr val="002060"/>
              </a:solidFill>
              <a:latin typeface="Times New Roman" pitchFamily="18" charset="0"/>
              <a:cs typeface="Times New Roman" pitchFamily="18" charset="0"/>
            </a:endParaRPr>
          </a:p>
          <a:p>
            <a:pPr>
              <a:buFont typeface="Arial" pitchFamily="34" charset="0"/>
              <a:buChar char="•"/>
              <a:defRPr/>
            </a:pPr>
            <a:r>
              <a:rPr lang="ru-RU" sz="1600" b="1" dirty="0" smtClean="0">
                <a:solidFill>
                  <a:srgbClr val="002060"/>
                </a:solidFill>
                <a:latin typeface="Times New Roman" pitchFamily="18" charset="0"/>
                <a:cs typeface="Times New Roman" pitchFamily="18" charset="0"/>
              </a:rPr>
              <a:t>Известна очень интересная подробность этой легенды. Она заключается в том, что Геракл отмерил собственными стопами дистанцию для бега, которая составляла 600 стоп. Именно так появилась распространенная мера длины в Греции, которая называлась «стадии». От этого названия и возникло известное на сегодняшний день слово «стадион». Если переводить эту меру измерения в современные единицы, то получиться, что дистанция для бега составляла 192метра и 27 сантиметров.</a:t>
            </a:r>
          </a:p>
          <a:p>
            <a:pPr>
              <a:buFont typeface="Wingdings 2"/>
              <a:buChar char=""/>
              <a:defRPr/>
            </a:pPr>
            <a:endParaRPr lang="ru-RU" sz="1600" b="1" dirty="0" smtClean="0">
              <a:solidFill>
                <a:srgbClr val="002060"/>
              </a:solidFill>
              <a:latin typeface="Times New Roman" pitchFamily="18" charset="0"/>
              <a:cs typeface="Times New Roman" pitchFamily="18" charset="0"/>
            </a:endParaRPr>
          </a:p>
          <a:p>
            <a:pPr>
              <a:buFont typeface="Arial" pitchFamily="34" charset="0"/>
              <a:buChar char="•"/>
              <a:defRPr/>
            </a:pPr>
            <a:r>
              <a:rPr lang="ru-RU" sz="1600" b="1" dirty="0" smtClean="0">
                <a:solidFill>
                  <a:srgbClr val="002060"/>
                </a:solidFill>
                <a:latin typeface="Times New Roman" pitchFamily="18" charset="0"/>
                <a:cs typeface="Times New Roman" pitchFamily="18" charset="0"/>
              </a:rPr>
              <a:t>Легенда (миф) гласит, что долгое время спортсмены выявляли победителей только в данном виде состязаний, пока Геракл не ввел другие дисциплины. Одна из них – панкратион, достаточно суровый вид спорта, который соединяет в себе кулачный бой и борьбу.</a:t>
            </a:r>
            <a:endParaRPr lang="ru-RU" sz="1600" b="1" dirty="0">
              <a:solidFill>
                <a:srgbClr val="002060"/>
              </a:solidFill>
              <a:latin typeface="Times New Roman" pitchFamily="18" charset="0"/>
              <a:cs typeface="Times New Roman" pitchFamily="18" charset="0"/>
            </a:endParaRPr>
          </a:p>
        </p:txBody>
      </p:sp>
      <p:sp>
        <p:nvSpPr>
          <p:cNvPr id="7" name="Прямоугольник 6"/>
          <p:cNvSpPr/>
          <p:nvPr/>
        </p:nvSpPr>
        <p:spPr>
          <a:xfrm>
            <a:off x="2714612" y="2500306"/>
            <a:ext cx="2532829" cy="461665"/>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Легенда№2</a:t>
            </a:r>
            <a:endParaRPr lang="ru-RU" sz="2400" b="1" dirty="0">
              <a:solidFill>
                <a:srgbClr val="C00000"/>
              </a:solidFill>
              <a:latin typeface="Times New Roman" pitchFamily="18" charset="0"/>
              <a:cs typeface="Times New Roman" pitchFamily="18" charset="0"/>
            </a:endParaRPr>
          </a:p>
        </p:txBody>
      </p:sp>
      <p:pic>
        <p:nvPicPr>
          <p:cNvPr id="8" name="Picture 4" descr="http://victoria.gorod.tomsk.ru/uploads/47343/1295134283/Olympics_12.jpg"/>
          <p:cNvPicPr>
            <a:picLocks noChangeAspect="1" noChangeArrowheads="1"/>
          </p:cNvPicPr>
          <p:nvPr/>
        </p:nvPicPr>
        <p:blipFill>
          <a:blip r:embed="rId4" cstate="screen"/>
          <a:srcRect/>
          <a:stretch>
            <a:fillRect/>
          </a:stretch>
        </p:blipFill>
        <p:spPr bwMode="auto">
          <a:xfrm>
            <a:off x="7429520" y="1928802"/>
            <a:ext cx="1571636" cy="1214446"/>
          </a:xfrm>
          <a:prstGeom prst="ellipse">
            <a:avLst/>
          </a:prstGeom>
          <a:ln>
            <a:noFill/>
          </a:ln>
          <a:effectLst>
            <a:softEdge rad="112500"/>
          </a:effectLst>
        </p:spPr>
      </p:pic>
      <p:pic>
        <p:nvPicPr>
          <p:cNvPr id="10" name="Picture 8" descr="http://im4-tub-ru.yandex.net/i?id=220352731-33-72"/>
          <p:cNvPicPr>
            <a:picLocks noChangeAspect="1" noChangeArrowheads="1"/>
          </p:cNvPicPr>
          <p:nvPr/>
        </p:nvPicPr>
        <p:blipFill>
          <a:blip r:embed="rId5"/>
          <a:srcRect/>
          <a:stretch>
            <a:fillRect/>
          </a:stretch>
        </p:blipFill>
        <p:spPr bwMode="auto">
          <a:xfrm>
            <a:off x="7500958" y="142852"/>
            <a:ext cx="1500198" cy="1571626"/>
          </a:xfrm>
          <a:prstGeom prst="ellipse">
            <a:avLst/>
          </a:prstGeom>
          <a:ln>
            <a:noFill/>
          </a:ln>
          <a:effectLst>
            <a:softEdge rad="112500"/>
          </a:effectLst>
        </p:spPr>
      </p:pic>
      <p:sp>
        <p:nvSpPr>
          <p:cNvPr id="9" name="Прямоугольник 8"/>
          <p:cNvSpPr/>
          <p:nvPr/>
        </p:nvSpPr>
        <p:spPr>
          <a:xfrm>
            <a:off x="428596" y="1500174"/>
            <a:ext cx="7358114" cy="1077218"/>
          </a:xfrm>
          <a:prstGeom prst="rect">
            <a:avLst/>
          </a:prstGeom>
        </p:spPr>
        <p:txBody>
          <a:bodyPr wrap="square">
            <a:spAutoFit/>
          </a:bodyPr>
          <a:lstStyle/>
          <a:p>
            <a:r>
              <a:rPr lang="ru-RU" sz="1600" b="1" dirty="0" smtClean="0">
                <a:solidFill>
                  <a:srgbClr val="002060"/>
                </a:solidFill>
                <a:latin typeface="Times New Roman" pitchFamily="18" charset="0"/>
                <a:cs typeface="Times New Roman" pitchFamily="18" charset="0"/>
              </a:rPr>
              <a:t>Легенда первая (миф). Когда могучий Зевс-громовержец победил в смертельной схватке своего отца Кроноса, который пожирал собственных детей и был абсолютно беспощаден. Зевс освободил их и повелел в честь этого события проводить игры, которые называли Олимпийскими.</a:t>
            </a:r>
          </a:p>
        </p:txBody>
      </p:sp>
      <p:sp>
        <p:nvSpPr>
          <p:cNvPr id="11" name="Прямоугольник 10"/>
          <p:cNvSpPr/>
          <p:nvPr/>
        </p:nvSpPr>
        <p:spPr>
          <a:xfrm>
            <a:off x="2786050" y="1000108"/>
            <a:ext cx="2473093" cy="461665"/>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Легенда№1</a:t>
            </a:r>
            <a:endParaRPr lang="ru-RU" sz="2400" b="1" dirty="0">
              <a:solidFill>
                <a:srgbClr val="C00000"/>
              </a:solidFill>
              <a:latin typeface="Times New Roman" pitchFamily="18" charset="0"/>
              <a:cs typeface="Times New Roman" pitchFamily="18" charset="0"/>
            </a:endParaRPr>
          </a:p>
        </p:txBody>
      </p:sp>
      <p:sp>
        <p:nvSpPr>
          <p:cNvPr id="12" name="Прямоугольник 11"/>
          <p:cNvSpPr/>
          <p:nvPr/>
        </p:nvSpPr>
        <p:spPr>
          <a:xfrm>
            <a:off x="2143108" y="214291"/>
            <a:ext cx="5214974" cy="707886"/>
          </a:xfrm>
          <a:prstGeom prst="rect">
            <a:avLst/>
          </a:prstGeom>
        </p:spPr>
        <p:txBody>
          <a:bodyPr wrap="square">
            <a:spAutoFit/>
          </a:bodyPr>
          <a:lstStyle/>
          <a:p>
            <a:pPr>
              <a:defRPr/>
            </a:pPr>
            <a:r>
              <a:rPr lang="ru-RU" sz="2000"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До нас дошло множество легенд и мифов о возникновении Олимпийских игр.</a:t>
            </a:r>
            <a:endParaRPr lang="ru-RU" sz="2000" dirty="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13" name="Picture 4" descr="http://im5-tub-ru.yandex.net/i?id=53667988-41-72"/>
          <p:cNvPicPr>
            <a:picLocks noChangeAspect="1" noChangeArrowheads="1"/>
          </p:cNvPicPr>
          <p:nvPr/>
        </p:nvPicPr>
        <p:blipFill>
          <a:blip r:embed="rId6"/>
          <a:srcRect/>
          <a:stretch>
            <a:fillRect/>
          </a:stretch>
        </p:blipFill>
        <p:spPr bwMode="auto">
          <a:xfrm>
            <a:off x="357158" y="142852"/>
            <a:ext cx="1643074" cy="14287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41986" name="Слайд" r:id="rId3" imgW="4570330" imgH="342759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sp>
        <p:nvSpPr>
          <p:cNvPr id="5" name="Прямоугольник 4"/>
          <p:cNvSpPr/>
          <p:nvPr/>
        </p:nvSpPr>
        <p:spPr>
          <a:xfrm>
            <a:off x="285720" y="1285860"/>
            <a:ext cx="7858180" cy="4031873"/>
          </a:xfrm>
          <a:prstGeom prst="rect">
            <a:avLst/>
          </a:prstGeom>
        </p:spPr>
        <p:txBody>
          <a:bodyPr wrap="square">
            <a:spAutoFit/>
          </a:bodyPr>
          <a:lstStyle/>
          <a:p>
            <a:pPr>
              <a:buFont typeface="Arial" pitchFamily="34" charset="0"/>
              <a:buChar char="•"/>
              <a:defRPr/>
            </a:pPr>
            <a:r>
              <a:rPr lang="ru-RU" sz="1600" b="1" dirty="0" smtClean="0">
                <a:solidFill>
                  <a:srgbClr val="002060"/>
                </a:solidFill>
                <a:latin typeface="Times New Roman" pitchFamily="18" charset="0"/>
                <a:cs typeface="Times New Roman" pitchFamily="18" charset="0"/>
              </a:rPr>
              <a:t>Легенда третья (миф). В этой легенде рассказывается о том, что Олимпийские игры учредили в честь победы в состязаниях на конных колесницах Пелопса, внука великого Зевса-громовежца, над царем города Писы Эномаем. В благодарность за победу Пелопс воздвиг святилище в Олимпии. Там он приносил жертвы. А также, главное – он учредил Олимпийские игры.</a:t>
            </a:r>
          </a:p>
          <a:p>
            <a:pPr>
              <a:buFont typeface="Wingdings 2"/>
              <a:buChar char=""/>
              <a:defRPr/>
            </a:pPr>
            <a:endParaRPr lang="ru-RU" sz="1600" b="1" dirty="0" smtClean="0">
              <a:solidFill>
                <a:srgbClr val="002060"/>
              </a:solidFill>
              <a:latin typeface="Times New Roman" pitchFamily="18" charset="0"/>
              <a:cs typeface="Times New Roman" pitchFamily="18" charset="0"/>
            </a:endParaRPr>
          </a:p>
          <a:p>
            <a:pPr>
              <a:buFont typeface="Arial" pitchFamily="34" charset="0"/>
              <a:buChar char="•"/>
              <a:defRPr/>
            </a:pPr>
            <a:r>
              <a:rPr lang="ru-RU" sz="1600" b="1" dirty="0" smtClean="0">
                <a:solidFill>
                  <a:srgbClr val="002060"/>
                </a:solidFill>
                <a:latin typeface="Times New Roman" pitchFamily="18" charset="0"/>
                <a:cs typeface="Times New Roman" pitchFamily="18" charset="0"/>
              </a:rPr>
              <a:t>Легенда гласит, что благодаря Пелопсу Олимпийские Игры стали традиционными и их стали проводить раз в четыре года.</a:t>
            </a:r>
          </a:p>
          <a:p>
            <a:pPr>
              <a:buFont typeface="Wingdings 2"/>
              <a:buChar char=""/>
              <a:defRPr/>
            </a:pPr>
            <a:endParaRPr lang="ru-RU" sz="1600" b="1" dirty="0" smtClean="0">
              <a:solidFill>
                <a:srgbClr val="002060"/>
              </a:solidFill>
              <a:latin typeface="Times New Roman" pitchFamily="18" charset="0"/>
              <a:cs typeface="Times New Roman" pitchFamily="18" charset="0"/>
            </a:endParaRPr>
          </a:p>
          <a:p>
            <a:pPr>
              <a:buFont typeface="Arial" pitchFamily="34" charset="0"/>
              <a:buChar char="•"/>
              <a:defRPr/>
            </a:pPr>
            <a:r>
              <a:rPr lang="ru-RU" sz="1600" b="1" dirty="0" smtClean="0">
                <a:solidFill>
                  <a:srgbClr val="002060"/>
                </a:solidFill>
                <a:latin typeface="Times New Roman" pitchFamily="18" charset="0"/>
                <a:cs typeface="Times New Roman" pitchFamily="18" charset="0"/>
              </a:rPr>
              <a:t>Во время Олимпийских игр заключался всеобщий мир на всей территории Древней Элады. Нарушителя этого священного перемирия, ждало суровейшее наказание.</a:t>
            </a:r>
          </a:p>
          <a:p>
            <a:pPr>
              <a:buFont typeface="Wingdings 2"/>
              <a:buChar char=""/>
              <a:defRPr/>
            </a:pPr>
            <a:endParaRPr lang="ru-RU" sz="1600" b="1" dirty="0" smtClean="0">
              <a:solidFill>
                <a:srgbClr val="002060"/>
              </a:solidFill>
              <a:latin typeface="Times New Roman" pitchFamily="18" charset="0"/>
              <a:cs typeface="Times New Roman" pitchFamily="18" charset="0"/>
            </a:endParaRPr>
          </a:p>
          <a:p>
            <a:pPr>
              <a:buFont typeface="Arial" pitchFamily="34" charset="0"/>
              <a:buChar char="•"/>
              <a:defRPr/>
            </a:pPr>
            <a:r>
              <a:rPr lang="ru-RU" sz="1600" b="1" dirty="0" smtClean="0">
                <a:solidFill>
                  <a:srgbClr val="002060"/>
                </a:solidFill>
                <a:latin typeface="Times New Roman" pitchFamily="18" charset="0"/>
                <a:cs typeface="Times New Roman" pitchFamily="18" charset="0"/>
              </a:rPr>
              <a:t>Это и есть одни из самых известных легенд и мифов</a:t>
            </a:r>
          </a:p>
          <a:p>
            <a:pPr>
              <a:defRPr/>
            </a:pPr>
            <a:r>
              <a:rPr lang="ru-RU" sz="1600" b="1" dirty="0" smtClean="0">
                <a:solidFill>
                  <a:srgbClr val="002060"/>
                </a:solidFill>
                <a:latin typeface="Times New Roman" pitchFamily="18" charset="0"/>
                <a:cs typeface="Times New Roman" pitchFamily="18" charset="0"/>
              </a:rPr>
              <a:t>о возникновении Олимпийских игр, которые </a:t>
            </a:r>
          </a:p>
          <a:p>
            <a:pPr>
              <a:defRPr/>
            </a:pPr>
            <a:r>
              <a:rPr lang="ru-RU" sz="1600" b="1" dirty="0" smtClean="0">
                <a:solidFill>
                  <a:srgbClr val="002060"/>
                </a:solidFill>
                <a:latin typeface="Times New Roman" pitchFamily="18" charset="0"/>
                <a:cs typeface="Times New Roman" pitchFamily="18" charset="0"/>
              </a:rPr>
              <a:t>дошли до наших дней.</a:t>
            </a:r>
            <a:endParaRPr lang="ru-RU" sz="1600" b="1" dirty="0">
              <a:solidFill>
                <a:srgbClr val="002060"/>
              </a:solidFill>
              <a:latin typeface="Times New Roman" pitchFamily="18" charset="0"/>
              <a:cs typeface="Times New Roman" pitchFamily="18" charset="0"/>
            </a:endParaRPr>
          </a:p>
        </p:txBody>
      </p:sp>
      <p:sp>
        <p:nvSpPr>
          <p:cNvPr id="7" name="Прямоугольник 6"/>
          <p:cNvSpPr/>
          <p:nvPr/>
        </p:nvSpPr>
        <p:spPr>
          <a:xfrm>
            <a:off x="2928926" y="357166"/>
            <a:ext cx="2330217" cy="461665"/>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Легенда</a:t>
            </a:r>
            <a:r>
              <a:rPr lang="en-US" sz="2400" b="1" dirty="0" smtClean="0">
                <a:solidFill>
                  <a:srgbClr val="C00000"/>
                </a:solidFill>
                <a:latin typeface="Times New Roman" pitchFamily="18" charset="0"/>
                <a:cs typeface="Times New Roman" pitchFamily="18" charset="0"/>
              </a:rPr>
              <a:t> </a:t>
            </a:r>
            <a:r>
              <a:rPr lang="ru-RU" sz="2400" b="1" dirty="0" smtClean="0">
                <a:solidFill>
                  <a:srgbClr val="C00000"/>
                </a:solidFill>
                <a:latin typeface="Times New Roman" pitchFamily="18" charset="0"/>
                <a:cs typeface="Times New Roman" pitchFamily="18" charset="0"/>
              </a:rPr>
              <a:t>№3</a:t>
            </a:r>
            <a:endParaRPr lang="ru-RU" sz="2400" b="1" dirty="0">
              <a:solidFill>
                <a:srgbClr val="C00000"/>
              </a:solidFill>
              <a:latin typeface="Times New Roman" pitchFamily="18" charset="0"/>
              <a:cs typeface="Times New Roman" pitchFamily="18" charset="0"/>
            </a:endParaRPr>
          </a:p>
        </p:txBody>
      </p:sp>
      <p:pic>
        <p:nvPicPr>
          <p:cNvPr id="9" name="Содержимое 4"/>
          <p:cNvPicPr>
            <a:picLocks noChangeArrowheads="1"/>
          </p:cNvPicPr>
          <p:nvPr/>
        </p:nvPicPr>
        <p:blipFill>
          <a:blip r:embed="rId4" cstate="screen"/>
          <a:srcRect/>
          <a:stretch>
            <a:fillRect/>
          </a:stretch>
        </p:blipFill>
        <p:spPr>
          <a:xfrm>
            <a:off x="5929322" y="4429132"/>
            <a:ext cx="2882893" cy="2095496"/>
          </a:xfrm>
          <a:prstGeom prst="rect">
            <a:avLst/>
          </a:prstGeom>
          <a:ln>
            <a:noFill/>
          </a:ln>
          <a:effectLst>
            <a:softEdge rad="112500"/>
          </a:effectLst>
        </p:spPr>
      </p:pic>
      <p:pic>
        <p:nvPicPr>
          <p:cNvPr id="10" name="Picture 8" descr="http://im4-tub-ru.yandex.net/i?id=220352731-33-72"/>
          <p:cNvPicPr>
            <a:picLocks noChangeAspect="1" noChangeArrowheads="1"/>
          </p:cNvPicPr>
          <p:nvPr/>
        </p:nvPicPr>
        <p:blipFill>
          <a:blip r:embed="rId5"/>
          <a:srcRect/>
          <a:stretch>
            <a:fillRect/>
          </a:stretch>
        </p:blipFill>
        <p:spPr bwMode="auto">
          <a:xfrm>
            <a:off x="7500958" y="142852"/>
            <a:ext cx="1500198" cy="157162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91138" name="Слайд" r:id="rId3" imgW="4570330" imgH="342759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sp>
        <p:nvSpPr>
          <p:cNvPr id="5" name="Прямоугольник 4"/>
          <p:cNvSpPr/>
          <p:nvPr/>
        </p:nvSpPr>
        <p:spPr>
          <a:xfrm>
            <a:off x="642910" y="285728"/>
            <a:ext cx="7786742" cy="584775"/>
          </a:xfrm>
          <a:prstGeom prst="rect">
            <a:avLst/>
          </a:prstGeom>
        </p:spPr>
        <p:txBody>
          <a:bodyPr wrap="square">
            <a:spAutoFit/>
          </a:bodyPr>
          <a:lstStyle/>
          <a:p>
            <a:endParaRPr lang="ru-RU" sz="3200"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142844" y="1928802"/>
            <a:ext cx="3571900" cy="2899255"/>
          </a:xfrm>
          <a:prstGeom prst="rect">
            <a:avLst/>
          </a:prstGeom>
        </p:spPr>
        <p:txBody>
          <a:bodyPr wrap="square">
            <a:spAutoFit/>
          </a:bodyPr>
          <a:lstStyle/>
          <a:p>
            <a:pPr>
              <a:defRPr/>
            </a:pPr>
            <a:endParaRPr lang="ru-RU" sz="1600" dirty="0" smtClean="0">
              <a:solidFill>
                <a:srgbClr val="002060"/>
              </a:solidFill>
              <a:latin typeface="Times New Roman" pitchFamily="18" charset="0"/>
              <a:cs typeface="Times New Roman" pitchFamily="18" charset="0"/>
            </a:endParaRPr>
          </a:p>
          <a:p>
            <a:pPr>
              <a:lnSpc>
                <a:spcPct val="80000"/>
              </a:lnSpc>
            </a:pPr>
            <a:r>
              <a:rPr lang="ru-RU" sz="1600" b="1" dirty="0" smtClean="0">
                <a:solidFill>
                  <a:srgbClr val="C00000"/>
                </a:solidFill>
                <a:latin typeface="Times New Roman" pitchFamily="18" charset="0"/>
                <a:cs typeface="Times New Roman" pitchFamily="18" charset="0"/>
              </a:rPr>
              <a:t>Пьер де Кубертен</a:t>
            </a:r>
            <a:r>
              <a:rPr lang="ru-RU" sz="1600" dirty="0" smtClean="0">
                <a:solidFill>
                  <a:srgbClr val="C00000"/>
                </a:solidFill>
                <a:latin typeface="Times New Roman" pitchFamily="18" charset="0"/>
                <a:cs typeface="Times New Roman" pitchFamily="18" charset="0"/>
              </a:rPr>
              <a:t> (</a:t>
            </a:r>
            <a:r>
              <a:rPr lang="ru-RU" sz="1600" b="1" dirty="0" smtClean="0">
                <a:solidFill>
                  <a:srgbClr val="C00000"/>
                </a:solidFill>
                <a:latin typeface="Times New Roman" pitchFamily="18" charset="0"/>
              </a:rPr>
              <a:t>французский историк, литератор, педагог)</a:t>
            </a:r>
            <a:r>
              <a:rPr lang="ru-RU" sz="1600" b="1" dirty="0" smtClean="0">
                <a:solidFill>
                  <a:srgbClr val="002060"/>
                </a:solidFill>
                <a:latin typeface="Times New Roman" pitchFamily="18" charset="0"/>
              </a:rPr>
              <a:t>-</a:t>
            </a:r>
          </a:p>
          <a:p>
            <a:pPr>
              <a:lnSpc>
                <a:spcPct val="80000"/>
              </a:lnSpc>
            </a:pPr>
            <a:r>
              <a:rPr lang="ru-RU" sz="1600" b="1" dirty="0" smtClean="0">
                <a:solidFill>
                  <a:srgbClr val="002060"/>
                </a:solidFill>
                <a:latin typeface="Times New Roman" pitchFamily="18" charset="0"/>
                <a:cs typeface="Times New Roman" pitchFamily="18" charset="0"/>
              </a:rPr>
              <a:t>возродил идею древних соревнований и организовал </a:t>
            </a:r>
            <a:r>
              <a:rPr lang="ru-RU" sz="1600" b="1" dirty="0" smtClean="0">
                <a:solidFill>
                  <a:srgbClr val="C00000"/>
                </a:solidFill>
                <a:latin typeface="Times New Roman" pitchFamily="18" charset="0"/>
                <a:cs typeface="Times New Roman" pitchFamily="18" charset="0"/>
              </a:rPr>
              <a:t>Первые современные Олимпийские игры в 1896году в</a:t>
            </a:r>
            <a:r>
              <a:rPr lang="ru-RU" sz="1600" dirty="0" smtClean="0">
                <a:solidFill>
                  <a:srgbClr val="C00000"/>
                </a:solidFill>
                <a:latin typeface="Times New Roman" pitchFamily="18" charset="0"/>
                <a:cs typeface="Times New Roman" pitchFamily="18" charset="0"/>
              </a:rPr>
              <a:t> </a:t>
            </a:r>
            <a:r>
              <a:rPr lang="ru-RU" sz="1600" b="1" dirty="0" smtClean="0">
                <a:solidFill>
                  <a:srgbClr val="C00000"/>
                </a:solidFill>
                <a:latin typeface="Times New Roman" pitchFamily="18" charset="0"/>
                <a:cs typeface="Times New Roman" pitchFamily="18" charset="0"/>
              </a:rPr>
              <a:t>Афинах.</a:t>
            </a:r>
            <a:r>
              <a:rPr lang="ru-RU" sz="1600" dirty="0" smtClean="0">
                <a:solidFill>
                  <a:srgbClr val="C00000"/>
                </a:solidFill>
                <a:latin typeface="Times New Roman" pitchFamily="18" charset="0"/>
                <a:cs typeface="Times New Roman" pitchFamily="18" charset="0"/>
              </a:rPr>
              <a:t> </a:t>
            </a:r>
          </a:p>
          <a:p>
            <a:pPr>
              <a:lnSpc>
                <a:spcPct val="80000"/>
              </a:lnSpc>
            </a:pPr>
            <a:endParaRPr lang="ru-RU" sz="1600" b="1" dirty="0" smtClean="0">
              <a:solidFill>
                <a:srgbClr val="002060"/>
              </a:solidFill>
              <a:latin typeface="Times New Roman" pitchFamily="18" charset="0"/>
            </a:endParaRPr>
          </a:p>
          <a:p>
            <a:pPr>
              <a:lnSpc>
                <a:spcPct val="80000"/>
              </a:lnSpc>
            </a:pPr>
            <a:r>
              <a:rPr lang="ru-RU" sz="1600" b="1" dirty="0" smtClean="0">
                <a:solidFill>
                  <a:srgbClr val="002060"/>
                </a:solidFill>
                <a:latin typeface="Times New Roman" pitchFamily="18" charset="0"/>
              </a:rPr>
              <a:t>29 лет он был бессменным президентом международного олимпийского комитета (МОК)</a:t>
            </a:r>
          </a:p>
          <a:p>
            <a:pPr>
              <a:lnSpc>
                <a:spcPct val="80000"/>
              </a:lnSpc>
            </a:pPr>
            <a:endParaRPr lang="ru-RU" sz="1600" b="1" dirty="0" smtClean="0">
              <a:solidFill>
                <a:srgbClr val="002060"/>
              </a:solidFill>
              <a:latin typeface="Times New Roman" pitchFamily="18" charset="0"/>
            </a:endParaRPr>
          </a:p>
          <a:p>
            <a:pPr>
              <a:lnSpc>
                <a:spcPct val="80000"/>
              </a:lnSpc>
            </a:pPr>
            <a:r>
              <a:rPr lang="ru-RU" sz="1600" b="1" dirty="0" smtClean="0">
                <a:solidFill>
                  <a:srgbClr val="002060"/>
                </a:solidFill>
                <a:latin typeface="Times New Roman" pitchFamily="18" charset="0"/>
              </a:rPr>
              <a:t>В 1912 г. написал  гимн «Ода спорту», который состоит из 9 глав.</a:t>
            </a:r>
          </a:p>
        </p:txBody>
      </p:sp>
      <p:pic>
        <p:nvPicPr>
          <p:cNvPr id="61445" name="Picture 5" descr="Картинка 45 из 27143"/>
          <p:cNvPicPr>
            <a:picLocks noChangeAspect="1" noChangeArrowheads="1"/>
          </p:cNvPicPr>
          <p:nvPr/>
        </p:nvPicPr>
        <p:blipFill>
          <a:blip r:embed="rId4"/>
          <a:srcRect/>
          <a:stretch>
            <a:fillRect/>
          </a:stretch>
        </p:blipFill>
        <p:spPr bwMode="auto">
          <a:xfrm>
            <a:off x="4357686" y="2214554"/>
            <a:ext cx="3643338" cy="2786082"/>
          </a:xfrm>
          <a:prstGeom prst="rect">
            <a:avLst/>
          </a:prstGeom>
          <a:noFill/>
        </p:spPr>
      </p:pic>
      <p:sp>
        <p:nvSpPr>
          <p:cNvPr id="13" name="TextBox 12"/>
          <p:cNvSpPr txBox="1"/>
          <p:nvPr/>
        </p:nvSpPr>
        <p:spPr>
          <a:xfrm>
            <a:off x="2428860" y="571480"/>
            <a:ext cx="184731" cy="369332"/>
          </a:xfrm>
          <a:prstGeom prst="rect">
            <a:avLst/>
          </a:prstGeom>
          <a:noFill/>
        </p:spPr>
        <p:txBody>
          <a:bodyPr wrap="none" rtlCol="0">
            <a:spAutoFit/>
          </a:bodyPr>
          <a:lstStyle/>
          <a:p>
            <a:endParaRPr lang="ru-RU"/>
          </a:p>
        </p:txBody>
      </p:sp>
      <p:sp>
        <p:nvSpPr>
          <p:cNvPr id="14" name="TextBox 13"/>
          <p:cNvSpPr txBox="1"/>
          <p:nvPr/>
        </p:nvSpPr>
        <p:spPr>
          <a:xfrm>
            <a:off x="142844" y="1071546"/>
            <a:ext cx="7715304" cy="584775"/>
          </a:xfrm>
          <a:prstGeom prst="rect">
            <a:avLst/>
          </a:prstGeom>
          <a:noFill/>
        </p:spPr>
        <p:txBody>
          <a:bodyPr wrap="square" rtlCol="0">
            <a:spAutoFit/>
          </a:bodyPr>
          <a:lstStyle/>
          <a:p>
            <a:r>
              <a:rPr lang="ru-RU" sz="3200" b="1" dirty="0" smtClean="0">
                <a:solidFill>
                  <a:srgbClr val="C00000"/>
                </a:solidFill>
                <a:latin typeface="Times New Roman" pitchFamily="18" charset="0"/>
                <a:cs typeface="Times New Roman" pitchFamily="18" charset="0"/>
              </a:rPr>
              <a:t>Возрождение Олимпийского движения</a:t>
            </a:r>
            <a:endParaRPr lang="ru-RU" sz="3200" b="1" dirty="0">
              <a:solidFill>
                <a:srgbClr val="C00000"/>
              </a:solidFill>
              <a:latin typeface="Times New Roman" pitchFamily="18" charset="0"/>
              <a:cs typeface="Times New Roman" pitchFamily="18" charset="0"/>
            </a:endParaRPr>
          </a:p>
        </p:txBody>
      </p:sp>
      <p:sp>
        <p:nvSpPr>
          <p:cNvPr id="16" name="Прямоугольник 15"/>
          <p:cNvSpPr/>
          <p:nvPr/>
        </p:nvSpPr>
        <p:spPr>
          <a:xfrm>
            <a:off x="142844" y="5429264"/>
            <a:ext cx="8643998" cy="1077218"/>
          </a:xfrm>
          <a:prstGeom prst="rect">
            <a:avLst/>
          </a:prstGeom>
        </p:spPr>
        <p:txBody>
          <a:bodyPr wrap="square">
            <a:spAutoFit/>
          </a:bodyPr>
          <a:lstStyle/>
          <a:p>
            <a:pPr>
              <a:defRPr/>
            </a:pPr>
            <a:r>
              <a:rPr lang="ru-RU" sz="1600" b="1" dirty="0" smtClean="0">
                <a:solidFill>
                  <a:srgbClr val="002060"/>
                </a:solidFill>
                <a:latin typeface="Times New Roman" pitchFamily="18" charset="0"/>
                <a:cs typeface="Times New Roman" pitchFamily="18" charset="0"/>
              </a:rPr>
              <a:t>В </a:t>
            </a:r>
            <a:r>
              <a:rPr lang="ru-RU" sz="1600" b="1" dirty="0" smtClean="0">
                <a:solidFill>
                  <a:srgbClr val="C00000"/>
                </a:solidFill>
                <a:latin typeface="Times New Roman" pitchFamily="18" charset="0"/>
                <a:cs typeface="Times New Roman" pitchFamily="18" charset="0"/>
              </a:rPr>
              <a:t>Олимпийские игры </a:t>
            </a:r>
            <a:r>
              <a:rPr lang="ru-RU" sz="1600" b="1" dirty="0" smtClean="0">
                <a:solidFill>
                  <a:srgbClr val="002060"/>
                </a:solidFill>
                <a:latin typeface="Times New Roman" pitchFamily="18" charset="0"/>
                <a:cs typeface="Times New Roman" pitchFamily="18" charset="0"/>
              </a:rPr>
              <a:t>включены многие виды древних состязаний. Например, эстафета, когда один бегун передавал факел другому. Последний бегун зажигал огонь на алтаре. Этот обычай в измененном виде был возрожден в современных Олимпийских играх, как церемония зажжения олимпийского огня.</a:t>
            </a:r>
          </a:p>
        </p:txBody>
      </p:sp>
      <p:pic>
        <p:nvPicPr>
          <p:cNvPr id="11" name="Picture 8" descr="http://im4-tub-ru.yandex.net/i?id=220352731-33-72"/>
          <p:cNvPicPr>
            <a:picLocks noChangeAspect="1" noChangeArrowheads="1"/>
          </p:cNvPicPr>
          <p:nvPr/>
        </p:nvPicPr>
        <p:blipFill>
          <a:blip r:embed="rId5"/>
          <a:srcRect/>
          <a:stretch>
            <a:fillRect/>
          </a:stretch>
        </p:blipFill>
        <p:spPr bwMode="auto">
          <a:xfrm>
            <a:off x="7500958" y="142852"/>
            <a:ext cx="1500198" cy="1571626"/>
          </a:xfrm>
          <a:prstGeom prst="ellipse">
            <a:avLst/>
          </a:prstGeom>
          <a:ln>
            <a:noFill/>
          </a:ln>
          <a:effectLst>
            <a:softEdge rad="112500"/>
          </a:effectLst>
        </p:spPr>
      </p:pic>
      <p:sp>
        <p:nvSpPr>
          <p:cNvPr id="12" name="Прямоугольник 11"/>
          <p:cNvSpPr/>
          <p:nvPr/>
        </p:nvSpPr>
        <p:spPr>
          <a:xfrm>
            <a:off x="357158" y="142853"/>
            <a:ext cx="7286676" cy="830997"/>
          </a:xfrm>
          <a:prstGeom prst="rect">
            <a:avLst/>
          </a:prstGeom>
        </p:spPr>
        <p:txBody>
          <a:bodyPr wrap="square">
            <a:spAutoFit/>
          </a:bodyPr>
          <a:lstStyle/>
          <a:p>
            <a:r>
              <a:rPr lang="ru-RU" sz="1600" b="1" dirty="0" smtClean="0">
                <a:solidFill>
                  <a:srgbClr val="002060"/>
                </a:solidFill>
                <a:latin typeface="Times New Roman" pitchFamily="18" charset="0"/>
                <a:cs typeface="Times New Roman" pitchFamily="18" charset="0"/>
              </a:rPr>
              <a:t>Прекратились</a:t>
            </a:r>
            <a:r>
              <a:rPr lang="en-US" sz="1600" b="1" dirty="0" smtClean="0">
                <a:solidFill>
                  <a:srgbClr val="002060"/>
                </a:solidFill>
                <a:latin typeface="Times New Roman" pitchFamily="18" charset="0"/>
                <a:cs typeface="Times New Roman" pitchFamily="18" charset="0"/>
              </a:rPr>
              <a:t> </a:t>
            </a:r>
            <a:r>
              <a:rPr lang="ru-RU" sz="1600" b="1" dirty="0" smtClean="0">
                <a:solidFill>
                  <a:srgbClr val="002060"/>
                </a:solidFill>
                <a:latin typeface="Times New Roman" pitchFamily="18" charset="0"/>
                <a:cs typeface="Times New Roman" pitchFamily="18" charset="0"/>
              </a:rPr>
              <a:t>ОЛИМПИЙСКИЕ ИГРЫ в 394 г. н.э. </a:t>
            </a:r>
            <a:br>
              <a:rPr lang="ru-RU" sz="1600" b="1" dirty="0" smtClean="0">
                <a:solidFill>
                  <a:srgbClr val="002060"/>
                </a:solidFill>
                <a:latin typeface="Times New Roman" pitchFamily="18" charset="0"/>
                <a:cs typeface="Times New Roman" pitchFamily="18" charset="0"/>
              </a:rPr>
            </a:br>
            <a:r>
              <a:rPr lang="ru-RU" sz="1600" b="1" dirty="0" smtClean="0">
                <a:solidFill>
                  <a:srgbClr val="002060"/>
                </a:solidFill>
                <a:latin typeface="Times New Roman" pitchFamily="18" charset="0"/>
                <a:cs typeface="Times New Roman" pitchFamily="18" charset="0"/>
              </a:rPr>
              <a:t>(император Феодосий I запретил Олимпийские игры как языческий культ).</a:t>
            </a:r>
            <a:r>
              <a:rPr lang="ru-RU" sz="1600" i="1" dirty="0" smtClean="0">
                <a:solidFill>
                  <a:srgbClr val="002060"/>
                </a:solidFill>
                <a:latin typeface="Times New Roman" pitchFamily="18" charset="0"/>
                <a:cs typeface="Times New Roman" pitchFamily="18" charset="0"/>
              </a:rPr>
              <a:t> </a:t>
            </a:r>
            <a:r>
              <a:rPr lang="ru-RU" sz="1600" b="1" dirty="0" smtClean="0">
                <a:solidFill>
                  <a:srgbClr val="002060"/>
                </a:solidFill>
                <a:latin typeface="Times New Roman" pitchFamily="18" charset="0"/>
              </a:rPr>
              <a:t>Сооружения и храмы  Олимпии были разрушены.</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73730" name="Слайд" r:id="rId4" imgW="4844845" imgH="363321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sp>
        <p:nvSpPr>
          <p:cNvPr id="5" name="Прямоугольник 4"/>
          <p:cNvSpPr/>
          <p:nvPr/>
        </p:nvSpPr>
        <p:spPr>
          <a:xfrm>
            <a:off x="214282" y="928670"/>
            <a:ext cx="6215106" cy="2031325"/>
          </a:xfrm>
          <a:prstGeom prst="rect">
            <a:avLst/>
          </a:prstGeom>
        </p:spPr>
        <p:txBody>
          <a:bodyPr wrap="square">
            <a:spAutoFit/>
          </a:bodyPr>
          <a:lstStyle/>
          <a:p>
            <a:r>
              <a:rPr lang="ru-RU" b="1" dirty="0" smtClean="0">
                <a:solidFill>
                  <a:srgbClr val="C00000"/>
                </a:solidFill>
                <a:latin typeface="Times New Roman" pitchFamily="18" charset="0"/>
                <a:cs typeface="Times New Roman" pitchFamily="18" charset="0"/>
              </a:rPr>
              <a:t>Тема: </a:t>
            </a:r>
            <a:r>
              <a:rPr lang="ru-RU" b="1" dirty="0" smtClean="0">
                <a:solidFill>
                  <a:srgbClr val="002060"/>
                </a:solidFill>
                <a:latin typeface="Times New Roman" pitchFamily="18" charset="0"/>
                <a:cs typeface="Times New Roman" pitchFamily="18" charset="0"/>
              </a:rPr>
              <a:t>«Древние и современные Олимпийские игры»</a:t>
            </a:r>
          </a:p>
          <a:p>
            <a:endParaRPr lang="ru-RU" b="1" dirty="0" smtClean="0">
              <a:solidFill>
                <a:srgbClr val="C00000"/>
              </a:solidFill>
              <a:latin typeface="Times New Roman" pitchFamily="18" charset="0"/>
              <a:cs typeface="Times New Roman" pitchFamily="18" charset="0"/>
            </a:endParaRPr>
          </a:p>
          <a:p>
            <a:r>
              <a:rPr lang="ru-RU" b="1" dirty="0" smtClean="0">
                <a:solidFill>
                  <a:srgbClr val="C00000"/>
                </a:solidFill>
                <a:latin typeface="Times New Roman" pitchFamily="18" charset="0"/>
                <a:cs typeface="Times New Roman" pitchFamily="18" charset="0"/>
              </a:rPr>
              <a:t>Цель урока:  </a:t>
            </a:r>
            <a:r>
              <a:rPr lang="ru-RU" b="1" dirty="0" smtClean="0">
                <a:solidFill>
                  <a:srgbClr val="002060"/>
                </a:solidFill>
                <a:latin typeface="Times New Roman" pitchFamily="18" charset="0"/>
                <a:cs typeface="Times New Roman" pitchFamily="18" charset="0"/>
              </a:rPr>
              <a:t>Формирование знаний о физической культуре</a:t>
            </a:r>
            <a:r>
              <a:rPr lang="en-US" b="1" dirty="0" smtClean="0">
                <a:solidFill>
                  <a:srgbClr val="002060"/>
                </a:solidFill>
                <a:latin typeface="Times New Roman" pitchFamily="18" charset="0"/>
                <a:cs typeface="Times New Roman" pitchFamily="18" charset="0"/>
              </a:rPr>
              <a:t> </a:t>
            </a:r>
            <a:r>
              <a:rPr lang="ru-RU" b="1" dirty="0" smtClean="0">
                <a:solidFill>
                  <a:srgbClr val="002060"/>
                </a:solidFill>
                <a:latin typeface="Times New Roman" pitchFamily="18" charset="0"/>
                <a:cs typeface="Times New Roman" pitchFamily="18" charset="0"/>
              </a:rPr>
              <a:t>и её истории.</a:t>
            </a:r>
          </a:p>
          <a:p>
            <a:r>
              <a:rPr lang="ru-RU" b="1" dirty="0" smtClean="0">
                <a:solidFill>
                  <a:srgbClr val="C00000"/>
                </a:solidFill>
                <a:latin typeface="Times New Roman" pitchFamily="18" charset="0"/>
                <a:cs typeface="Times New Roman" pitchFamily="18" charset="0"/>
              </a:rPr>
              <a:t>  Задачи:  </a:t>
            </a:r>
            <a:r>
              <a:rPr lang="ru-RU" b="1" dirty="0" smtClean="0">
                <a:solidFill>
                  <a:srgbClr val="002060"/>
                </a:solidFill>
                <a:latin typeface="Times New Roman" pitchFamily="18" charset="0"/>
                <a:cs typeface="Times New Roman" pitchFamily="18" charset="0"/>
              </a:rPr>
              <a:t>Актуализация интереса учащихся к истории Олимпийских игр и Олимпийским играм современности.</a:t>
            </a:r>
          </a:p>
          <a:p>
            <a:pPr marL="457200" indent="-457200"/>
            <a:r>
              <a:rPr lang="ru-RU" b="1" dirty="0" smtClean="0">
                <a:solidFill>
                  <a:srgbClr val="C00000"/>
                </a:solidFill>
                <a:latin typeface="Times New Roman" pitchFamily="18" charset="0"/>
                <a:cs typeface="Times New Roman" pitchFamily="18" charset="0"/>
              </a:rPr>
              <a:t> </a:t>
            </a:r>
            <a:endParaRPr lang="ru-RU" b="1" dirty="0">
              <a:solidFill>
                <a:srgbClr val="C00000"/>
              </a:solidFill>
              <a:latin typeface="Times New Roman" pitchFamily="18" charset="0"/>
              <a:cs typeface="Times New Roman" pitchFamily="18" charset="0"/>
            </a:endParaRPr>
          </a:p>
        </p:txBody>
      </p:sp>
      <p:sp>
        <p:nvSpPr>
          <p:cNvPr id="7" name="Прямоугольник 6"/>
          <p:cNvSpPr/>
          <p:nvPr/>
        </p:nvSpPr>
        <p:spPr>
          <a:xfrm>
            <a:off x="2285984" y="1571612"/>
            <a:ext cx="2071702" cy="523220"/>
          </a:xfrm>
          <a:prstGeom prst="rect">
            <a:avLst/>
          </a:prstGeom>
        </p:spPr>
        <p:txBody>
          <a:bodyPr wrap="square">
            <a:spAutoFit/>
          </a:bodyPr>
          <a:lstStyle/>
          <a:p>
            <a:r>
              <a:rPr lang="ru-RU" sz="2800" b="1" dirty="0" smtClean="0">
                <a:solidFill>
                  <a:srgbClr val="002060"/>
                </a:solidFill>
                <a:latin typeface="Times New Roman" pitchFamily="18" charset="0"/>
              </a:rPr>
              <a:t>  </a:t>
            </a:r>
            <a:r>
              <a:rPr lang="ru-RU" sz="2800" b="1" dirty="0" smtClean="0">
                <a:solidFill>
                  <a:srgbClr val="C00000"/>
                </a:solidFill>
                <a:latin typeface="Times New Roman" pitchFamily="18" charset="0"/>
              </a:rPr>
              <a:t> </a:t>
            </a:r>
            <a:endParaRPr lang="ru-RU" sz="2800" b="1" dirty="0">
              <a:solidFill>
                <a:srgbClr val="C00000"/>
              </a:solidFill>
            </a:endParaRPr>
          </a:p>
        </p:txBody>
      </p:sp>
      <p:sp>
        <p:nvSpPr>
          <p:cNvPr id="10" name="Прямоугольник 9"/>
          <p:cNvSpPr/>
          <p:nvPr/>
        </p:nvSpPr>
        <p:spPr>
          <a:xfrm>
            <a:off x="2786050" y="2428868"/>
            <a:ext cx="2350848" cy="369332"/>
          </a:xfrm>
          <a:prstGeom prst="rect">
            <a:avLst/>
          </a:prstGeom>
        </p:spPr>
        <p:txBody>
          <a:bodyPr wrap="square">
            <a:spAutoFit/>
          </a:bodyPr>
          <a:lstStyle/>
          <a:p>
            <a:r>
              <a:rPr lang="ru-RU" dirty="0" smtClean="0">
                <a:solidFill>
                  <a:srgbClr val="00FF00"/>
                </a:solidFill>
                <a:latin typeface="Times New Roman" pitchFamily="18" charset="0"/>
              </a:rPr>
              <a:t> </a:t>
            </a:r>
            <a:endParaRPr lang="ru-RU" dirty="0"/>
          </a:p>
        </p:txBody>
      </p:sp>
      <p:sp>
        <p:nvSpPr>
          <p:cNvPr id="11" name="TextBox 10"/>
          <p:cNvSpPr txBox="1"/>
          <p:nvPr/>
        </p:nvSpPr>
        <p:spPr>
          <a:xfrm>
            <a:off x="2786050" y="2143117"/>
            <a:ext cx="2357454" cy="369332"/>
          </a:xfrm>
          <a:prstGeom prst="rect">
            <a:avLst/>
          </a:prstGeom>
          <a:noFill/>
        </p:spPr>
        <p:txBody>
          <a:bodyPr wrap="square" rtlCol="0">
            <a:spAutoFit/>
          </a:bodyPr>
          <a:lstStyle/>
          <a:p>
            <a:endParaRPr lang="ru-RU" b="1" dirty="0">
              <a:solidFill>
                <a:srgbClr val="C00000"/>
              </a:solidFill>
              <a:latin typeface="Times New Roman" pitchFamily="18" charset="0"/>
              <a:cs typeface="Times New Roman" pitchFamily="18" charset="0"/>
            </a:endParaRPr>
          </a:p>
        </p:txBody>
      </p:sp>
      <p:sp>
        <p:nvSpPr>
          <p:cNvPr id="13" name="TextBox 12"/>
          <p:cNvSpPr txBox="1"/>
          <p:nvPr/>
        </p:nvSpPr>
        <p:spPr>
          <a:xfrm>
            <a:off x="500034" y="2786059"/>
            <a:ext cx="1785950" cy="369332"/>
          </a:xfrm>
          <a:prstGeom prst="rect">
            <a:avLst/>
          </a:prstGeom>
          <a:noFill/>
        </p:spPr>
        <p:txBody>
          <a:bodyPr wrap="square" rtlCol="0">
            <a:spAutoFit/>
          </a:bodyPr>
          <a:lstStyle/>
          <a:p>
            <a:endParaRPr lang="ru-RU" b="1" dirty="0">
              <a:solidFill>
                <a:srgbClr val="C00000"/>
              </a:solidFill>
              <a:latin typeface="Times New Roman" pitchFamily="18" charset="0"/>
              <a:cs typeface="Times New Roman" pitchFamily="18" charset="0"/>
            </a:endParaRPr>
          </a:p>
        </p:txBody>
      </p:sp>
      <p:sp>
        <p:nvSpPr>
          <p:cNvPr id="14" name="TextBox 13"/>
          <p:cNvSpPr txBox="1"/>
          <p:nvPr/>
        </p:nvSpPr>
        <p:spPr>
          <a:xfrm>
            <a:off x="571472" y="3643314"/>
            <a:ext cx="2000264" cy="369332"/>
          </a:xfrm>
          <a:prstGeom prst="rect">
            <a:avLst/>
          </a:prstGeom>
          <a:noFill/>
        </p:spPr>
        <p:txBody>
          <a:bodyPr wrap="square" rtlCol="0">
            <a:spAutoFit/>
          </a:bodyPr>
          <a:lstStyle/>
          <a:p>
            <a:endParaRPr lang="ru-RU" b="1" dirty="0">
              <a:solidFill>
                <a:srgbClr val="C00000"/>
              </a:solidFill>
              <a:latin typeface="Times New Roman" pitchFamily="18" charset="0"/>
              <a:cs typeface="Times New Roman" pitchFamily="18" charset="0"/>
            </a:endParaRPr>
          </a:p>
        </p:txBody>
      </p:sp>
      <p:sp>
        <p:nvSpPr>
          <p:cNvPr id="15" name="TextBox 14"/>
          <p:cNvSpPr txBox="1"/>
          <p:nvPr/>
        </p:nvSpPr>
        <p:spPr>
          <a:xfrm>
            <a:off x="428596" y="4286256"/>
            <a:ext cx="2357454" cy="369332"/>
          </a:xfrm>
          <a:prstGeom prst="rect">
            <a:avLst/>
          </a:prstGeom>
          <a:noFill/>
        </p:spPr>
        <p:txBody>
          <a:bodyPr wrap="square" rtlCol="0">
            <a:spAutoFit/>
          </a:bodyPr>
          <a:lstStyle/>
          <a:p>
            <a:endParaRPr lang="ru-RU" b="1" dirty="0">
              <a:solidFill>
                <a:srgbClr val="C00000"/>
              </a:solidFill>
              <a:latin typeface="Times New Roman" pitchFamily="18" charset="0"/>
              <a:cs typeface="Times New Roman" pitchFamily="18" charset="0"/>
            </a:endParaRPr>
          </a:p>
        </p:txBody>
      </p:sp>
      <p:sp>
        <p:nvSpPr>
          <p:cNvPr id="16" name="TextBox 15"/>
          <p:cNvSpPr txBox="1"/>
          <p:nvPr/>
        </p:nvSpPr>
        <p:spPr>
          <a:xfrm>
            <a:off x="642910" y="4929198"/>
            <a:ext cx="1857388" cy="369332"/>
          </a:xfrm>
          <a:prstGeom prst="rect">
            <a:avLst/>
          </a:prstGeom>
          <a:noFill/>
        </p:spPr>
        <p:txBody>
          <a:bodyPr wrap="square" rtlCol="0">
            <a:spAutoFit/>
          </a:bodyPr>
          <a:lstStyle/>
          <a:p>
            <a:endParaRPr lang="ru-RU" b="1" dirty="0">
              <a:solidFill>
                <a:srgbClr val="C00000"/>
              </a:solidFill>
              <a:latin typeface="Times New Roman" pitchFamily="18" charset="0"/>
              <a:cs typeface="Times New Roman" pitchFamily="18" charset="0"/>
            </a:endParaRPr>
          </a:p>
        </p:txBody>
      </p:sp>
      <p:pic>
        <p:nvPicPr>
          <p:cNvPr id="18" name="Picture 8" descr="http://im4-tub-ru.yandex.net/i?id=220352731-33-72"/>
          <p:cNvPicPr>
            <a:picLocks noChangeAspect="1" noChangeArrowheads="1"/>
          </p:cNvPicPr>
          <p:nvPr/>
        </p:nvPicPr>
        <p:blipFill>
          <a:blip r:embed="rId5"/>
          <a:srcRect/>
          <a:stretch>
            <a:fillRect/>
          </a:stretch>
        </p:blipFill>
        <p:spPr bwMode="auto">
          <a:xfrm>
            <a:off x="7500958" y="142852"/>
            <a:ext cx="1500198" cy="1571626"/>
          </a:xfrm>
          <a:prstGeom prst="ellipse">
            <a:avLst/>
          </a:prstGeom>
          <a:ln>
            <a:noFill/>
          </a:ln>
          <a:effectLst>
            <a:softEdge rad="112500"/>
          </a:effectLst>
        </p:spPr>
      </p:pic>
      <p:sp>
        <p:nvSpPr>
          <p:cNvPr id="17" name="Прямоугольник 16"/>
          <p:cNvSpPr/>
          <p:nvPr/>
        </p:nvSpPr>
        <p:spPr>
          <a:xfrm>
            <a:off x="1928794" y="285728"/>
            <a:ext cx="3383825" cy="584775"/>
          </a:xfrm>
          <a:prstGeom prst="rect">
            <a:avLst/>
          </a:prstGeom>
        </p:spPr>
        <p:txBody>
          <a:bodyPr wrap="square">
            <a:spAutoFit/>
          </a:bodyPr>
          <a:lstStyle/>
          <a:p>
            <a:r>
              <a:rPr lang="ru-RU" sz="3200" b="1" dirty="0" smtClean="0">
                <a:solidFill>
                  <a:srgbClr val="C00000"/>
                </a:solidFill>
                <a:latin typeface="Times New Roman" pitchFamily="18" charset="0"/>
                <a:cs typeface="Times New Roman" pitchFamily="18" charset="0"/>
              </a:rPr>
              <a:t>      План урока:</a:t>
            </a:r>
            <a:endParaRPr lang="ru-RU" sz="3200" dirty="0"/>
          </a:p>
        </p:txBody>
      </p:sp>
      <p:pic>
        <p:nvPicPr>
          <p:cNvPr id="21" name="Picture 4" descr="Античные Олимпийские игры | Точка ..."/>
          <p:cNvPicPr>
            <a:picLocks noChangeAspect="1" noChangeArrowheads="1"/>
          </p:cNvPicPr>
          <p:nvPr/>
        </p:nvPicPr>
        <p:blipFill>
          <a:blip r:embed="rId6"/>
          <a:srcRect/>
          <a:stretch>
            <a:fillRect/>
          </a:stretch>
        </p:blipFill>
        <p:spPr bwMode="auto">
          <a:xfrm>
            <a:off x="6500826" y="1857364"/>
            <a:ext cx="2452678" cy="121444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9" name="TextBox 18"/>
          <p:cNvSpPr txBox="1"/>
          <p:nvPr/>
        </p:nvSpPr>
        <p:spPr>
          <a:xfrm>
            <a:off x="285720" y="142852"/>
            <a:ext cx="1555651" cy="461665"/>
          </a:xfrm>
          <a:prstGeom prst="rect">
            <a:avLst/>
          </a:prstGeom>
          <a:noFill/>
        </p:spPr>
        <p:txBody>
          <a:bodyPr wrap="square" rtlCol="0">
            <a:spAutoFit/>
          </a:bodyPr>
          <a:lstStyle/>
          <a:p>
            <a:r>
              <a:rPr lang="en-US" sz="2400" b="1" dirty="0" smtClean="0">
                <a:solidFill>
                  <a:srgbClr val="002060"/>
                </a:solidFill>
              </a:rPr>
              <a:t>1 </a:t>
            </a:r>
            <a:r>
              <a:rPr lang="ru-RU" sz="2400" b="1" dirty="0" smtClean="0">
                <a:solidFill>
                  <a:srgbClr val="002060"/>
                </a:solidFill>
              </a:rPr>
              <a:t>часть</a:t>
            </a:r>
            <a:endParaRPr lang="ru-RU" sz="2400" b="1" dirty="0">
              <a:solidFill>
                <a:srgbClr val="002060"/>
              </a:solidFill>
            </a:endParaRPr>
          </a:p>
        </p:txBody>
      </p:sp>
      <p:graphicFrame>
        <p:nvGraphicFramePr>
          <p:cNvPr id="20" name="Таблица 19"/>
          <p:cNvGraphicFramePr>
            <a:graphicFrameLocks noGrp="1"/>
          </p:cNvGraphicFramePr>
          <p:nvPr/>
        </p:nvGraphicFramePr>
        <p:xfrm>
          <a:off x="357158" y="3357562"/>
          <a:ext cx="8429682" cy="3231833"/>
        </p:xfrm>
        <a:graphic>
          <a:graphicData uri="http://schemas.openxmlformats.org/drawingml/2006/table">
            <a:tbl>
              <a:tblPr>
                <a:tableStyleId>{775DCB02-9BB8-47FD-8907-85C794F793BA}</a:tableStyleId>
              </a:tblPr>
              <a:tblGrid>
                <a:gridCol w="2809894"/>
                <a:gridCol w="2809894"/>
                <a:gridCol w="2809894"/>
              </a:tblGrid>
              <a:tr h="511175">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Tx/>
                        <a:buNone/>
                        <a:tabLst/>
                      </a:pPr>
                      <a:r>
                        <a:rPr kumimoji="0" lang="ru-RU" sz="1600" b="1" u="none" strike="noStrike" cap="none" normalizeH="0" baseline="0" dirty="0" smtClean="0">
                          <a:ln>
                            <a:noFill/>
                          </a:ln>
                          <a:solidFill>
                            <a:srgbClr val="002060"/>
                          </a:solidFill>
                          <a:effectLst/>
                          <a:latin typeface="Times New Roman" pitchFamily="18" charset="0"/>
                          <a:cs typeface="Times New Roman" pitchFamily="18" charset="0"/>
                        </a:rPr>
                        <a:t>Вопросы для сравнения</a:t>
                      </a:r>
                      <a:endParaRPr kumimoji="0" lang="ru-RU" sz="16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Tx/>
                        <a:buNone/>
                        <a:tabLst/>
                      </a:pPr>
                      <a:r>
                        <a:rPr kumimoji="0" lang="ru-RU" sz="1600" b="1" u="none" strike="noStrike" cap="none" normalizeH="0" baseline="0" dirty="0" smtClean="0">
                          <a:ln>
                            <a:noFill/>
                          </a:ln>
                          <a:solidFill>
                            <a:srgbClr val="002060"/>
                          </a:solidFill>
                          <a:effectLst/>
                          <a:latin typeface="Times New Roman" pitchFamily="18" charset="0"/>
                          <a:cs typeface="Times New Roman" pitchFamily="18" charset="0"/>
                        </a:rPr>
                        <a:t>Олимпийские игры в Древней Греции</a:t>
                      </a:r>
                      <a:endParaRPr kumimoji="0" lang="ru-RU" sz="16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Tx/>
                        <a:buNone/>
                        <a:tabLst/>
                      </a:pPr>
                      <a:r>
                        <a:rPr kumimoji="0" lang="ru-RU" sz="1600" b="1" u="none" strike="noStrike" cap="none" normalizeH="0" baseline="0" dirty="0" smtClean="0">
                          <a:ln>
                            <a:noFill/>
                          </a:ln>
                          <a:solidFill>
                            <a:srgbClr val="002060"/>
                          </a:solidFill>
                          <a:effectLst/>
                          <a:latin typeface="Times New Roman" pitchFamily="18" charset="0"/>
                          <a:cs typeface="Times New Roman" pitchFamily="18" charset="0"/>
                        </a:rPr>
                        <a:t>Олимпийские игры Современности</a:t>
                      </a:r>
                      <a:endParaRPr kumimoji="0" lang="ru-RU" sz="16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5810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600" b="0" i="0" u="none" strike="noStrike" cap="none" normalizeH="0" baseline="0" dirty="0" smtClean="0">
                        <a:ln>
                          <a:noFill/>
                        </a:ln>
                        <a:solidFill>
                          <a:srgbClr val="FFFF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400" u="none" strike="noStrike" cap="none" normalizeH="0" baseline="0" dirty="0" smtClean="0">
                        <a:ln>
                          <a:noFill/>
                        </a:ln>
                        <a:effectLs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400" b="0" i="0" u="none" strike="noStrike" cap="none" normalizeH="0" baseline="0" dirty="0" smtClean="0">
                        <a:ln>
                          <a:noFill/>
                        </a:ln>
                        <a:solidFill>
                          <a:srgbClr val="00FF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8223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600" b="0" i="0" u="none" strike="noStrike" cap="none" normalizeH="0" baseline="0" dirty="0" smtClean="0">
                        <a:ln>
                          <a:noFill/>
                        </a:ln>
                        <a:solidFill>
                          <a:srgbClr val="FFFF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400" b="0" i="0" u="none" strike="noStrike" cap="none" normalizeH="0" baseline="0" dirty="0" smtClean="0">
                        <a:ln>
                          <a:noFill/>
                        </a:ln>
                        <a:solidFill>
                          <a:srgbClr val="00FF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400" b="0" i="0" u="none" strike="noStrike" cap="none" normalizeH="0" baseline="0" dirty="0" smtClean="0">
                        <a:ln>
                          <a:noFill/>
                        </a:ln>
                        <a:solidFill>
                          <a:srgbClr val="00FF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42703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600" b="0" i="0" u="none" strike="noStrike" cap="none" normalizeH="0" baseline="0" dirty="0" smtClean="0">
                        <a:ln>
                          <a:noFill/>
                        </a:ln>
                        <a:solidFill>
                          <a:srgbClr val="FFFF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400" b="0" i="0" u="none" strike="noStrike" cap="none" normalizeH="0" baseline="0" dirty="0" smtClean="0">
                        <a:ln>
                          <a:noFill/>
                        </a:ln>
                        <a:solidFill>
                          <a:srgbClr val="00FF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400" b="0" i="0" u="none" strike="noStrike" cap="none" normalizeH="0" baseline="0" dirty="0" smtClean="0">
                        <a:ln>
                          <a:noFill/>
                        </a:ln>
                        <a:solidFill>
                          <a:srgbClr val="00FF00"/>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8223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ru-RU" sz="1600" b="1" u="none" strike="noStrike" cap="none" normalizeH="0" baseline="0" dirty="0" smtClean="0">
                          <a:ln>
                            <a:noFill/>
                          </a:ln>
                          <a:solidFill>
                            <a:srgbClr val="00206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ru-RU" sz="1600" b="1" u="none" strike="noStrike" cap="none" normalizeH="0" baseline="0" dirty="0" smtClean="0">
                          <a:ln>
                            <a:noFill/>
                          </a:ln>
                          <a:solidFill>
                            <a:srgbClr val="002060"/>
                          </a:solidFill>
                          <a:effectLst/>
                          <a:latin typeface="Times New Roman" pitchFamily="18" charset="0"/>
                          <a:cs typeface="Times New Roman" pitchFamily="18" charset="0"/>
                        </a:rPr>
                        <a:t>      Традиции</a:t>
                      </a:r>
                      <a:endParaRPr kumimoji="0" lang="ru-RU" sz="16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4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endParaRPr kumimoji="0" lang="ru-RU" sz="1400" b="1" i="0" u="none" strike="noStrike" cap="none" normalizeH="0" baseline="0" dirty="0" smtClean="0">
                        <a:ln>
                          <a:noFill/>
                        </a:ln>
                        <a:solidFill>
                          <a:srgbClr val="002060"/>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
        <p:nvSpPr>
          <p:cNvPr id="22" name="Прямоугольник 21"/>
          <p:cNvSpPr/>
          <p:nvPr/>
        </p:nvSpPr>
        <p:spPr>
          <a:xfrm>
            <a:off x="3286117" y="2786058"/>
            <a:ext cx="1797402"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Задание</a:t>
            </a:r>
            <a:endParaRPr lang="ru-RU" sz="28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214338"/>
          <a:ext cx="9144000" cy="7072338"/>
        </p:xfrm>
        <a:graphic>
          <a:graphicData uri="http://schemas.openxmlformats.org/presentationml/2006/ole">
            <p:oleObj spid="_x0000_s33794" name="Слайд" r:id="rId3" imgW="4570330" imgH="342759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sp>
        <p:nvSpPr>
          <p:cNvPr id="5" name="Прямоугольник 4"/>
          <p:cNvSpPr/>
          <p:nvPr/>
        </p:nvSpPr>
        <p:spPr>
          <a:xfrm>
            <a:off x="285720" y="0"/>
            <a:ext cx="8358246" cy="954107"/>
          </a:xfrm>
          <a:prstGeom prst="rect">
            <a:avLst/>
          </a:prstGeom>
        </p:spPr>
        <p:txBody>
          <a:bodyPr wrap="square">
            <a:spAutoFit/>
          </a:bodyPr>
          <a:lstStyle/>
          <a:p>
            <a:r>
              <a:rPr lang="ru-RU" sz="28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Олимпийские игры</a:t>
            </a:r>
            <a:r>
              <a:rPr lang="en-US" sz="28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8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800" b="1" i="1" dirty="0" smtClean="0">
                <a:solidFill>
                  <a:srgbClr val="FF0000"/>
                </a:solidFill>
                <a:latin typeface="Times New Roman" pitchFamily="18" charset="0"/>
                <a:cs typeface="Times New Roman" pitchFamily="18" charset="0"/>
              </a:rPr>
              <a:t>спортивные состязания, посвященные богу Зевсу.</a:t>
            </a:r>
            <a:endParaRPr lang="ru-RU" sz="2800" i="1" dirty="0"/>
          </a:p>
        </p:txBody>
      </p:sp>
      <p:sp>
        <p:nvSpPr>
          <p:cNvPr id="8" name="Прямоугольник 7"/>
          <p:cNvSpPr/>
          <p:nvPr/>
        </p:nvSpPr>
        <p:spPr>
          <a:xfrm>
            <a:off x="214282" y="1071546"/>
            <a:ext cx="6000792" cy="3046988"/>
          </a:xfrm>
          <a:prstGeom prst="rect">
            <a:avLst/>
          </a:prstGeom>
        </p:spPr>
        <p:txBody>
          <a:bodyPr wrap="square">
            <a:spAutoFit/>
          </a:bodyPr>
          <a:lstStyle/>
          <a:p>
            <a:r>
              <a:rPr lang="ru-RU" sz="1600" b="1" u="sng" dirty="0" smtClean="0">
                <a:solidFill>
                  <a:srgbClr val="C00000"/>
                </a:solidFill>
                <a:latin typeface="Times New Roman" pitchFamily="18" charset="0"/>
                <a:cs typeface="Times New Roman" pitchFamily="18" charset="0"/>
              </a:rPr>
              <a:t>Зародились в 776 году до н.э. в Древней Греции,</a:t>
            </a:r>
            <a:r>
              <a:rPr lang="ru-RU" sz="1600" u="sng" dirty="0" smtClean="0">
                <a:solidFill>
                  <a:srgbClr val="C00000"/>
                </a:solidFill>
              </a:rPr>
              <a:t> </a:t>
            </a:r>
            <a:r>
              <a:rPr lang="ru-RU" sz="1600" b="1" u="sng" dirty="0" smtClean="0">
                <a:solidFill>
                  <a:srgbClr val="C00000"/>
                </a:solidFill>
                <a:latin typeface="Times New Roman" pitchFamily="18" charset="0"/>
              </a:rPr>
              <a:t>в Олимпии, в области Элида на Пелопоннесе. </a:t>
            </a:r>
            <a:endParaRPr lang="en-US" sz="1600" b="1" u="sng" dirty="0" smtClean="0">
              <a:solidFill>
                <a:srgbClr val="C00000"/>
              </a:solidFill>
            </a:endParaRPr>
          </a:p>
          <a:p>
            <a:r>
              <a:rPr lang="ru-RU" sz="1600" b="1" u="sng" dirty="0" smtClean="0">
                <a:solidFill>
                  <a:srgbClr val="C00000"/>
                </a:solidFill>
                <a:latin typeface="Times New Roman" pitchFamily="18" charset="0"/>
                <a:cs typeface="Times New Roman" pitchFamily="18" charset="0"/>
              </a:rPr>
              <a:t>ОЛИМПИЙСКИЕ ИГРЫ проводились раз в четыре года по строго определенным правилам и продолжались 5 дней. </a:t>
            </a:r>
          </a:p>
          <a:p>
            <a:r>
              <a:rPr lang="ru-RU" sz="1600" b="1" dirty="0" smtClean="0">
                <a:solidFill>
                  <a:srgbClr val="002060"/>
                </a:solidFill>
                <a:latin typeface="Times New Roman" pitchFamily="18" charset="0"/>
                <a:cs typeface="Times New Roman" pitchFamily="18" charset="0"/>
              </a:rPr>
              <a:t>Победа на Олимпиаде считалась чрезвычайно почетной и для атлета, и для полиса, который он представлял.</a:t>
            </a:r>
          </a:p>
          <a:p>
            <a:r>
              <a:rPr lang="ru-RU" sz="1600" b="1" dirty="0" smtClean="0">
                <a:solidFill>
                  <a:srgbClr val="002060"/>
                </a:solidFill>
                <a:latin typeface="Times New Roman" pitchFamily="18" charset="0"/>
                <a:cs typeface="Times New Roman" pitchFamily="18" charset="0"/>
              </a:rPr>
              <a:t>На ОЛИМПИЙСКИЕ ИГРЫ в ГРЕЦИЮ приезжали атлеты и многочисленные зрители из многих стран. Принимать участие в ОЛИМПИЙСКИХ ИГРАХ могли только граждане городов ГРЕЦИИ. Олимпийский стадион вмещал 40 тысяч человек и был всегда переполнен. На берегу реки Алфея во время празднеств вырастал целый город из палаток и шалашей. </a:t>
            </a:r>
          </a:p>
        </p:txBody>
      </p:sp>
      <p:sp>
        <p:nvSpPr>
          <p:cNvPr id="9" name="Прямоугольник 8"/>
          <p:cNvSpPr/>
          <p:nvPr/>
        </p:nvSpPr>
        <p:spPr>
          <a:xfrm>
            <a:off x="3643306" y="1857363"/>
            <a:ext cx="4500594" cy="369332"/>
          </a:xfrm>
          <a:prstGeom prst="rect">
            <a:avLst/>
          </a:prstGeom>
        </p:spPr>
        <p:txBody>
          <a:bodyPr wrap="square">
            <a:spAutoFit/>
          </a:bodyPr>
          <a:lstStyle/>
          <a:p>
            <a:pPr>
              <a:defRPr/>
            </a:pPr>
            <a:endParaRPr lang="ru-RU" dirty="0"/>
          </a:p>
        </p:txBody>
      </p:sp>
      <p:pic>
        <p:nvPicPr>
          <p:cNvPr id="11" name="Picture 8" descr="http://im4-tub-ru.yandex.net/i?id=220352731-33-72"/>
          <p:cNvPicPr>
            <a:picLocks noChangeAspect="1" noChangeArrowheads="1"/>
          </p:cNvPicPr>
          <p:nvPr/>
        </p:nvPicPr>
        <p:blipFill>
          <a:blip r:embed="rId4"/>
          <a:srcRect/>
          <a:stretch>
            <a:fillRect/>
          </a:stretch>
        </p:blipFill>
        <p:spPr bwMode="auto">
          <a:xfrm>
            <a:off x="7500958" y="142852"/>
            <a:ext cx="1500198" cy="1571626"/>
          </a:xfrm>
          <a:prstGeom prst="ellipse">
            <a:avLst/>
          </a:prstGeom>
          <a:ln>
            <a:noFill/>
          </a:ln>
          <a:effectLst>
            <a:softEdge rad="112500"/>
          </a:effectLst>
        </p:spPr>
      </p:pic>
      <p:pic>
        <p:nvPicPr>
          <p:cNvPr id="12" name="Picture 4"/>
          <p:cNvPicPr>
            <a:picLocks noChangeAspect="1" noChangeArrowheads="1"/>
          </p:cNvPicPr>
          <p:nvPr/>
        </p:nvPicPr>
        <p:blipFill>
          <a:blip r:embed="rId5" cstate="screen"/>
          <a:srcRect/>
          <a:stretch>
            <a:fillRect/>
          </a:stretch>
        </p:blipFill>
        <p:spPr bwMode="auto">
          <a:xfrm>
            <a:off x="6429388" y="1643050"/>
            <a:ext cx="1928826" cy="1928826"/>
          </a:xfrm>
          <a:prstGeom prst="rect">
            <a:avLst/>
          </a:prstGeom>
          <a:noFill/>
          <a:ln w="9525">
            <a:noFill/>
            <a:miter lim="800000"/>
            <a:headEnd/>
            <a:tailEnd/>
          </a:ln>
        </p:spPr>
      </p:pic>
      <p:sp>
        <p:nvSpPr>
          <p:cNvPr id="10" name="Прямоугольник 9"/>
          <p:cNvSpPr/>
          <p:nvPr/>
        </p:nvSpPr>
        <p:spPr>
          <a:xfrm>
            <a:off x="142844" y="4429133"/>
            <a:ext cx="7215238" cy="2062103"/>
          </a:xfrm>
          <a:prstGeom prst="rect">
            <a:avLst/>
          </a:prstGeom>
        </p:spPr>
        <p:txBody>
          <a:bodyPr wrap="square">
            <a:spAutoFit/>
          </a:bodyPr>
          <a:lstStyle/>
          <a:p>
            <a:pPr lvl="0" fontAlgn="base">
              <a:spcBef>
                <a:spcPct val="0"/>
              </a:spcBef>
              <a:spcAft>
                <a:spcPct val="0"/>
              </a:spcAft>
            </a:pPr>
            <a:r>
              <a:rPr lang="ru-RU" sz="1600" b="1" dirty="0" smtClean="0">
                <a:solidFill>
                  <a:srgbClr val="C00000"/>
                </a:solidFill>
                <a:latin typeface="Times New Roman" pitchFamily="18" charset="0"/>
                <a:cs typeface="Times New Roman" pitchFamily="18" charset="0"/>
              </a:rPr>
              <a:t>Олимпийские игры – </a:t>
            </a:r>
            <a:r>
              <a:rPr lang="ru-RU" sz="1600" b="1" dirty="0" smtClean="0">
                <a:solidFill>
                  <a:srgbClr val="002060"/>
                </a:solidFill>
                <a:latin typeface="Times New Roman" pitchFamily="18" charset="0"/>
                <a:cs typeface="Times New Roman" pitchFamily="18" charset="0"/>
              </a:rPr>
              <a:t>величайшие из эллинских национальных празднеств. Они возникли еще во времена Кроноса, в честь Идейского Геракла. </a:t>
            </a:r>
          </a:p>
          <a:p>
            <a:pPr lvl="0" fontAlgn="base">
              <a:spcBef>
                <a:spcPct val="0"/>
              </a:spcBef>
              <a:spcAft>
                <a:spcPct val="0"/>
              </a:spcAft>
            </a:pPr>
            <a:r>
              <a:rPr lang="ru-RU" sz="1600" b="1" dirty="0" smtClean="0">
                <a:solidFill>
                  <a:srgbClr val="002060"/>
                </a:solidFill>
                <a:latin typeface="Times New Roman" pitchFamily="18" charset="0"/>
                <a:cs typeface="Times New Roman" pitchFamily="18" charset="0"/>
              </a:rPr>
              <a:t>По этому сказанию, Рея передала новорожденного Зевса Идейским Дактилам (Куретам). </a:t>
            </a:r>
          </a:p>
          <a:p>
            <a:pPr lvl="0" fontAlgn="base">
              <a:spcBef>
                <a:spcPct val="0"/>
              </a:spcBef>
              <a:spcAft>
                <a:spcPct val="0"/>
              </a:spcAft>
            </a:pPr>
            <a:r>
              <a:rPr lang="ru-RU" sz="1600" b="1" dirty="0" smtClean="0">
                <a:solidFill>
                  <a:srgbClr val="002060"/>
                </a:solidFill>
                <a:latin typeface="Times New Roman" pitchFamily="18" charset="0"/>
                <a:cs typeface="Times New Roman" pitchFamily="18" charset="0"/>
              </a:rPr>
              <a:t>Геракл, старший из братьев, победил всех в беге и был награжден за победу венком из дикой оливы. При этом Геракл установил состязания, которые должны были происходить через 5 лет, по числу прибывших в Олимпию идейских братьев. </a:t>
            </a:r>
            <a:endParaRPr lang="ru-RU" sz="1600" dirty="0"/>
          </a:p>
        </p:txBody>
      </p:sp>
      <p:pic>
        <p:nvPicPr>
          <p:cNvPr id="13" name="Picture 6" descr="http://body-info.narod.ru/index_files/Gerakl.jpg"/>
          <p:cNvPicPr>
            <a:picLocks noChangeAspect="1" noChangeArrowheads="1"/>
          </p:cNvPicPr>
          <p:nvPr/>
        </p:nvPicPr>
        <p:blipFill>
          <a:blip r:embed="rId6"/>
          <a:srcRect/>
          <a:stretch>
            <a:fillRect/>
          </a:stretch>
        </p:blipFill>
        <p:spPr bwMode="auto">
          <a:xfrm>
            <a:off x="7358082" y="4429132"/>
            <a:ext cx="1571636" cy="207170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66562" name="Слайд" r:id="rId3" imgW="4570330" imgH="342759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pic>
        <p:nvPicPr>
          <p:cNvPr id="9" name="Picture 8" descr="http://im4-tub-ru.yandex.net/i?id=220352731-33-72"/>
          <p:cNvPicPr>
            <a:picLocks noChangeAspect="1" noChangeArrowheads="1"/>
          </p:cNvPicPr>
          <p:nvPr/>
        </p:nvPicPr>
        <p:blipFill>
          <a:blip r:embed="rId4"/>
          <a:srcRect/>
          <a:stretch>
            <a:fillRect/>
          </a:stretch>
        </p:blipFill>
        <p:spPr bwMode="auto">
          <a:xfrm>
            <a:off x="7500958" y="142852"/>
            <a:ext cx="1500198" cy="1571626"/>
          </a:xfrm>
          <a:prstGeom prst="ellipse">
            <a:avLst/>
          </a:prstGeom>
          <a:ln>
            <a:noFill/>
          </a:ln>
          <a:effectLst>
            <a:softEdge rad="112500"/>
          </a:effectLst>
        </p:spPr>
      </p:pic>
      <p:pic>
        <p:nvPicPr>
          <p:cNvPr id="8" name="Picture 4" descr="http://victoria.gorod.tomsk.ru/uploads/47343/1295083643/Olympics_4.jpg"/>
          <p:cNvPicPr>
            <a:picLocks noChangeAspect="1" noChangeArrowheads="1"/>
          </p:cNvPicPr>
          <p:nvPr/>
        </p:nvPicPr>
        <p:blipFill>
          <a:blip r:embed="rId5"/>
          <a:srcRect/>
          <a:stretch>
            <a:fillRect/>
          </a:stretch>
        </p:blipFill>
        <p:spPr bwMode="auto">
          <a:xfrm>
            <a:off x="7143768" y="1857364"/>
            <a:ext cx="1785950" cy="2357454"/>
          </a:xfrm>
          <a:prstGeom prst="rect">
            <a:avLst/>
          </a:prstGeom>
          <a:ln>
            <a:noFill/>
          </a:ln>
          <a:effectLst>
            <a:softEdge rad="112500"/>
          </a:effectLst>
        </p:spPr>
      </p:pic>
      <p:sp>
        <p:nvSpPr>
          <p:cNvPr id="10" name="Прямоугольник 9"/>
          <p:cNvSpPr/>
          <p:nvPr/>
        </p:nvSpPr>
        <p:spPr>
          <a:xfrm>
            <a:off x="142844" y="142852"/>
            <a:ext cx="7072362" cy="3416320"/>
          </a:xfrm>
          <a:prstGeom prst="rect">
            <a:avLst/>
          </a:prstGeom>
        </p:spPr>
        <p:txBody>
          <a:bodyPr wrap="square">
            <a:spAutoFit/>
          </a:bodyPr>
          <a:lstStyle/>
          <a:p>
            <a:r>
              <a:rPr lang="ru-RU" b="1" i="1" dirty="0" smtClean="0">
                <a:solidFill>
                  <a:srgbClr val="FF0000"/>
                </a:solidFill>
                <a:latin typeface="Times New Roman" pitchFamily="18" charset="0"/>
                <a:cs typeface="Times New Roman" pitchFamily="18" charset="0"/>
              </a:rPr>
              <a:t>Древняя традиция... Самое мирное и дружественное собрание всех народов мира... </a:t>
            </a:r>
            <a:r>
              <a:rPr lang="ru-RU" b="1" i="1" dirty="0" smtClean="0">
                <a:solidFill>
                  <a:schemeClr val="bg2">
                    <a:lumMod val="10000"/>
                  </a:schemeClr>
                </a:solidFill>
                <a:latin typeface="Times New Roman" pitchFamily="18" charset="0"/>
                <a:cs typeface="Times New Roman" pitchFamily="18" charset="0"/>
              </a:rPr>
              <a:t/>
            </a:r>
            <a:br>
              <a:rPr lang="ru-RU" b="1" i="1" dirty="0" smtClean="0">
                <a:solidFill>
                  <a:schemeClr val="bg2">
                    <a:lumMod val="10000"/>
                  </a:schemeClr>
                </a:solidFill>
                <a:latin typeface="Times New Roman" pitchFamily="18" charset="0"/>
                <a:cs typeface="Times New Roman" pitchFamily="18" charset="0"/>
              </a:rPr>
            </a:br>
            <a:r>
              <a:rPr lang="en-US" b="1" dirty="0" smtClean="0">
                <a:latin typeface="Times New Roman" pitchFamily="18" charset="0"/>
                <a:cs typeface="Times New Roman" pitchFamily="18" charset="0"/>
              </a:rPr>
              <a:t>  </a:t>
            </a:r>
            <a:r>
              <a:rPr lang="ru-RU" sz="1600" b="1" dirty="0" smtClean="0">
                <a:solidFill>
                  <a:srgbClr val="002060"/>
                </a:solidFill>
                <a:latin typeface="Times New Roman" pitchFamily="18" charset="0"/>
                <a:cs typeface="Times New Roman" pitchFamily="18" charset="0"/>
              </a:rPr>
              <a:t>Вот что написал про древнюю Олимпию поэт Пиндар: </a:t>
            </a:r>
            <a:br>
              <a:rPr lang="ru-RU" sz="1600" b="1" dirty="0" smtClean="0">
                <a:solidFill>
                  <a:srgbClr val="002060"/>
                </a:solidFill>
                <a:latin typeface="Times New Roman" pitchFamily="18" charset="0"/>
                <a:cs typeface="Times New Roman" pitchFamily="18" charset="0"/>
              </a:rPr>
            </a:br>
            <a:r>
              <a:rPr lang="ru-RU" sz="1600" b="1" dirty="0" smtClean="0">
                <a:solidFill>
                  <a:srgbClr val="002060"/>
                </a:solidFill>
                <a:latin typeface="Times New Roman" pitchFamily="18" charset="0"/>
                <a:cs typeface="Times New Roman" pitchFamily="18" charset="0"/>
              </a:rPr>
              <a:t>"Мать всех соревнований... и госпожа справедливости". </a:t>
            </a:r>
            <a:br>
              <a:rPr lang="ru-RU" sz="1600" b="1" dirty="0" smtClean="0">
                <a:solidFill>
                  <a:srgbClr val="002060"/>
                </a:solidFill>
                <a:latin typeface="Times New Roman" pitchFamily="18" charset="0"/>
                <a:cs typeface="Times New Roman" pitchFamily="18" charset="0"/>
              </a:rPr>
            </a:br>
            <a:r>
              <a:rPr lang="ru-RU" sz="1600" b="1" dirty="0" smtClean="0">
                <a:solidFill>
                  <a:srgbClr val="002060"/>
                </a:solidFill>
                <a:latin typeface="Times New Roman" pitchFamily="18" charset="0"/>
                <a:cs typeface="Times New Roman" pitchFamily="18" charset="0"/>
              </a:rPr>
              <a:t/>
            </a:r>
            <a:br>
              <a:rPr lang="ru-RU" sz="1600" b="1" dirty="0" smtClean="0">
                <a:solidFill>
                  <a:srgbClr val="002060"/>
                </a:solidFill>
                <a:latin typeface="Times New Roman" pitchFamily="18" charset="0"/>
                <a:cs typeface="Times New Roman" pitchFamily="18" charset="0"/>
              </a:rPr>
            </a:br>
            <a:r>
              <a:rPr lang="ru-RU" sz="1600" b="1" dirty="0" smtClean="0">
                <a:solidFill>
                  <a:srgbClr val="002060"/>
                </a:solidFill>
                <a:latin typeface="Times New Roman" pitchFamily="18" charset="0"/>
                <a:cs typeface="Times New Roman" pitchFamily="18" charset="0"/>
              </a:rPr>
              <a:t>Игры начинались с того, что по всей Греции путешествовали глашатаи, зычными голосами объявляя о начале экехерии - священного перемирия. </a:t>
            </a:r>
            <a:br>
              <a:rPr lang="ru-RU" sz="1600" b="1" dirty="0" smtClean="0">
                <a:solidFill>
                  <a:srgbClr val="002060"/>
                </a:solidFill>
                <a:latin typeface="Times New Roman" pitchFamily="18" charset="0"/>
                <a:cs typeface="Times New Roman" pitchFamily="18" charset="0"/>
              </a:rPr>
            </a:br>
            <a:r>
              <a:rPr lang="ru-RU" sz="1600" b="1" dirty="0" smtClean="0">
                <a:solidFill>
                  <a:srgbClr val="002060"/>
                </a:solidFill>
                <a:latin typeface="Times New Roman" pitchFamily="18" charset="0"/>
                <a:cs typeface="Times New Roman" pitchFamily="18" charset="0"/>
              </a:rPr>
              <a:t>Теперь на время Игр (около 5 дней) по всей страны должны были немедленно прекратиться все военные действия. Такую важную роль имели Игры в политической жизни страны - останавливали войны. К сожалению, в 20 веке случилось иначе - из-за двух мировых войн прерывались сами Игры. </a:t>
            </a:r>
            <a:r>
              <a:rPr lang="ru-RU" b="1" dirty="0" smtClean="0">
                <a:solidFill>
                  <a:srgbClr val="002060"/>
                </a:solidFill>
                <a:latin typeface="Times New Roman" pitchFamily="18" charset="0"/>
                <a:cs typeface="Times New Roman" pitchFamily="18" charset="0"/>
              </a:rPr>
              <a:t/>
            </a:r>
            <a:br>
              <a:rPr lang="ru-RU" b="1" dirty="0" smtClean="0">
                <a:solidFill>
                  <a:srgbClr val="002060"/>
                </a:solidFill>
                <a:latin typeface="Times New Roman" pitchFamily="18" charset="0"/>
                <a:cs typeface="Times New Roman" pitchFamily="18" charset="0"/>
              </a:rPr>
            </a:br>
            <a:endParaRPr lang="ru-RU" dirty="0"/>
          </a:p>
        </p:txBody>
      </p:sp>
      <p:pic>
        <p:nvPicPr>
          <p:cNvPr id="11" name="Picture 4" descr="http://wrestlingua.com/uploads/posts/2009-12/1261064066_i_068.jpg"/>
          <p:cNvPicPr>
            <a:picLocks noChangeAspect="1" noChangeArrowheads="1"/>
          </p:cNvPicPr>
          <p:nvPr/>
        </p:nvPicPr>
        <p:blipFill>
          <a:blip r:embed="rId6" cstate="screen"/>
          <a:srcRect/>
          <a:stretch>
            <a:fillRect/>
          </a:stretch>
        </p:blipFill>
        <p:spPr bwMode="auto">
          <a:xfrm>
            <a:off x="6929454" y="4214818"/>
            <a:ext cx="2000264" cy="2500290"/>
          </a:xfrm>
          <a:prstGeom prst="ellipse">
            <a:avLst/>
          </a:prstGeom>
          <a:ln>
            <a:noFill/>
          </a:ln>
          <a:effectLst>
            <a:softEdge rad="112500"/>
          </a:effectLst>
        </p:spPr>
      </p:pic>
      <p:sp>
        <p:nvSpPr>
          <p:cNvPr id="12" name="Прямоугольник 11"/>
          <p:cNvSpPr/>
          <p:nvPr/>
        </p:nvSpPr>
        <p:spPr>
          <a:xfrm>
            <a:off x="142844" y="3571875"/>
            <a:ext cx="6715156" cy="3046988"/>
          </a:xfrm>
          <a:prstGeom prst="rect">
            <a:avLst/>
          </a:prstGeom>
        </p:spPr>
        <p:txBody>
          <a:bodyPr wrap="square">
            <a:spAutoFit/>
          </a:bodyPr>
          <a:lstStyle/>
          <a:p>
            <a:pPr lvl="0" fontAlgn="base">
              <a:spcBef>
                <a:spcPct val="0"/>
              </a:spcBef>
              <a:spcAft>
                <a:spcPct val="0"/>
              </a:spcAft>
              <a:buFont typeface="Arial" pitchFamily="34" charset="0"/>
              <a:buChar char="•"/>
            </a:pPr>
            <a:r>
              <a:rPr lang="ru-RU" sz="1600" b="1" dirty="0" smtClean="0">
                <a:solidFill>
                  <a:srgbClr val="002060"/>
                </a:solidFill>
                <a:latin typeface="Times New Roman" pitchFamily="18" charset="0"/>
                <a:cs typeface="Times New Roman" pitchFamily="18" charset="0"/>
              </a:rPr>
              <a:t>В праздничных состязаниях могли участвовать лишь чистокровные эллины, не подвергнувшиеся атимии, варвары могли быть только зрителями. </a:t>
            </a:r>
            <a:endParaRPr lang="en-US" sz="1600" b="1" dirty="0" smtClean="0">
              <a:solidFill>
                <a:srgbClr val="002060"/>
              </a:solidFill>
              <a:latin typeface="Times New Roman" pitchFamily="18" charset="0"/>
              <a:cs typeface="Times New Roman" pitchFamily="18" charset="0"/>
            </a:endParaRPr>
          </a:p>
          <a:p>
            <a:pPr lvl="0" fontAlgn="base">
              <a:spcBef>
                <a:spcPct val="0"/>
              </a:spcBef>
              <a:spcAft>
                <a:spcPct val="0"/>
              </a:spcAft>
            </a:pPr>
            <a:endParaRPr lang="ru-RU" sz="1600" b="1" dirty="0" smtClean="0">
              <a:solidFill>
                <a:srgbClr val="002060"/>
              </a:solidFill>
              <a:latin typeface="Times New Roman" pitchFamily="18" charset="0"/>
              <a:cs typeface="Times New Roman" pitchFamily="18" charset="0"/>
            </a:endParaRPr>
          </a:p>
          <a:p>
            <a:pPr lvl="0" fontAlgn="base">
              <a:spcBef>
                <a:spcPct val="0"/>
              </a:spcBef>
              <a:spcAft>
                <a:spcPct val="0"/>
              </a:spcAft>
              <a:buFont typeface="Arial" pitchFamily="34" charset="0"/>
              <a:buChar char="•"/>
            </a:pPr>
            <a:r>
              <a:rPr lang="ru-RU" sz="1600" b="1" dirty="0" smtClean="0">
                <a:solidFill>
                  <a:srgbClr val="002060"/>
                </a:solidFill>
                <a:latin typeface="Times New Roman" pitchFamily="18" charset="0"/>
                <a:cs typeface="Times New Roman" pitchFamily="18" charset="0"/>
              </a:rPr>
              <a:t> Женщины, кроме жрицы Деметры, вольноотпущенники и рабы на соревнования даже в качестве зрителей не допускались под страхом смертной казни. </a:t>
            </a:r>
            <a:endParaRPr lang="en-US" sz="1600" b="1" dirty="0" smtClean="0">
              <a:solidFill>
                <a:srgbClr val="002060"/>
              </a:solidFill>
              <a:latin typeface="Times New Roman" pitchFamily="18" charset="0"/>
              <a:cs typeface="Times New Roman" pitchFamily="18" charset="0"/>
            </a:endParaRPr>
          </a:p>
          <a:p>
            <a:pPr lvl="0" fontAlgn="base">
              <a:spcBef>
                <a:spcPct val="0"/>
              </a:spcBef>
              <a:spcAft>
                <a:spcPct val="0"/>
              </a:spcAft>
            </a:pPr>
            <a:endParaRPr lang="ru-RU" sz="1600" b="1" dirty="0" smtClean="0">
              <a:solidFill>
                <a:srgbClr val="002060"/>
              </a:solidFill>
              <a:latin typeface="Times New Roman" pitchFamily="18" charset="0"/>
              <a:cs typeface="Times New Roman" pitchFamily="18" charset="0"/>
            </a:endParaRPr>
          </a:p>
          <a:p>
            <a:pPr lvl="0" fontAlgn="base">
              <a:spcBef>
                <a:spcPct val="0"/>
              </a:spcBef>
              <a:spcAft>
                <a:spcPct val="0"/>
              </a:spcAft>
              <a:buFont typeface="Arial" pitchFamily="34" charset="0"/>
              <a:buChar char="•"/>
            </a:pPr>
            <a:r>
              <a:rPr lang="ru-RU" sz="1600" b="1" dirty="0" smtClean="0">
                <a:solidFill>
                  <a:srgbClr val="002060"/>
                </a:solidFill>
                <a:latin typeface="Times New Roman" pitchFamily="18" charset="0"/>
                <a:cs typeface="Times New Roman" pitchFamily="18" charset="0"/>
              </a:rPr>
              <a:t>Число зрителей и исполнителей было очень велико, очень многие пользовались этим временем, чтобы совершать торговые и другие сделки, и поэты и художники - чтобы знакомить публику с своими произведениями.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35842" name="Слайд" r:id="rId3" imgW="4233573" imgH="3174528"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pic>
        <p:nvPicPr>
          <p:cNvPr id="27652" name="Picture 4" descr="http://net.eurekanet.ru/prog/luceum/antich/bogi/olimp.files/image002.jpg"/>
          <p:cNvPicPr>
            <a:picLocks noChangeAspect="1" noChangeArrowheads="1"/>
          </p:cNvPicPr>
          <p:nvPr/>
        </p:nvPicPr>
        <p:blipFill>
          <a:blip r:embed="rId4" cstate="screen"/>
          <a:srcRect/>
          <a:stretch>
            <a:fillRect/>
          </a:stretch>
        </p:blipFill>
        <p:spPr bwMode="auto">
          <a:xfrm>
            <a:off x="285720" y="1428736"/>
            <a:ext cx="3500462" cy="1857388"/>
          </a:xfrm>
          <a:prstGeom prst="rect">
            <a:avLst/>
          </a:prstGeom>
          <a:ln>
            <a:noFill/>
          </a:ln>
          <a:effectLst>
            <a:softEdge rad="112500"/>
          </a:effectLst>
        </p:spPr>
      </p:pic>
      <p:sp>
        <p:nvSpPr>
          <p:cNvPr id="7" name="Прямоугольник 6"/>
          <p:cNvSpPr/>
          <p:nvPr/>
        </p:nvSpPr>
        <p:spPr>
          <a:xfrm>
            <a:off x="3857620" y="1357298"/>
            <a:ext cx="4857784" cy="2062103"/>
          </a:xfrm>
          <a:prstGeom prst="rect">
            <a:avLst/>
          </a:prstGeom>
        </p:spPr>
        <p:txBody>
          <a:bodyPr wrap="square">
            <a:spAutoFit/>
          </a:bodyPr>
          <a:lstStyle/>
          <a:p>
            <a:r>
              <a:rPr lang="ru-RU" sz="1600" b="1" dirty="0" smtClean="0">
                <a:solidFill>
                  <a:srgbClr val="002060"/>
                </a:solidFill>
                <a:latin typeface="Times New Roman" pitchFamily="18" charset="0"/>
                <a:cs typeface="Times New Roman" pitchFamily="18" charset="0"/>
              </a:rPr>
              <a:t>Глашатай громко объявлял имя и родину каждого и трижды спрашивал: «Все ли вы, счастливые гости Олимпии, согласны, что этот атлет является свободным и достойным гражданином?». Затем начинались соревнования. Участники, умащенные маслом, выступали обнаженными. Судьи восседали на возвышении и награждали победителей венками из освященной оливы. </a:t>
            </a:r>
            <a:endParaRPr lang="ru-RU" sz="1600" b="1" dirty="0">
              <a:solidFill>
                <a:srgbClr val="002060"/>
              </a:solidFill>
              <a:latin typeface="Times New Roman" pitchFamily="18" charset="0"/>
              <a:cs typeface="Times New Roman" pitchFamily="18" charset="0"/>
            </a:endParaRPr>
          </a:p>
        </p:txBody>
      </p:sp>
      <p:sp>
        <p:nvSpPr>
          <p:cNvPr id="9" name="Прямоугольник 8"/>
          <p:cNvSpPr/>
          <p:nvPr/>
        </p:nvSpPr>
        <p:spPr>
          <a:xfrm>
            <a:off x="285720" y="142853"/>
            <a:ext cx="7286676" cy="1077218"/>
          </a:xfrm>
          <a:prstGeom prst="rect">
            <a:avLst/>
          </a:prstGeom>
        </p:spPr>
        <p:txBody>
          <a:bodyPr wrap="square">
            <a:spAutoFit/>
          </a:bodyPr>
          <a:lstStyle/>
          <a:p>
            <a:r>
              <a:rPr lang="ru-RU" sz="1600" b="1" dirty="0" smtClean="0">
                <a:solidFill>
                  <a:srgbClr val="002060"/>
                </a:solidFill>
                <a:latin typeface="Times New Roman" pitchFamily="18" charset="0"/>
                <a:cs typeface="Times New Roman" pitchFamily="18" charset="0"/>
              </a:rPr>
              <a:t>Итак, великий день наступал. От 40 тыс. до 60 тыс. зрителей занимали места на насыпи вокруг стадиона. Трубы приветствовали приближающихся элланодиков и почётных гостей. Атлеты по очереди выходили на середину арены, чтобы представиться зрителям.</a:t>
            </a:r>
            <a:endParaRPr lang="ru-RU" sz="1600" b="1" dirty="0">
              <a:solidFill>
                <a:srgbClr val="002060"/>
              </a:solidFill>
              <a:latin typeface="Times New Roman" pitchFamily="18" charset="0"/>
              <a:cs typeface="Times New Roman" pitchFamily="18" charset="0"/>
            </a:endParaRPr>
          </a:p>
        </p:txBody>
      </p:sp>
      <p:pic>
        <p:nvPicPr>
          <p:cNvPr id="11" name="Picture 8" descr="http://im4-tub-ru.yandex.net/i?id=220352731-33-72"/>
          <p:cNvPicPr>
            <a:picLocks noChangeAspect="1" noChangeArrowheads="1"/>
          </p:cNvPicPr>
          <p:nvPr/>
        </p:nvPicPr>
        <p:blipFill>
          <a:blip r:embed="rId5"/>
          <a:srcRect/>
          <a:stretch>
            <a:fillRect/>
          </a:stretch>
        </p:blipFill>
        <p:spPr bwMode="auto">
          <a:xfrm>
            <a:off x="7500958" y="0"/>
            <a:ext cx="1500198" cy="1571626"/>
          </a:xfrm>
          <a:prstGeom prst="ellipse">
            <a:avLst/>
          </a:prstGeom>
          <a:ln>
            <a:noFill/>
          </a:ln>
          <a:effectLst>
            <a:softEdge rad="112500"/>
          </a:effectLst>
        </p:spPr>
      </p:pic>
      <p:sp>
        <p:nvSpPr>
          <p:cNvPr id="10" name="Прямоугольник 9"/>
          <p:cNvSpPr/>
          <p:nvPr/>
        </p:nvSpPr>
        <p:spPr>
          <a:xfrm>
            <a:off x="214282" y="3643313"/>
            <a:ext cx="5143536" cy="3046988"/>
          </a:xfrm>
          <a:prstGeom prst="rect">
            <a:avLst/>
          </a:prstGeom>
        </p:spPr>
        <p:txBody>
          <a:bodyPr wrap="square">
            <a:spAutoFit/>
          </a:bodyPr>
          <a:lstStyle/>
          <a:p>
            <a:r>
              <a:rPr lang="ru-RU" sz="1600" b="1" dirty="0" smtClean="0">
                <a:solidFill>
                  <a:srgbClr val="002060"/>
                </a:solidFill>
                <a:latin typeface="Times New Roman" pitchFamily="18" charset="0"/>
                <a:cs typeface="Times New Roman" pitchFamily="18" charset="0"/>
              </a:rPr>
              <a:t>Промежуток между Играми назывался олимпиадой. Древние греки так и считали время - олимпиадами: "Две олимпиады назад...". </a:t>
            </a:r>
            <a:br>
              <a:rPr lang="ru-RU" sz="1600" b="1" dirty="0" smtClean="0">
                <a:solidFill>
                  <a:srgbClr val="002060"/>
                </a:solidFill>
                <a:latin typeface="Times New Roman" pitchFamily="18" charset="0"/>
                <a:cs typeface="Times New Roman" pitchFamily="18" charset="0"/>
              </a:rPr>
            </a:br>
            <a:r>
              <a:rPr lang="ru-RU" sz="1600" b="1" dirty="0" smtClean="0">
                <a:solidFill>
                  <a:srgbClr val="002060"/>
                </a:solidFill>
                <a:latin typeface="Times New Roman" pitchFamily="18" charset="0"/>
                <a:cs typeface="Times New Roman" pitchFamily="18" charset="0"/>
              </a:rPr>
              <a:t> Игры начинались жертвоприношениями и хвалебными гимнами Зевсу. Вместе с возобновлением Игр вернулась и клятва. Сегодня она звучит так: " Я клянусь, что, прибывая на Олимпийские Игры, я буду соревноваться честно и согласно правилам, </a:t>
            </a:r>
            <a:br>
              <a:rPr lang="ru-RU" sz="1600" b="1" dirty="0" smtClean="0">
                <a:solidFill>
                  <a:srgbClr val="002060"/>
                </a:solidFill>
                <a:latin typeface="Times New Roman" pitchFamily="18" charset="0"/>
                <a:cs typeface="Times New Roman" pitchFamily="18" charset="0"/>
              </a:rPr>
            </a:br>
            <a:r>
              <a:rPr lang="ru-RU" sz="1600" b="1" dirty="0" smtClean="0">
                <a:solidFill>
                  <a:srgbClr val="002060"/>
                </a:solidFill>
                <a:latin typeface="Times New Roman" pitchFamily="18" charset="0"/>
                <a:cs typeface="Times New Roman" pitchFamily="18" charset="0"/>
              </a:rPr>
              <a:t>а своим участием - прославлять свою страну и спорт". </a:t>
            </a:r>
            <a:br>
              <a:rPr lang="ru-RU" sz="1600" b="1" dirty="0" smtClean="0">
                <a:solidFill>
                  <a:srgbClr val="002060"/>
                </a:solidFill>
                <a:latin typeface="Times New Roman" pitchFamily="18" charset="0"/>
                <a:cs typeface="Times New Roman" pitchFamily="18" charset="0"/>
              </a:rPr>
            </a:br>
            <a:endParaRPr lang="ru-RU" sz="1600" b="1" dirty="0">
              <a:solidFill>
                <a:srgbClr val="002060"/>
              </a:solidFill>
              <a:latin typeface="Times New Roman" pitchFamily="18" charset="0"/>
              <a:cs typeface="Times New Roman" pitchFamily="18" charset="0"/>
            </a:endParaRPr>
          </a:p>
        </p:txBody>
      </p:sp>
      <p:pic>
        <p:nvPicPr>
          <p:cNvPr id="13" name="Picture 4" descr="http://victoria.gorod.tomsk.ru/uploads/47343/1295083643/Olympics_5.jpg"/>
          <p:cNvPicPr>
            <a:picLocks noChangeAspect="1" noChangeArrowheads="1"/>
          </p:cNvPicPr>
          <p:nvPr/>
        </p:nvPicPr>
        <p:blipFill>
          <a:blip r:embed="rId6"/>
          <a:srcRect/>
          <a:stretch>
            <a:fillRect/>
          </a:stretch>
        </p:blipFill>
        <p:spPr bwMode="auto">
          <a:xfrm>
            <a:off x="5429256" y="3786190"/>
            <a:ext cx="3429024" cy="242889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31746" name="Слайд" r:id="rId3" imgW="4570330" imgH="342759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sp>
        <p:nvSpPr>
          <p:cNvPr id="7" name="Прямоугольник 6"/>
          <p:cNvSpPr/>
          <p:nvPr/>
        </p:nvSpPr>
        <p:spPr>
          <a:xfrm>
            <a:off x="285720" y="428605"/>
            <a:ext cx="5143536" cy="2062103"/>
          </a:xfrm>
          <a:prstGeom prst="rect">
            <a:avLst/>
          </a:prstGeom>
        </p:spPr>
        <p:txBody>
          <a:bodyPr wrap="square">
            <a:spAutoFit/>
          </a:bodyPr>
          <a:lstStyle/>
          <a:p>
            <a:pPr eaLnBrk="0" hangingPunct="0">
              <a:buFont typeface="Arial" pitchFamily="34" charset="0"/>
              <a:buChar char="•"/>
              <a:tabLst>
                <a:tab pos="457200" algn="l"/>
              </a:tabLst>
            </a:pPr>
            <a:r>
              <a:rPr lang="ru-RU" sz="1600" b="1" dirty="0" smtClean="0">
                <a:solidFill>
                  <a:srgbClr val="002060"/>
                </a:solidFill>
                <a:latin typeface="Times New Roman" pitchFamily="18" charset="0"/>
                <a:ea typeface="Times New Roman" pitchFamily="18" charset="0"/>
                <a:cs typeface="Times New Roman" pitchFamily="18" charset="0"/>
              </a:rPr>
              <a:t>Победа в Олимпийских играх для давних греков была очень важным событием.</a:t>
            </a:r>
            <a:br>
              <a:rPr lang="ru-RU" sz="1600" b="1" dirty="0" smtClean="0">
                <a:solidFill>
                  <a:srgbClr val="002060"/>
                </a:solidFill>
                <a:latin typeface="Times New Roman" pitchFamily="18" charset="0"/>
                <a:ea typeface="Times New Roman" pitchFamily="18" charset="0"/>
                <a:cs typeface="Times New Roman" pitchFamily="18" charset="0"/>
              </a:rPr>
            </a:br>
            <a:r>
              <a:rPr lang="ru-RU" sz="1600" b="1" dirty="0" smtClean="0">
                <a:solidFill>
                  <a:srgbClr val="002060"/>
                </a:solidFill>
                <a:latin typeface="Times New Roman" pitchFamily="18" charset="0"/>
                <a:ea typeface="Times New Roman" pitchFamily="18" charset="0"/>
                <a:cs typeface="Times New Roman" pitchFamily="18" charset="0"/>
              </a:rPr>
              <a:t>Имена победителей, которых звали </a:t>
            </a:r>
            <a:r>
              <a:rPr lang="ru-RU" sz="1600" b="1" u="sng" dirty="0" smtClean="0">
                <a:solidFill>
                  <a:srgbClr val="C00000"/>
                </a:solidFill>
                <a:latin typeface="Times New Roman" pitchFamily="18" charset="0"/>
                <a:ea typeface="Times New Roman" pitchFamily="18" charset="0"/>
                <a:cs typeface="Times New Roman" pitchFamily="18" charset="0"/>
              </a:rPr>
              <a:t>олимпиониками</a:t>
            </a:r>
            <a:r>
              <a:rPr lang="ru-RU" sz="1600" b="1" dirty="0" smtClean="0">
                <a:solidFill>
                  <a:srgbClr val="002060"/>
                </a:solidFill>
                <a:latin typeface="Times New Roman" pitchFamily="18" charset="0"/>
                <a:ea typeface="Times New Roman" pitchFamily="18" charset="0"/>
                <a:cs typeface="Times New Roman" pitchFamily="18" charset="0"/>
              </a:rPr>
              <a:t>, становились известными всем грекам. Их торжественно встречали на родине - приносили жертву божеству города и пели гимны в честь победителя.</a:t>
            </a:r>
            <a:r>
              <a:rPr lang="ru-RU" sz="1600" b="1" dirty="0" smtClean="0">
                <a:solidFill>
                  <a:srgbClr val="FFFF00"/>
                </a:solidFill>
                <a:latin typeface="Times New Roman" pitchFamily="18" charset="0"/>
                <a:ea typeface="Times New Roman" pitchFamily="18" charset="0"/>
                <a:cs typeface="Times New Roman" pitchFamily="18" charset="0"/>
              </a:rPr>
              <a:t/>
            </a:r>
            <a:br>
              <a:rPr lang="ru-RU" sz="1600" b="1" dirty="0" smtClean="0">
                <a:solidFill>
                  <a:srgbClr val="FFFF00"/>
                </a:solidFill>
                <a:latin typeface="Times New Roman" pitchFamily="18" charset="0"/>
                <a:ea typeface="Times New Roman" pitchFamily="18" charset="0"/>
                <a:cs typeface="Times New Roman" pitchFamily="18" charset="0"/>
              </a:rPr>
            </a:br>
            <a:endParaRPr lang="ru-RU" sz="1600" dirty="0">
              <a:solidFill>
                <a:srgbClr val="FFFF00"/>
              </a:solidFill>
              <a:latin typeface="Times New Roman" pitchFamily="18" charset="0"/>
              <a:ea typeface="Times New Roman" pitchFamily="18" charset="0"/>
              <a:cs typeface="Times New Roman" pitchFamily="18" charset="0"/>
            </a:endParaRPr>
          </a:p>
        </p:txBody>
      </p:sp>
      <p:sp>
        <p:nvSpPr>
          <p:cNvPr id="8" name="Прямоугольник 7"/>
          <p:cNvSpPr/>
          <p:nvPr/>
        </p:nvSpPr>
        <p:spPr>
          <a:xfrm>
            <a:off x="285720" y="2143116"/>
            <a:ext cx="4857784" cy="1569660"/>
          </a:xfrm>
          <a:prstGeom prst="rect">
            <a:avLst/>
          </a:prstGeom>
        </p:spPr>
        <p:txBody>
          <a:bodyPr wrap="square">
            <a:spAutoFit/>
          </a:bodyPr>
          <a:lstStyle/>
          <a:p>
            <a:pPr>
              <a:buFont typeface="Arial" pitchFamily="34" charset="0"/>
              <a:buChar char="•"/>
            </a:pPr>
            <a:r>
              <a:rPr lang="ru-RU" sz="1600" b="1" dirty="0" smtClean="0">
                <a:solidFill>
                  <a:srgbClr val="002060"/>
                </a:solidFill>
                <a:latin typeface="Times New Roman" pitchFamily="18" charset="0"/>
                <a:ea typeface="Times New Roman" pitchFamily="18" charset="0"/>
                <a:cs typeface="Times New Roman" pitchFamily="18" charset="0"/>
              </a:rPr>
              <a:t>Древние греки считали победу знаком благосклонности Зевса к этому человеку, поэтому здесь, на родине, победитель - олимпионик иногда даже считался божеством.</a:t>
            </a:r>
            <a:br>
              <a:rPr lang="ru-RU" sz="1600" b="1" dirty="0" smtClean="0">
                <a:solidFill>
                  <a:srgbClr val="002060"/>
                </a:solidFill>
                <a:latin typeface="Times New Roman" pitchFamily="18" charset="0"/>
                <a:ea typeface="Times New Roman" pitchFamily="18" charset="0"/>
                <a:cs typeface="Times New Roman" pitchFamily="18" charset="0"/>
              </a:rPr>
            </a:br>
            <a:r>
              <a:rPr lang="ru-RU" sz="1600" b="1" dirty="0" smtClean="0">
                <a:solidFill>
                  <a:srgbClr val="002060"/>
                </a:solidFill>
                <a:latin typeface="Times New Roman" pitchFamily="18" charset="0"/>
                <a:ea typeface="Times New Roman" pitchFamily="18" charset="0"/>
                <a:cs typeface="Times New Roman" pitchFamily="18" charset="0"/>
              </a:rPr>
              <a:t>Если же он трижды становился победителем, в Олимпии устанавливали его бюст. </a:t>
            </a:r>
            <a:endParaRPr lang="ru-RU" sz="1600" dirty="0">
              <a:solidFill>
                <a:srgbClr val="002060"/>
              </a:solidFill>
              <a:latin typeface="Times New Roman" pitchFamily="18" charset="0"/>
              <a:ea typeface="Times New Roman" pitchFamily="18" charset="0"/>
              <a:cs typeface="Times New Roman" pitchFamily="18" charset="0"/>
            </a:endParaRPr>
          </a:p>
        </p:txBody>
      </p:sp>
      <p:pic>
        <p:nvPicPr>
          <p:cNvPr id="10" name="Рисунок 9" descr="http://upload.wikimedia.org/wikipedia/commons/thumb/b/bb/Thermae_boxer_Massimo_Inv1055.jpg/210px-Thermae_boxer_Massimo_Inv1055.jpg"/>
          <p:cNvPicPr>
            <a:picLocks noChangeArrowheads="1"/>
          </p:cNvPicPr>
          <p:nvPr/>
        </p:nvPicPr>
        <p:blipFill>
          <a:blip r:embed="rId4"/>
          <a:srcRect/>
          <a:stretch>
            <a:fillRect/>
          </a:stretch>
        </p:blipFill>
        <p:spPr bwMode="auto">
          <a:xfrm>
            <a:off x="5429256" y="428604"/>
            <a:ext cx="2000264" cy="2428892"/>
          </a:xfrm>
          <a:prstGeom prst="rect">
            <a:avLst/>
          </a:prstGeom>
          <a:noFill/>
        </p:spPr>
      </p:pic>
      <p:sp>
        <p:nvSpPr>
          <p:cNvPr id="9" name="Прямоугольник 8"/>
          <p:cNvSpPr/>
          <p:nvPr/>
        </p:nvSpPr>
        <p:spPr>
          <a:xfrm>
            <a:off x="142844" y="4714885"/>
            <a:ext cx="6072230" cy="369332"/>
          </a:xfrm>
          <a:prstGeom prst="rect">
            <a:avLst/>
          </a:prstGeom>
        </p:spPr>
        <p:txBody>
          <a:bodyPr wrap="square">
            <a:spAutoFit/>
          </a:bodyPr>
          <a:lstStyle/>
          <a:p>
            <a:endParaRPr lang="ru-RU" dirty="0"/>
          </a:p>
        </p:txBody>
      </p:sp>
      <p:pic>
        <p:nvPicPr>
          <p:cNvPr id="12" name="Picture 8" descr="http://im4-tub-ru.yandex.net/i?id=220352731-33-72"/>
          <p:cNvPicPr>
            <a:picLocks noChangeAspect="1" noChangeArrowheads="1"/>
          </p:cNvPicPr>
          <p:nvPr/>
        </p:nvPicPr>
        <p:blipFill>
          <a:blip r:embed="rId5"/>
          <a:srcRect/>
          <a:stretch>
            <a:fillRect/>
          </a:stretch>
        </p:blipFill>
        <p:spPr bwMode="auto">
          <a:xfrm>
            <a:off x="7429520" y="214290"/>
            <a:ext cx="1500198" cy="1571626"/>
          </a:xfrm>
          <a:prstGeom prst="ellipse">
            <a:avLst/>
          </a:prstGeom>
          <a:ln>
            <a:noFill/>
          </a:ln>
          <a:effectLst>
            <a:softEdge rad="112500"/>
          </a:effectLst>
        </p:spPr>
      </p:pic>
      <p:sp>
        <p:nvSpPr>
          <p:cNvPr id="11" name="Прямоугольник 10"/>
          <p:cNvSpPr/>
          <p:nvPr/>
        </p:nvSpPr>
        <p:spPr>
          <a:xfrm>
            <a:off x="571472" y="3929064"/>
            <a:ext cx="4786346" cy="1477328"/>
          </a:xfrm>
          <a:prstGeom prst="rect">
            <a:avLst/>
          </a:prstGeom>
        </p:spPr>
        <p:txBody>
          <a:bodyPr wrap="square">
            <a:spAutoFit/>
          </a:bodyPr>
          <a:lstStyle/>
          <a:p>
            <a:r>
              <a:rPr lang="ru-RU" b="1" dirty="0" smtClean="0">
                <a:solidFill>
                  <a:srgbClr val="FF0000"/>
                </a:solidFill>
                <a:latin typeface="Times New Roman" pitchFamily="18" charset="0"/>
                <a:cs typeface="Times New Roman" pitchFamily="18" charset="0"/>
              </a:rPr>
              <a:t>Программа первых Олимпийских игр состояла всего-навсего из одного вида: бега на 1 стадию. Чемпионом первых игр стал молодой пекарь по имени </a:t>
            </a:r>
            <a:r>
              <a:rPr lang="ru-RU" b="1" u="sng" dirty="0" smtClean="0">
                <a:solidFill>
                  <a:srgbClr val="FF0000"/>
                </a:solidFill>
                <a:latin typeface="Times New Roman" pitchFamily="18" charset="0"/>
                <a:cs typeface="Times New Roman" pitchFamily="18" charset="0"/>
              </a:rPr>
              <a:t>Корэб</a:t>
            </a:r>
            <a:r>
              <a:rPr lang="ru-RU" b="1" dirty="0" smtClean="0">
                <a:solidFill>
                  <a:srgbClr val="FF0000"/>
                </a:solidFill>
                <a:latin typeface="Times New Roman" pitchFamily="18" charset="0"/>
                <a:cs typeface="Times New Roman" pitchFamily="18" charset="0"/>
              </a:rPr>
              <a:t>, сумевший выиграть забег на 192 метра, 27 см. </a:t>
            </a:r>
            <a:endParaRPr lang="ru-RU" dirty="0">
              <a:solidFill>
                <a:srgbClr val="FF0000"/>
              </a:solidFill>
            </a:endParaRPr>
          </a:p>
        </p:txBody>
      </p:sp>
      <p:pic>
        <p:nvPicPr>
          <p:cNvPr id="13" name="Содержимое 3" descr="1259569064_foto_ancient_015.jpg"/>
          <p:cNvPicPr>
            <a:picLocks noChangeAspect="1"/>
          </p:cNvPicPr>
          <p:nvPr/>
        </p:nvPicPr>
        <p:blipFill>
          <a:blip r:embed="rId6" cstate="screen"/>
          <a:srcRect/>
          <a:stretch>
            <a:fillRect/>
          </a:stretch>
        </p:blipFill>
        <p:spPr>
          <a:xfrm>
            <a:off x="5786446" y="3429000"/>
            <a:ext cx="2714644" cy="292895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63490" name="Слайд" r:id="rId3" imgW="4570330" imgH="342759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sp>
        <p:nvSpPr>
          <p:cNvPr id="5" name="Прямоугольник 4"/>
          <p:cNvSpPr/>
          <p:nvPr/>
        </p:nvSpPr>
        <p:spPr>
          <a:xfrm>
            <a:off x="2357422" y="428604"/>
            <a:ext cx="6143668" cy="1569660"/>
          </a:xfrm>
          <a:prstGeom prst="rect">
            <a:avLst/>
          </a:prstGeom>
        </p:spPr>
        <p:txBody>
          <a:bodyPr wrap="square">
            <a:spAutoFit/>
          </a:bodyPr>
          <a:lstStyle/>
          <a:p>
            <a:pPr>
              <a:buFont typeface="Arial" pitchFamily="34" charset="0"/>
              <a:buChar char="•"/>
            </a:pPr>
            <a:r>
              <a:rPr lang="ru-RU" sz="1600" b="1" dirty="0" smtClean="0">
                <a:solidFill>
                  <a:srgbClr val="002060"/>
                </a:solidFill>
                <a:latin typeface="Times New Roman" pitchFamily="18" charset="0"/>
                <a:cs typeface="Times New Roman" pitchFamily="18" charset="0"/>
              </a:rPr>
              <a:t>Почти за год до начала игр все участники обязаны были приступить к тренировкам в своем родном городе.</a:t>
            </a:r>
          </a:p>
          <a:p>
            <a:pPr>
              <a:buFont typeface="Arial" pitchFamily="34" charset="0"/>
              <a:buChar char="•"/>
            </a:pPr>
            <a:r>
              <a:rPr lang="ru-RU" sz="1600" b="1" dirty="0" smtClean="0">
                <a:solidFill>
                  <a:srgbClr val="002060"/>
                </a:solidFill>
                <a:latin typeface="Times New Roman" pitchFamily="18" charset="0"/>
                <a:cs typeface="Times New Roman" pitchFamily="18" charset="0"/>
              </a:rPr>
              <a:t> 10 месяцев подряд неустанно тренировались атлеты, а ровно за месяц до открытия игр им надлежало прибыть в Южную Грецию и продолжить подготовку поблизости от города Олимпии.</a:t>
            </a:r>
            <a:endParaRPr lang="ru-RU" sz="1600" b="1" dirty="0">
              <a:solidFill>
                <a:srgbClr val="002060"/>
              </a:solidFill>
              <a:latin typeface="Times New Roman" pitchFamily="18" charset="0"/>
              <a:cs typeface="Times New Roman" pitchFamily="18" charset="0"/>
            </a:endParaRPr>
          </a:p>
        </p:txBody>
      </p:sp>
      <p:sp>
        <p:nvSpPr>
          <p:cNvPr id="7" name="Прямоугольник 6"/>
          <p:cNvSpPr/>
          <p:nvPr/>
        </p:nvSpPr>
        <p:spPr>
          <a:xfrm>
            <a:off x="1643042" y="2143116"/>
            <a:ext cx="7358114" cy="1354217"/>
          </a:xfrm>
          <a:prstGeom prst="rect">
            <a:avLst/>
          </a:prstGeom>
        </p:spPr>
        <p:txBody>
          <a:bodyPr wrap="square">
            <a:spAutoFit/>
          </a:bodyPr>
          <a:lstStyle/>
          <a:p>
            <a:pPr algn="ctr">
              <a:defRPr/>
            </a:pPr>
            <a:r>
              <a:rPr lang="en-US" sz="1600" b="1" dirty="0" smtClean="0">
                <a:solidFill>
                  <a:srgbClr val="C00000"/>
                </a:solidFill>
                <a:latin typeface="Times New Roman" pitchFamily="18" charset="0"/>
                <a:cs typeface="Times New Roman" pitchFamily="18" charset="0"/>
              </a:rPr>
              <a:t>              </a:t>
            </a:r>
            <a:r>
              <a:rPr lang="ru-RU" sz="1600" b="1" dirty="0" smtClean="0">
                <a:solidFill>
                  <a:srgbClr val="C00000"/>
                </a:solidFill>
                <a:latin typeface="Times New Roman" pitchFamily="18" charset="0"/>
                <a:cs typeface="Times New Roman" pitchFamily="18" charset="0"/>
              </a:rPr>
              <a:t>Программа Олимпийских игр состояла из пяти дней соревнований:</a:t>
            </a:r>
          </a:p>
          <a:p>
            <a:pPr>
              <a:defRPr/>
            </a:pPr>
            <a:r>
              <a:rPr lang="ru-RU" sz="1600" b="1" i="1" dirty="0" smtClean="0">
                <a:solidFill>
                  <a:srgbClr val="C00000"/>
                </a:solidFill>
                <a:latin typeface="Times New Roman" pitchFamily="18" charset="0"/>
                <a:cs typeface="Times New Roman" pitchFamily="18" charset="0"/>
              </a:rPr>
              <a:t>Первый день </a:t>
            </a:r>
            <a:r>
              <a:rPr lang="ru-RU" sz="1600" b="1" i="1" dirty="0" smtClean="0">
                <a:solidFill>
                  <a:srgbClr val="002060"/>
                </a:solidFill>
                <a:latin typeface="Times New Roman" pitchFamily="18" charset="0"/>
                <a:cs typeface="Times New Roman" pitchFamily="18" charset="0"/>
              </a:rPr>
              <a:t>-</a:t>
            </a:r>
            <a:r>
              <a:rPr lang="ru-RU" sz="1600" b="1" dirty="0" smtClean="0">
                <a:solidFill>
                  <a:srgbClr val="002060"/>
                </a:solidFill>
                <a:latin typeface="Times New Roman" pitchFamily="18" charset="0"/>
                <a:cs typeface="Times New Roman" pitchFamily="18" charset="0"/>
              </a:rPr>
              <a:t>жертвоприношение богам, знакомство участников с судьями и друг с другом.</a:t>
            </a:r>
            <a:r>
              <a:rPr lang="en-US" sz="1600" b="1" dirty="0" smtClean="0">
                <a:solidFill>
                  <a:srgbClr val="002060"/>
                </a:solidFill>
                <a:latin typeface="Times New Roman" pitchFamily="18" charset="0"/>
                <a:cs typeface="Times New Roman" pitchFamily="18" charset="0"/>
              </a:rPr>
              <a:t> </a:t>
            </a:r>
            <a:r>
              <a:rPr lang="ru-RU" sz="1600" b="1" i="1" dirty="0" smtClean="0">
                <a:solidFill>
                  <a:srgbClr val="C00000"/>
                </a:solidFill>
                <a:latin typeface="Times New Roman" pitchFamily="18" charset="0"/>
                <a:cs typeface="Times New Roman" pitchFamily="18" charset="0"/>
              </a:rPr>
              <a:t>Второй, третий и четвертый дни</a:t>
            </a:r>
            <a:r>
              <a:rPr lang="ru-RU" sz="1600" dirty="0" smtClean="0">
                <a:solidFill>
                  <a:srgbClr val="C00000"/>
                </a:solidFill>
                <a:latin typeface="Times New Roman" pitchFamily="18" charset="0"/>
                <a:cs typeface="Times New Roman" pitchFamily="18" charset="0"/>
              </a:rPr>
              <a:t> </a:t>
            </a:r>
            <a:r>
              <a:rPr lang="ru-RU" sz="1600" dirty="0" smtClean="0">
                <a:solidFill>
                  <a:srgbClr val="002060"/>
                </a:solidFill>
                <a:latin typeface="Times New Roman" pitchFamily="18" charset="0"/>
                <a:cs typeface="Times New Roman" pitchFamily="18" charset="0"/>
              </a:rPr>
              <a:t>– </a:t>
            </a:r>
            <a:r>
              <a:rPr lang="ru-RU" sz="1600" b="1" dirty="0" smtClean="0">
                <a:solidFill>
                  <a:srgbClr val="002060"/>
                </a:solidFill>
                <a:latin typeface="Times New Roman" pitchFamily="18" charset="0"/>
                <a:cs typeface="Times New Roman" pitchFamily="18" charset="0"/>
              </a:rPr>
              <a:t>спортивные состязания на стадионе.</a:t>
            </a:r>
            <a:r>
              <a:rPr lang="ru-RU" sz="1600" b="1" i="1" dirty="0" smtClean="0">
                <a:solidFill>
                  <a:srgbClr val="002060"/>
                </a:solidFill>
                <a:latin typeface="Times New Roman" pitchFamily="18" charset="0"/>
                <a:cs typeface="Times New Roman" pitchFamily="18" charset="0"/>
              </a:rPr>
              <a:t> </a:t>
            </a:r>
            <a:r>
              <a:rPr lang="ru-RU" sz="1600" b="1" i="1" dirty="0" smtClean="0">
                <a:solidFill>
                  <a:srgbClr val="C00000"/>
                </a:solidFill>
                <a:latin typeface="Times New Roman" pitchFamily="18" charset="0"/>
                <a:cs typeface="Times New Roman" pitchFamily="18" charset="0"/>
              </a:rPr>
              <a:t>Пятый день</a:t>
            </a:r>
            <a:r>
              <a:rPr lang="ru-RU" sz="1600" b="1" dirty="0" smtClean="0">
                <a:solidFill>
                  <a:srgbClr val="C00000"/>
                </a:solidFill>
                <a:latin typeface="Times New Roman" pitchFamily="18" charset="0"/>
                <a:cs typeface="Times New Roman" pitchFamily="18" charset="0"/>
              </a:rPr>
              <a:t> </a:t>
            </a:r>
            <a:r>
              <a:rPr lang="ru-RU" sz="1600" b="1" dirty="0" smtClean="0">
                <a:solidFill>
                  <a:srgbClr val="002060"/>
                </a:solidFill>
                <a:latin typeface="Times New Roman" pitchFamily="18" charset="0"/>
                <a:cs typeface="Times New Roman" pitchFamily="18" charset="0"/>
              </a:rPr>
              <a:t>– награждение победителей перед храмом Зевса.</a:t>
            </a:r>
          </a:p>
          <a:p>
            <a:pPr>
              <a:defRPr/>
            </a:pPr>
            <a:endParaRPr lang="ru-RU" dirty="0" smtClean="0">
              <a:latin typeface="Times New Roman" pitchFamily="18" charset="0"/>
              <a:cs typeface="Times New Roman" pitchFamily="18" charset="0"/>
            </a:endParaRPr>
          </a:p>
        </p:txBody>
      </p:sp>
      <p:sp>
        <p:nvSpPr>
          <p:cNvPr id="8" name="Прямоугольник 7"/>
          <p:cNvSpPr/>
          <p:nvPr/>
        </p:nvSpPr>
        <p:spPr>
          <a:xfrm>
            <a:off x="1500166" y="3571876"/>
            <a:ext cx="6572280" cy="369332"/>
          </a:xfrm>
          <a:prstGeom prst="rect">
            <a:avLst/>
          </a:prstGeom>
        </p:spPr>
        <p:txBody>
          <a:bodyPr wrap="square">
            <a:spAutoFit/>
          </a:bodyPr>
          <a:lstStyle/>
          <a:p>
            <a:endParaRPr lang="ru-RU" dirty="0">
              <a:latin typeface="Times New Roman" pitchFamily="18" charset="0"/>
              <a:cs typeface="Times New Roman" pitchFamily="18" charset="0"/>
            </a:endParaRPr>
          </a:p>
        </p:txBody>
      </p:sp>
      <p:pic>
        <p:nvPicPr>
          <p:cNvPr id="63494" name="Picture 6" descr="Картинка 87 из 1068"/>
          <p:cNvPicPr>
            <a:picLocks noChangeAspect="1" noChangeArrowheads="1"/>
          </p:cNvPicPr>
          <p:nvPr/>
        </p:nvPicPr>
        <p:blipFill>
          <a:blip r:embed="rId4" cstate="screen"/>
          <a:srcRect/>
          <a:stretch>
            <a:fillRect/>
          </a:stretch>
        </p:blipFill>
        <p:spPr bwMode="auto">
          <a:xfrm>
            <a:off x="142844" y="142852"/>
            <a:ext cx="2214578" cy="2428892"/>
          </a:xfrm>
          <a:prstGeom prst="rect">
            <a:avLst/>
          </a:prstGeom>
          <a:ln>
            <a:noFill/>
          </a:ln>
          <a:effectLst>
            <a:softEdge rad="112500"/>
          </a:effectLst>
        </p:spPr>
      </p:pic>
      <p:pic>
        <p:nvPicPr>
          <p:cNvPr id="63496" name="Picture 8" descr="http://im4-tub-ru.yandex.net/i?id=220352731-33-72"/>
          <p:cNvPicPr>
            <a:picLocks noChangeAspect="1" noChangeArrowheads="1"/>
          </p:cNvPicPr>
          <p:nvPr/>
        </p:nvPicPr>
        <p:blipFill>
          <a:blip r:embed="rId5"/>
          <a:srcRect/>
          <a:stretch>
            <a:fillRect/>
          </a:stretch>
        </p:blipFill>
        <p:spPr bwMode="auto">
          <a:xfrm>
            <a:off x="7500958" y="142852"/>
            <a:ext cx="1500198" cy="1571626"/>
          </a:xfrm>
          <a:prstGeom prst="ellipse">
            <a:avLst/>
          </a:prstGeom>
          <a:ln>
            <a:noFill/>
          </a:ln>
          <a:effectLst>
            <a:softEdge rad="112500"/>
          </a:effectLst>
        </p:spPr>
      </p:pic>
      <p:sp>
        <p:nvSpPr>
          <p:cNvPr id="10" name="Прямоугольник 9"/>
          <p:cNvSpPr/>
          <p:nvPr/>
        </p:nvSpPr>
        <p:spPr>
          <a:xfrm>
            <a:off x="285720" y="3286124"/>
            <a:ext cx="5929354" cy="3293209"/>
          </a:xfrm>
          <a:prstGeom prst="rect">
            <a:avLst/>
          </a:prstGeom>
        </p:spPr>
        <p:txBody>
          <a:bodyPr wrap="square">
            <a:spAutoFit/>
          </a:bodyPr>
          <a:lstStyle/>
          <a:p>
            <a:r>
              <a:rPr lang="ru-RU" sz="1600" b="1" dirty="0" smtClean="0">
                <a:solidFill>
                  <a:srgbClr val="C00000"/>
                </a:solidFill>
                <a:latin typeface="Times New Roman" pitchFamily="18" charset="0"/>
                <a:cs typeface="Times New Roman" pitchFamily="18" charset="0"/>
              </a:rPr>
              <a:t>Виды спорта</a:t>
            </a:r>
          </a:p>
          <a:p>
            <a:r>
              <a:rPr lang="ru-RU" sz="1600" b="1" i="1" dirty="0" smtClean="0">
                <a:solidFill>
                  <a:srgbClr val="C00000"/>
                </a:solidFill>
              </a:rPr>
              <a:t>Бег</a:t>
            </a:r>
            <a:endParaRPr lang="ru-RU" sz="1600" dirty="0" smtClean="0">
              <a:solidFill>
                <a:srgbClr val="C00000"/>
              </a:solidFill>
            </a:endParaRPr>
          </a:p>
          <a:p>
            <a:r>
              <a:rPr lang="ru-RU" sz="1600" b="1" dirty="0" smtClean="0">
                <a:solidFill>
                  <a:srgbClr val="002060"/>
                </a:solidFill>
                <a:latin typeface="Times New Roman" pitchFamily="18" charset="0"/>
                <a:cs typeface="Times New Roman" pitchFamily="18" charset="0"/>
              </a:rPr>
              <a:t>Бег был древнейшим видом спорта. Дорожка стадиона имела 192 метра в длину и была сделана из глины, посыпанной песком. Происходило три основных забега: </a:t>
            </a:r>
            <a:r>
              <a:rPr lang="ru-RU" sz="1600" b="1" i="1" dirty="0" smtClean="0">
                <a:solidFill>
                  <a:srgbClr val="002060"/>
                </a:solidFill>
                <a:latin typeface="Times New Roman" pitchFamily="18" charset="0"/>
                <a:cs typeface="Times New Roman" pitchFamily="18" charset="0"/>
              </a:rPr>
              <a:t>стадий</a:t>
            </a:r>
            <a:r>
              <a:rPr lang="ru-RU" sz="1600" b="1" dirty="0" smtClean="0">
                <a:solidFill>
                  <a:srgbClr val="002060"/>
                </a:solidFill>
                <a:latin typeface="Times New Roman" pitchFamily="18" charset="0"/>
                <a:cs typeface="Times New Roman" pitchFamily="18" charset="0"/>
              </a:rPr>
              <a:t> (одна длина беговой дорожки), </a:t>
            </a:r>
            <a:r>
              <a:rPr lang="ru-RU" sz="1600" b="1" i="1" dirty="0" smtClean="0">
                <a:solidFill>
                  <a:srgbClr val="002060"/>
                </a:solidFill>
                <a:latin typeface="Times New Roman" pitchFamily="18" charset="0"/>
                <a:cs typeface="Times New Roman" pitchFamily="18" charset="0"/>
              </a:rPr>
              <a:t>диалос</a:t>
            </a:r>
            <a:r>
              <a:rPr lang="ru-RU" sz="1600" b="1" dirty="0" smtClean="0">
                <a:solidFill>
                  <a:srgbClr val="002060"/>
                </a:solidFill>
                <a:latin typeface="Times New Roman" pitchFamily="18" charset="0"/>
                <a:cs typeface="Times New Roman" pitchFamily="18" charset="0"/>
              </a:rPr>
              <a:t> (две длины), </a:t>
            </a:r>
            <a:r>
              <a:rPr lang="ru-RU" sz="1600" b="1" i="1" dirty="0" smtClean="0">
                <a:solidFill>
                  <a:srgbClr val="002060"/>
                </a:solidFill>
                <a:latin typeface="Times New Roman" pitchFamily="18" charset="0"/>
                <a:cs typeface="Times New Roman" pitchFamily="18" charset="0"/>
              </a:rPr>
              <a:t>долихос</a:t>
            </a:r>
            <a:r>
              <a:rPr lang="ru-RU" sz="1600" b="1" dirty="0" smtClean="0">
                <a:solidFill>
                  <a:srgbClr val="002060"/>
                </a:solidFill>
                <a:latin typeface="Times New Roman" pitchFamily="18" charset="0"/>
                <a:cs typeface="Times New Roman" pitchFamily="18" charset="0"/>
              </a:rPr>
              <a:t>(20 или 24 длины).</a:t>
            </a:r>
          </a:p>
          <a:p>
            <a:r>
              <a:rPr lang="ru-RU" sz="1600" b="1" i="1" dirty="0" smtClean="0">
                <a:solidFill>
                  <a:srgbClr val="C00000"/>
                </a:solidFill>
              </a:rPr>
              <a:t>Бокс</a:t>
            </a:r>
            <a:endParaRPr lang="ru-RU" sz="1600" dirty="0" smtClean="0">
              <a:solidFill>
                <a:srgbClr val="C00000"/>
              </a:solidFill>
            </a:endParaRPr>
          </a:p>
          <a:p>
            <a:r>
              <a:rPr lang="ru-RU" sz="1600" b="1" dirty="0" smtClean="0">
                <a:solidFill>
                  <a:srgbClr val="002060"/>
                </a:solidFill>
                <a:latin typeface="Times New Roman" pitchFamily="18" charset="0"/>
                <a:cs typeface="Times New Roman" pitchFamily="18" charset="0"/>
              </a:rPr>
              <a:t>Соревнования по боксу могло продолжаться несколько часов, и его победителя определяли только тогда, когда один из спортсменов терял сознание или признавал поражение. Атлеты в основном старались ударить противника по голове. Практически разрешался любой удар рукой.</a:t>
            </a:r>
          </a:p>
        </p:txBody>
      </p:sp>
      <p:pic>
        <p:nvPicPr>
          <p:cNvPr id="11" name="Содержимое 3" descr="gyjut.jpeg"/>
          <p:cNvPicPr>
            <a:picLocks noChangeAspect="1"/>
          </p:cNvPicPr>
          <p:nvPr/>
        </p:nvPicPr>
        <p:blipFill>
          <a:blip r:embed="rId6"/>
          <a:srcRect/>
          <a:stretch>
            <a:fillRect/>
          </a:stretch>
        </p:blipFill>
        <p:spPr>
          <a:xfrm>
            <a:off x="6286512" y="3429000"/>
            <a:ext cx="2571768" cy="1500198"/>
          </a:xfrm>
          <a:prstGeom prst="rect">
            <a:avLst/>
          </a:prstGeom>
        </p:spPr>
      </p:pic>
      <p:pic>
        <p:nvPicPr>
          <p:cNvPr id="12" name="Picture 6" descr="http://victoria.gorod.tomsk.ru/uploads/47343/1295134283/Olympics_10.jpg"/>
          <p:cNvPicPr>
            <a:picLocks noChangeAspect="1" noChangeArrowheads="1"/>
          </p:cNvPicPr>
          <p:nvPr/>
        </p:nvPicPr>
        <p:blipFill>
          <a:blip r:embed="rId7"/>
          <a:srcRect/>
          <a:stretch>
            <a:fillRect/>
          </a:stretch>
        </p:blipFill>
        <p:spPr bwMode="auto">
          <a:xfrm>
            <a:off x="6286512" y="5214950"/>
            <a:ext cx="2571768" cy="142876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23554" name="Слайд" r:id="rId3" imgW="4570330" imgH="342759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sp>
        <p:nvSpPr>
          <p:cNvPr id="5" name="Прямоугольник 4"/>
          <p:cNvSpPr/>
          <p:nvPr/>
        </p:nvSpPr>
        <p:spPr>
          <a:xfrm>
            <a:off x="142844" y="889844"/>
            <a:ext cx="5500726" cy="3570208"/>
          </a:xfrm>
          <a:prstGeom prst="rect">
            <a:avLst/>
          </a:prstGeom>
        </p:spPr>
        <p:txBody>
          <a:bodyPr wrap="square">
            <a:spAutoFit/>
          </a:bodyPr>
          <a:lstStyle/>
          <a:p>
            <a:r>
              <a:rPr lang="ru-RU" sz="1600" b="1" dirty="0" smtClean="0">
                <a:solidFill>
                  <a:srgbClr val="002060"/>
                </a:solidFill>
                <a:latin typeface="Times New Roman" pitchFamily="18" charset="0"/>
                <a:cs typeface="Times New Roman" pitchFamily="18" charset="0"/>
              </a:rPr>
              <a:t>Интересны были бега на колесницах для двух или четырех лошадей. Дистанция состояла из 12 кругов вокруг двух столбов. На старте колесницы выпускались из специальных стартовых ворот. До 40 колесниц принимало участие в одном заезде, поэтому столкновения были неизбежны</a:t>
            </a:r>
            <a:r>
              <a:rPr lang="ru-RU" sz="1600" dirty="0" smtClean="0">
                <a:latin typeface="Times New Roman" pitchFamily="18" charset="0"/>
                <a:cs typeface="Times New Roman" pitchFamily="18" charset="0"/>
              </a:rPr>
              <a:t>.</a:t>
            </a:r>
          </a:p>
          <a:p>
            <a:r>
              <a:rPr lang="ru-RU" b="1" i="1" dirty="0" smtClean="0">
                <a:solidFill>
                  <a:srgbClr val="C00000"/>
                </a:solidFill>
              </a:rPr>
              <a:t>Скачки на лошадях</a:t>
            </a:r>
            <a:endParaRPr lang="ru-RU" dirty="0" smtClean="0">
              <a:solidFill>
                <a:srgbClr val="C00000"/>
              </a:solidFill>
            </a:endParaRPr>
          </a:p>
          <a:p>
            <a:r>
              <a:rPr lang="ru-RU" sz="1600" b="1" dirty="0" smtClean="0">
                <a:solidFill>
                  <a:srgbClr val="002060"/>
                </a:solidFill>
                <a:latin typeface="Times New Roman" pitchFamily="18" charset="0"/>
                <a:cs typeface="Times New Roman" pitchFamily="18" charset="0"/>
              </a:rPr>
              <a:t>Основными были скачки на лошадях на дистанцию около 1200 метров. В другом виде скачек наездник спрыгивал с лошади и бежал часть дистанции рядом с нею. Наездники скакали без седла, поэтому часто происходили несчастные случаи. Как правило, наездника нанимал владелец лошади, поэтому приз вручали хозяину, а не наезднику.</a:t>
            </a:r>
            <a:endParaRPr lang="ru-RU" sz="1600" b="1" dirty="0">
              <a:solidFill>
                <a:srgbClr val="002060"/>
              </a:solidFill>
              <a:latin typeface="Times New Roman" pitchFamily="18" charset="0"/>
              <a:cs typeface="Times New Roman" pitchFamily="18" charset="0"/>
            </a:endParaRPr>
          </a:p>
        </p:txBody>
      </p:sp>
      <p:sp>
        <p:nvSpPr>
          <p:cNvPr id="8" name="Прямоугольник 7"/>
          <p:cNvSpPr/>
          <p:nvPr/>
        </p:nvSpPr>
        <p:spPr>
          <a:xfrm>
            <a:off x="214282" y="500042"/>
            <a:ext cx="5925295" cy="369332"/>
          </a:xfrm>
          <a:prstGeom prst="rect">
            <a:avLst/>
          </a:prstGeom>
        </p:spPr>
        <p:txBody>
          <a:bodyPr wrap="square">
            <a:spAutoFit/>
          </a:bodyPr>
          <a:lstStyle/>
          <a:p>
            <a:r>
              <a:rPr lang="ru-RU" b="1" i="1" dirty="0" smtClean="0">
                <a:solidFill>
                  <a:srgbClr val="C00000"/>
                </a:solidFill>
              </a:rPr>
              <a:t>Соревнования на колесницах</a:t>
            </a:r>
            <a:endParaRPr lang="ru-RU" dirty="0">
              <a:solidFill>
                <a:srgbClr val="C00000"/>
              </a:solidFill>
            </a:endParaRPr>
          </a:p>
        </p:txBody>
      </p:sp>
      <p:sp>
        <p:nvSpPr>
          <p:cNvPr id="9" name="Прямоугольник 8"/>
          <p:cNvSpPr/>
          <p:nvPr/>
        </p:nvSpPr>
        <p:spPr>
          <a:xfrm>
            <a:off x="214282" y="4429132"/>
            <a:ext cx="3714776" cy="2339102"/>
          </a:xfrm>
          <a:prstGeom prst="rect">
            <a:avLst/>
          </a:prstGeom>
        </p:spPr>
        <p:txBody>
          <a:bodyPr wrap="square">
            <a:spAutoFit/>
          </a:bodyPr>
          <a:lstStyle/>
          <a:p>
            <a:r>
              <a:rPr lang="ru-RU" b="1" i="1" dirty="0" smtClean="0">
                <a:solidFill>
                  <a:srgbClr val="C00000"/>
                </a:solidFill>
              </a:rPr>
              <a:t>Пятиборье</a:t>
            </a:r>
            <a:endParaRPr lang="ru-RU" dirty="0" smtClean="0">
              <a:solidFill>
                <a:srgbClr val="C00000"/>
              </a:solidFill>
            </a:endParaRPr>
          </a:p>
          <a:p>
            <a:r>
              <a:rPr lang="ru-RU" sz="1600" b="1" dirty="0" smtClean="0">
                <a:solidFill>
                  <a:srgbClr val="002060"/>
                </a:solidFill>
                <a:latin typeface="Times New Roman" pitchFamily="18" charset="0"/>
                <a:cs typeface="Times New Roman" pitchFamily="18" charset="0"/>
              </a:rPr>
              <a:t>Пятиборьем называлось соревнование из пяти видов спорта: борьбы, бега, прыжков, метания копья и диска. Оно выявляло сильнейшего атлета. Пятиборье было самым сложным соревнованием, требующим большой силы и выносливости.</a:t>
            </a:r>
          </a:p>
        </p:txBody>
      </p:sp>
      <p:pic>
        <p:nvPicPr>
          <p:cNvPr id="11" name="Рисунок 10"/>
          <p:cNvPicPr>
            <a:picLocks noChangeArrowheads="1"/>
          </p:cNvPicPr>
          <p:nvPr/>
        </p:nvPicPr>
        <p:blipFill>
          <a:blip r:embed="rId4"/>
          <a:srcRect/>
          <a:stretch>
            <a:fillRect/>
          </a:stretch>
        </p:blipFill>
        <p:spPr bwMode="auto">
          <a:xfrm>
            <a:off x="6215074" y="2500306"/>
            <a:ext cx="2714644" cy="2000264"/>
          </a:xfrm>
          <a:prstGeom prst="rect">
            <a:avLst/>
          </a:prstGeom>
          <a:noFill/>
        </p:spPr>
      </p:pic>
      <p:pic>
        <p:nvPicPr>
          <p:cNvPr id="12" name="Содержимое 3"/>
          <p:cNvPicPr>
            <a:picLocks noChangeArrowheads="1"/>
          </p:cNvPicPr>
          <p:nvPr/>
        </p:nvPicPr>
        <p:blipFill>
          <a:blip r:embed="rId5"/>
          <a:srcRect/>
          <a:stretch>
            <a:fillRect/>
          </a:stretch>
        </p:blipFill>
        <p:spPr>
          <a:xfrm>
            <a:off x="5429256" y="357166"/>
            <a:ext cx="2760661" cy="2143140"/>
          </a:xfrm>
          <a:prstGeom prst="rect">
            <a:avLst/>
          </a:prstGeom>
        </p:spPr>
      </p:pic>
      <p:pic>
        <p:nvPicPr>
          <p:cNvPr id="13" name="Рисунок 12"/>
          <p:cNvPicPr>
            <a:picLocks noChangeArrowheads="1"/>
          </p:cNvPicPr>
          <p:nvPr/>
        </p:nvPicPr>
        <p:blipFill>
          <a:blip r:embed="rId6"/>
          <a:srcRect/>
          <a:stretch>
            <a:fillRect/>
          </a:stretch>
        </p:blipFill>
        <p:spPr bwMode="auto">
          <a:xfrm>
            <a:off x="6215074" y="4572008"/>
            <a:ext cx="2714644" cy="2071702"/>
          </a:xfrm>
          <a:prstGeom prst="rect">
            <a:avLst/>
          </a:prstGeom>
          <a:noFill/>
        </p:spPr>
      </p:pic>
      <p:pic>
        <p:nvPicPr>
          <p:cNvPr id="14" name="Содержимое 3"/>
          <p:cNvPicPr>
            <a:picLocks noChangeArrowheads="1"/>
          </p:cNvPicPr>
          <p:nvPr/>
        </p:nvPicPr>
        <p:blipFill>
          <a:blip r:embed="rId7" cstate="screen"/>
          <a:srcRect/>
          <a:stretch>
            <a:fillRect/>
          </a:stretch>
        </p:blipFill>
        <p:spPr>
          <a:xfrm>
            <a:off x="4071934" y="4572008"/>
            <a:ext cx="2100280" cy="1928827"/>
          </a:xfrm>
          <a:prstGeom prst="rect">
            <a:avLst/>
          </a:prstGeom>
        </p:spPr>
      </p:pic>
      <p:pic>
        <p:nvPicPr>
          <p:cNvPr id="16" name="Picture 8" descr="http://im4-tub-ru.yandex.net/i?id=220352731-33-72"/>
          <p:cNvPicPr>
            <a:picLocks noChangeAspect="1" noChangeArrowheads="1"/>
          </p:cNvPicPr>
          <p:nvPr/>
        </p:nvPicPr>
        <p:blipFill>
          <a:blip r:embed="rId8"/>
          <a:srcRect/>
          <a:stretch>
            <a:fillRect/>
          </a:stretch>
        </p:blipFill>
        <p:spPr bwMode="auto">
          <a:xfrm>
            <a:off x="7429520" y="285728"/>
            <a:ext cx="1500198" cy="1571626"/>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p:oleObj spid="_x0000_s24578" name="Слайд" r:id="rId3" imgW="4570330" imgH="3427599" progId="PowerPoint.Slide.12">
              <p:embed/>
            </p:oleObj>
          </a:graphicData>
        </a:graphic>
      </p:graphicFrame>
      <p:sp>
        <p:nvSpPr>
          <p:cNvPr id="6" name="Прямоугольник 5"/>
          <p:cNvSpPr/>
          <p:nvPr/>
        </p:nvSpPr>
        <p:spPr>
          <a:xfrm>
            <a:off x="214282" y="1071546"/>
            <a:ext cx="6643718" cy="646331"/>
          </a:xfrm>
          <a:prstGeom prst="rect">
            <a:avLst/>
          </a:prstGeom>
        </p:spPr>
        <p:txBody>
          <a:bodyPr wrap="square">
            <a:spAutoFit/>
          </a:bodyPr>
          <a:lstStyle/>
          <a:p>
            <a:r>
              <a:rPr lang="ru-RU" b="1" dirty="0" smtClean="0"/>
              <a:t/>
            </a:r>
            <a:br>
              <a:rPr lang="ru-RU" b="1" dirty="0" smtClean="0"/>
            </a:br>
            <a:endParaRPr lang="ru-RU" dirty="0"/>
          </a:p>
        </p:txBody>
      </p:sp>
      <p:sp>
        <p:nvSpPr>
          <p:cNvPr id="7" name="Прямоугольник 6"/>
          <p:cNvSpPr/>
          <p:nvPr/>
        </p:nvSpPr>
        <p:spPr>
          <a:xfrm>
            <a:off x="285720" y="285728"/>
            <a:ext cx="4572032" cy="2339102"/>
          </a:xfrm>
          <a:prstGeom prst="rect">
            <a:avLst/>
          </a:prstGeom>
        </p:spPr>
        <p:txBody>
          <a:bodyPr wrap="square">
            <a:spAutoFit/>
          </a:bodyPr>
          <a:lstStyle/>
          <a:p>
            <a:r>
              <a:rPr lang="ru-RU" sz="1600" b="1" i="1" dirty="0" smtClean="0">
                <a:solidFill>
                  <a:srgbClr val="C00000"/>
                </a:solidFill>
              </a:rPr>
              <a:t>Борьба</a:t>
            </a:r>
            <a:endParaRPr lang="ru-RU" sz="1600" dirty="0" smtClean="0">
              <a:solidFill>
                <a:srgbClr val="C00000"/>
              </a:solidFill>
            </a:endParaRPr>
          </a:p>
          <a:p>
            <a:r>
              <a:rPr lang="ru-RU" sz="1600" b="1" dirty="0" smtClean="0">
                <a:solidFill>
                  <a:srgbClr val="002060"/>
                </a:solidFill>
              </a:rPr>
              <a:t>Существовало три вида вольной борьбы. Борьба в стойке: чтобы победить, атлету необходимо трижды бросить противника на землю. Борьба на земле: соревнования продолжались до тех пор, пока один из спортсменов не сдавался. Третий вид,</a:t>
            </a:r>
            <a:r>
              <a:rPr lang="ru-RU" sz="1600" b="1" i="1" dirty="0" smtClean="0">
                <a:solidFill>
                  <a:srgbClr val="002060"/>
                </a:solidFill>
              </a:rPr>
              <a:t> панкратион</a:t>
            </a:r>
            <a:r>
              <a:rPr lang="ru-RU" sz="1600" b="1" dirty="0" smtClean="0">
                <a:solidFill>
                  <a:srgbClr val="002060"/>
                </a:solidFill>
              </a:rPr>
              <a:t>, был наиболее опасным, так как во время боя разрешалась любая тактика, кроме укусов и выбивания глаз</a:t>
            </a:r>
            <a:r>
              <a:rPr lang="ru-RU" sz="1600" dirty="0" smtClean="0"/>
              <a:t>.</a:t>
            </a:r>
          </a:p>
        </p:txBody>
      </p:sp>
      <p:pic>
        <p:nvPicPr>
          <p:cNvPr id="9" name="Picture 7" descr="6"/>
          <p:cNvPicPr>
            <a:picLocks noChangeAspect="1" noChangeArrowheads="1"/>
          </p:cNvPicPr>
          <p:nvPr/>
        </p:nvPicPr>
        <p:blipFill>
          <a:blip r:embed="rId4" cstate="screen"/>
          <a:srcRect/>
          <a:stretch>
            <a:fillRect/>
          </a:stretch>
        </p:blipFill>
        <p:spPr bwMode="auto">
          <a:xfrm>
            <a:off x="4857752" y="642918"/>
            <a:ext cx="2786082" cy="1928826"/>
          </a:xfrm>
          <a:prstGeom prst="rect">
            <a:avLst/>
          </a:prstGeom>
          <a:noFill/>
          <a:ln w="9525">
            <a:noFill/>
            <a:miter lim="800000"/>
            <a:headEnd/>
            <a:tailEnd/>
          </a:ln>
        </p:spPr>
      </p:pic>
      <p:pic>
        <p:nvPicPr>
          <p:cNvPr id="12" name="Picture 8" descr="http://im4-tub-ru.yandex.net/i?id=220352731-33-72"/>
          <p:cNvPicPr>
            <a:picLocks noChangeAspect="1" noChangeArrowheads="1"/>
          </p:cNvPicPr>
          <p:nvPr/>
        </p:nvPicPr>
        <p:blipFill>
          <a:blip r:embed="rId5"/>
          <a:srcRect/>
          <a:stretch>
            <a:fillRect/>
          </a:stretch>
        </p:blipFill>
        <p:spPr bwMode="auto">
          <a:xfrm>
            <a:off x="7500958" y="142852"/>
            <a:ext cx="1500198" cy="1571626"/>
          </a:xfrm>
          <a:prstGeom prst="ellipse">
            <a:avLst/>
          </a:prstGeom>
          <a:ln>
            <a:noFill/>
          </a:ln>
          <a:effectLst>
            <a:softEdge rad="112500"/>
          </a:effectLst>
        </p:spPr>
      </p:pic>
      <p:sp>
        <p:nvSpPr>
          <p:cNvPr id="10" name="Прямоугольник 9"/>
          <p:cNvSpPr/>
          <p:nvPr/>
        </p:nvSpPr>
        <p:spPr>
          <a:xfrm>
            <a:off x="785786" y="2714620"/>
            <a:ext cx="5181179" cy="369332"/>
          </a:xfrm>
          <a:prstGeom prst="rect">
            <a:avLst/>
          </a:prstGeom>
        </p:spPr>
        <p:txBody>
          <a:bodyPr wrap="square">
            <a:spAutoFit/>
          </a:bodyPr>
          <a:lstStyle/>
          <a:p>
            <a:r>
              <a:rPr lang="ru-RU" b="1" dirty="0" smtClean="0">
                <a:solidFill>
                  <a:srgbClr val="C00000"/>
                </a:solidFill>
                <a:latin typeface="Times New Roman" pitchFamily="18" charset="0"/>
                <a:cs typeface="Times New Roman" pitchFamily="18" charset="0"/>
              </a:rPr>
              <a:t>Награждение победителей</a:t>
            </a:r>
            <a:endParaRPr lang="ru-RU" b="1" dirty="0">
              <a:solidFill>
                <a:srgbClr val="C00000"/>
              </a:solidFill>
              <a:latin typeface="Times New Roman" pitchFamily="18" charset="0"/>
              <a:cs typeface="Times New Roman" pitchFamily="18" charset="0"/>
            </a:endParaRPr>
          </a:p>
        </p:txBody>
      </p:sp>
      <p:sp>
        <p:nvSpPr>
          <p:cNvPr id="11" name="Прямоугольник 10"/>
          <p:cNvSpPr/>
          <p:nvPr/>
        </p:nvSpPr>
        <p:spPr>
          <a:xfrm>
            <a:off x="142844" y="3214686"/>
            <a:ext cx="6072230" cy="3046988"/>
          </a:xfrm>
          <a:prstGeom prst="rect">
            <a:avLst/>
          </a:prstGeom>
        </p:spPr>
        <p:txBody>
          <a:bodyPr wrap="square">
            <a:spAutoFit/>
          </a:bodyPr>
          <a:lstStyle/>
          <a:p>
            <a:pPr>
              <a:lnSpc>
                <a:spcPct val="80000"/>
              </a:lnSpc>
              <a:buFont typeface="Arial" pitchFamily="34" charset="0"/>
              <a:buChar char="•"/>
            </a:pPr>
            <a:r>
              <a:rPr lang="ru-RU" sz="1600" b="1" dirty="0" smtClean="0">
                <a:solidFill>
                  <a:srgbClr val="002060"/>
                </a:solidFill>
                <a:latin typeface="Times New Roman" pitchFamily="18" charset="0"/>
              </a:rPr>
              <a:t>Главной наградой победителю Олимпийских игр служил венок из оливковых ветвей. </a:t>
            </a:r>
          </a:p>
          <a:p>
            <a:pPr>
              <a:lnSpc>
                <a:spcPct val="80000"/>
              </a:lnSpc>
              <a:buFont typeface="Arial" pitchFamily="34" charset="0"/>
              <a:buChar char="•"/>
            </a:pPr>
            <a:r>
              <a:rPr lang="ru-RU" sz="1600" b="1" dirty="0" smtClean="0">
                <a:solidFill>
                  <a:srgbClr val="002060"/>
                </a:solidFill>
                <a:latin typeface="Times New Roman" pitchFamily="18" charset="0"/>
              </a:rPr>
              <a:t>Кроме венка победитель получал пальмовую ветвь.</a:t>
            </a:r>
          </a:p>
          <a:p>
            <a:pPr>
              <a:lnSpc>
                <a:spcPct val="80000"/>
              </a:lnSpc>
              <a:buFont typeface="Arial" pitchFamily="34" charset="0"/>
              <a:buChar char="•"/>
            </a:pPr>
            <a:r>
              <a:rPr lang="ru-RU" sz="1600" b="1" dirty="0" smtClean="0">
                <a:solidFill>
                  <a:srgbClr val="002060"/>
                </a:solidFill>
                <a:latin typeface="Times New Roman" pitchFamily="18" charset="0"/>
              </a:rPr>
              <a:t>Имя атлета высекалось на мраморных колоннах, которые устанавливали вдоль реки Алфей в Олимпии.</a:t>
            </a:r>
          </a:p>
          <a:p>
            <a:pPr>
              <a:lnSpc>
                <a:spcPct val="80000"/>
              </a:lnSpc>
              <a:buFont typeface="Arial" pitchFamily="34" charset="0"/>
              <a:buChar char="•"/>
            </a:pPr>
            <a:r>
              <a:rPr lang="ru-RU" sz="1600" b="1" dirty="0" smtClean="0">
                <a:solidFill>
                  <a:srgbClr val="002060"/>
                </a:solidFill>
                <a:latin typeface="Times New Roman" pitchFamily="18" charset="0"/>
              </a:rPr>
              <a:t>Олимпионик , победивший в состязаниях трижды , получал право поставить в Олимпии свою статую.</a:t>
            </a:r>
          </a:p>
          <a:p>
            <a:pPr>
              <a:lnSpc>
                <a:spcPct val="80000"/>
              </a:lnSpc>
              <a:buFont typeface="Arial" pitchFamily="34" charset="0"/>
              <a:buChar char="•"/>
            </a:pPr>
            <a:r>
              <a:rPr lang="ru-RU" sz="1600" b="1" dirty="0" smtClean="0">
                <a:solidFill>
                  <a:srgbClr val="002060"/>
                </a:solidFill>
                <a:latin typeface="Times New Roman" pitchFamily="18" charset="0"/>
              </a:rPr>
              <a:t>Жители города, в котором жил победитель, одаривали его дорогими подарками, освобождали от налогов, назначали пожизненную пенсию, предоставляли бесплатное место в театре.</a:t>
            </a:r>
          </a:p>
          <a:p>
            <a:pPr>
              <a:lnSpc>
                <a:spcPct val="80000"/>
              </a:lnSpc>
              <a:buFont typeface="Arial" pitchFamily="34" charset="0"/>
              <a:buChar char="•"/>
            </a:pPr>
            <a:r>
              <a:rPr lang="ru-RU" sz="1600" b="1" dirty="0" smtClean="0">
                <a:solidFill>
                  <a:srgbClr val="002060"/>
                </a:solidFill>
                <a:latin typeface="Times New Roman" pitchFamily="18" charset="0"/>
              </a:rPr>
              <a:t>Возвращение победителя  к себе на Родину превращалось в подлинно триумфальное шествие.</a:t>
            </a:r>
          </a:p>
          <a:p>
            <a:pPr>
              <a:lnSpc>
                <a:spcPct val="80000"/>
              </a:lnSpc>
            </a:pPr>
            <a:r>
              <a:rPr lang="ru-RU" sz="1600" b="1" dirty="0" smtClean="0">
                <a:solidFill>
                  <a:srgbClr val="002060"/>
                </a:solidFill>
                <a:latin typeface="Times New Roman" pitchFamily="18" charset="0"/>
              </a:rPr>
              <a:t>Первым победителем Олимпийских игр был бегун Корэб из Элиды..</a:t>
            </a:r>
          </a:p>
        </p:txBody>
      </p:sp>
      <p:pic>
        <p:nvPicPr>
          <p:cNvPr id="13" name="Picture 8" descr="Картинка 9 из 12769"/>
          <p:cNvPicPr>
            <a:picLocks noChangeAspect="1" noChangeArrowheads="1"/>
          </p:cNvPicPr>
          <p:nvPr/>
        </p:nvPicPr>
        <p:blipFill>
          <a:blip r:embed="rId6" cstate="screen"/>
          <a:srcRect/>
          <a:stretch>
            <a:fillRect/>
          </a:stretch>
        </p:blipFill>
        <p:spPr bwMode="auto">
          <a:xfrm>
            <a:off x="6357950" y="2643182"/>
            <a:ext cx="2074297" cy="2028832"/>
          </a:xfrm>
          <a:prstGeom prst="ellipse">
            <a:avLst/>
          </a:prstGeom>
          <a:ln>
            <a:noFill/>
          </a:ln>
          <a:effectLst>
            <a:softEdge rad="112500"/>
          </a:effectLst>
        </p:spPr>
      </p:pic>
      <p:pic>
        <p:nvPicPr>
          <p:cNvPr id="14" name="Picture 6" descr="Картинка 119 из 1068"/>
          <p:cNvPicPr>
            <a:picLocks noChangeAspect="1" noChangeArrowheads="1"/>
          </p:cNvPicPr>
          <p:nvPr/>
        </p:nvPicPr>
        <p:blipFill>
          <a:blip r:embed="rId7" cstate="screen"/>
          <a:srcRect/>
          <a:stretch>
            <a:fillRect/>
          </a:stretch>
        </p:blipFill>
        <p:spPr bwMode="auto">
          <a:xfrm>
            <a:off x="6357950" y="4643446"/>
            <a:ext cx="2143140" cy="200026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1304</TotalTime>
  <Words>1405</Words>
  <PresentationFormat>Экран (4:3)</PresentationFormat>
  <Paragraphs>108</Paragraphs>
  <Slides>12</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12</vt:i4>
      </vt:variant>
    </vt:vector>
  </HeadingPairs>
  <TitlesOfParts>
    <vt:vector size="14" baseType="lpstr">
      <vt:lpstr>Тема Office</vt:lpstr>
      <vt:lpstr>Слайд</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Мажор</cp:lastModifiedBy>
  <cp:revision>171</cp:revision>
  <dcterms:modified xsi:type="dcterms:W3CDTF">2012-11-04T10:50:21Z</dcterms:modified>
</cp:coreProperties>
</file>