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</p:sldMasterIdLst>
  <p:sldIdLst>
    <p:sldId id="256" r:id="rId3"/>
    <p:sldId id="262" r:id="rId4"/>
    <p:sldId id="263" r:id="rId5"/>
    <p:sldId id="259" r:id="rId6"/>
    <p:sldId id="264" r:id="rId7"/>
    <p:sldId id="261" r:id="rId8"/>
    <p:sldId id="265" r:id="rId9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488" y="-9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2071670"/>
            <a:ext cx="68580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4500562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12435-678F-481E-BF26-A202F9DE128B}" type="datetimeFigureOut">
              <a:rPr lang="ru-RU" smtClean="0"/>
              <a:pPr/>
              <a:t>05.11.2012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5FB2F-7010-4FA6-AE99-1B4628607F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12435-678F-481E-BF26-A202F9DE128B}" type="datetimeFigureOut">
              <a:rPr lang="ru-RU" smtClean="0"/>
              <a:pPr/>
              <a:t>05.11.2012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5FB2F-7010-4FA6-AE99-1B4628607F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12435-678F-481E-BF26-A202F9DE128B}" type="datetimeFigureOut">
              <a:rPr lang="ru-RU" smtClean="0"/>
              <a:pPr/>
              <a:t>05.11.2012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5FB2F-7010-4FA6-AE99-1B4628607F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12435-678F-481E-BF26-A202F9DE128B}" type="datetimeFigureOut">
              <a:rPr lang="ru-RU" smtClean="0"/>
              <a:pPr/>
              <a:t>05.11.2012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5FB2F-7010-4FA6-AE99-1B4628607F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85848" y="450054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85848" y="250029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12435-678F-481E-BF26-A202F9DE128B}" type="datetimeFigureOut">
              <a:rPr lang="ru-RU" smtClean="0"/>
              <a:pPr/>
              <a:t>05.11.2012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5FB2F-7010-4FA6-AE99-1B4628607F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85728" y="1252027"/>
            <a:ext cx="3157538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1252027"/>
            <a:ext cx="315756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12435-678F-481E-BF26-A202F9DE128B}" type="datetimeFigureOut">
              <a:rPr lang="ru-RU" smtClean="0"/>
              <a:pPr/>
              <a:t>05.11.2012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5FB2F-7010-4FA6-AE99-1B4628607F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12435-678F-481E-BF26-A202F9DE128B}" type="datetimeFigureOut">
              <a:rPr lang="ru-RU" smtClean="0"/>
              <a:pPr/>
              <a:t>05.11.2012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5FB2F-7010-4FA6-AE99-1B4628607F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12435-678F-481E-BF26-A202F9DE128B}" type="datetimeFigureOut">
              <a:rPr lang="ru-RU" smtClean="0"/>
              <a:pPr/>
              <a:t>05.11.2012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5FB2F-7010-4FA6-AE99-1B4628607F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12435-678F-481E-BF26-A202F9DE128B}" type="datetimeFigureOut">
              <a:rPr lang="ru-RU" smtClean="0"/>
              <a:pPr/>
              <a:t>05.11.2012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5FB2F-7010-4FA6-AE99-1B4628607F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699401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401585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12435-678F-481E-BF26-A202F9DE128B}" type="datetimeFigureOut">
              <a:rPr lang="ru-RU" smtClean="0"/>
              <a:pPr/>
              <a:t>05.11.2012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5FB2F-7010-4FA6-AE99-1B4628607F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12435-678F-481E-BF26-A202F9DE128B}" type="datetimeFigureOut">
              <a:rPr lang="ru-RU" smtClean="0"/>
              <a:pPr/>
              <a:t>05.11.2012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5FB2F-7010-4FA6-AE99-1B4628607F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 descr="H:\графика\мультики\Ru_mult\Русские\Buratino.png"/>
          <p:cNvPicPr>
            <a:picLocks noChangeAspect="1" noChangeArrowheads="1"/>
          </p:cNvPicPr>
          <p:nvPr/>
        </p:nvPicPr>
        <p:blipFill>
          <a:blip r:embed="rId14" cstate="email"/>
          <a:srcRect b="3740"/>
          <a:stretch>
            <a:fillRect/>
          </a:stretch>
        </p:blipFill>
        <p:spPr bwMode="auto">
          <a:xfrm>
            <a:off x="0" y="5500694"/>
            <a:ext cx="3429000" cy="36433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6858000" cy="1000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57232" y="1214415"/>
            <a:ext cx="5857916" cy="57864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0" y="7572396"/>
            <a:ext cx="1500198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43D12435-678F-481E-BF26-A202F9DE128B}" type="datetimeFigureOut">
              <a:rPr lang="ru-RU" smtClean="0"/>
              <a:pPr/>
              <a:t>05.11.2012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43248" y="8442885"/>
            <a:ext cx="3500462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5143512" y="7572396"/>
            <a:ext cx="1518058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7B5FB2F-7010-4FA6-AE99-1B4628607FE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800" b="1" kern="1200">
          <a:solidFill>
            <a:schemeClr val="tx2">
              <a:lumMod val="75000"/>
            </a:schemeClr>
          </a:solidFill>
          <a:effectLst/>
          <a:latin typeface="Minion Pro Cond" pitchFamily="18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b="1" kern="1200">
          <a:solidFill>
            <a:schemeClr val="tx2">
              <a:lumMod val="75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b="1" kern="1200">
          <a:solidFill>
            <a:schemeClr val="tx2">
              <a:lumMod val="7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b="1" kern="1200">
          <a:solidFill>
            <a:schemeClr val="tx2">
              <a:lumMod val="7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b="1" kern="1200">
          <a:solidFill>
            <a:schemeClr val="tx2">
              <a:lumMod val="7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b="1" kern="1200">
          <a:solidFill>
            <a:schemeClr val="tx2">
              <a:lumMod val="7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24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28670" y="428596"/>
            <a:ext cx="5929330" cy="2071702"/>
          </a:xfrm>
        </p:spPr>
        <p:txBody>
          <a:bodyPr>
            <a:normAutofit/>
          </a:bodyPr>
          <a:lstStyle/>
          <a:p>
            <a:r>
              <a:rPr lang="ru-RU" sz="2800" dirty="0" smtClean="0"/>
              <a:t>Развитие  фонетико-фонематических процессов на материале слов различной слоговой структуры</a:t>
            </a:r>
            <a:endParaRPr lang="ru-RU" sz="2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928934" y="5072066"/>
            <a:ext cx="3571900" cy="2071702"/>
          </a:xfrm>
        </p:spPr>
        <p:txBody>
          <a:bodyPr>
            <a:normAutofit/>
          </a:bodyPr>
          <a:lstStyle/>
          <a:p>
            <a:pPr algn="r"/>
            <a:r>
              <a:rPr lang="ru-RU" sz="2000" dirty="0" smtClean="0"/>
              <a:t>Розова Ю.Е.</a:t>
            </a:r>
          </a:p>
          <a:p>
            <a:pPr algn="r"/>
            <a:r>
              <a:rPr lang="ru-RU" sz="1800" b="0" dirty="0" smtClean="0"/>
              <a:t>Учитель-логопед</a:t>
            </a:r>
          </a:p>
          <a:p>
            <a:pPr algn="r"/>
            <a:r>
              <a:rPr lang="ru-RU" sz="1800" b="0" dirty="0" smtClean="0"/>
              <a:t>ГОУ школы-интерната №8</a:t>
            </a:r>
            <a:endParaRPr lang="ru-RU" sz="1800" b="0" dirty="0"/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428604" y="3071802"/>
            <a:ext cx="6429396" cy="20717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«Играем</a:t>
            </a:r>
            <a:r>
              <a:rPr kumimoji="0" lang="ru-RU" sz="4000" b="1" i="0" u="none" strike="noStrike" kern="1200" cap="none" spc="0" normalizeH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с Буратино!»</a:t>
            </a: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alpha val="26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42852" y="4071934"/>
            <a:ext cx="1357322" cy="128588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800" b="1" dirty="0" smtClean="0">
                <a:solidFill>
                  <a:schemeClr val="tx1"/>
                </a:solidFill>
              </a:rPr>
              <a:t>К</a:t>
            </a:r>
            <a:endParaRPr lang="ru-RU" sz="8800" b="1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000636" y="5072066"/>
            <a:ext cx="1357322" cy="128588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800" b="1" dirty="0" smtClean="0">
                <a:solidFill>
                  <a:schemeClr val="tx1"/>
                </a:solidFill>
              </a:rPr>
              <a:t>Д</a:t>
            </a:r>
            <a:endParaRPr lang="ru-RU" sz="8800" b="1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286124" y="5572132"/>
            <a:ext cx="1357322" cy="128588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800" b="1" dirty="0" smtClean="0">
                <a:solidFill>
                  <a:schemeClr val="tx1"/>
                </a:solidFill>
              </a:rPr>
              <a:t>О</a:t>
            </a:r>
            <a:endParaRPr lang="ru-RU" sz="8800" b="1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786322" y="6500826"/>
            <a:ext cx="1357322" cy="128588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800" b="1" dirty="0" smtClean="0">
                <a:solidFill>
                  <a:schemeClr val="tx1"/>
                </a:solidFill>
              </a:rPr>
              <a:t>Т</a:t>
            </a:r>
            <a:endParaRPr lang="ru-RU" sz="8800" b="1" dirty="0">
              <a:solidFill>
                <a:schemeClr val="tx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143116" y="5000628"/>
            <a:ext cx="1357322" cy="128588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800" b="1" dirty="0" smtClean="0">
                <a:solidFill>
                  <a:schemeClr val="tx1"/>
                </a:solidFill>
              </a:rPr>
              <a:t>П</a:t>
            </a:r>
            <a:endParaRPr lang="ru-RU" sz="8800" b="1" dirty="0">
              <a:solidFill>
                <a:schemeClr val="tx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714752" y="7500958"/>
            <a:ext cx="1357322" cy="128588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800" b="1" dirty="0" smtClean="0">
                <a:solidFill>
                  <a:schemeClr val="tx1"/>
                </a:solidFill>
              </a:rPr>
              <a:t>У</a:t>
            </a:r>
            <a:endParaRPr lang="ru-RU" sz="8800" b="1" dirty="0">
              <a:solidFill>
                <a:schemeClr val="tx1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285860" y="2357422"/>
            <a:ext cx="1428760" cy="135732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4143380" y="2357422"/>
            <a:ext cx="1428760" cy="135732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2714620" y="2357422"/>
            <a:ext cx="1428760" cy="135732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1571612" y="3857620"/>
            <a:ext cx="714380" cy="71438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3143248" y="3857620"/>
            <a:ext cx="714380" cy="71438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4572008" y="3857620"/>
            <a:ext cx="714380" cy="714380"/>
          </a:xfrm>
          <a:prstGeom prst="ellipse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одержимое 2"/>
          <p:cNvSpPr>
            <a:spLocks noGrp="1"/>
          </p:cNvSpPr>
          <p:nvPr>
            <p:ph idx="1"/>
          </p:nvPr>
        </p:nvSpPr>
        <p:spPr>
          <a:xfrm>
            <a:off x="428604" y="285721"/>
            <a:ext cx="5857916" cy="500066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b="0" dirty="0" smtClean="0"/>
              <a:t>Собери слово из букв. Составь схему.</a:t>
            </a:r>
            <a:endParaRPr lang="ru-RU" sz="2400" b="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786058" y="857224"/>
            <a:ext cx="100012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81 -0.07084 L 0.15957 -0.19671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4" y="-6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56059E-6 2.5E-6 L -0.07793 -0.35295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" y="-17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0167E-6 0 L -0.07608 -0.45451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8" y="-22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indefinite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0" dur="indefinite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1" dur="indefinite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indefinite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D75937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7" dur="indefinite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8" dur="indefinite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49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0" fill="hold">
                      <p:stCondLst>
                        <p:cond delay="0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indefinite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4" dur="indefinite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5" dur="indefinite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alpha val="26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42852" y="4071934"/>
            <a:ext cx="1357322" cy="128588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800" b="1" dirty="0" smtClean="0">
                <a:solidFill>
                  <a:schemeClr val="tx1"/>
                </a:solidFill>
              </a:rPr>
              <a:t>К</a:t>
            </a:r>
            <a:endParaRPr lang="ru-RU" sz="8800" b="1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000636" y="5072066"/>
            <a:ext cx="1357322" cy="128588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800" b="1" dirty="0" smtClean="0">
                <a:solidFill>
                  <a:schemeClr val="tx1"/>
                </a:solidFill>
              </a:rPr>
              <a:t>Д</a:t>
            </a:r>
            <a:endParaRPr lang="ru-RU" sz="8800" b="1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429000" y="4857752"/>
            <a:ext cx="1357322" cy="128588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800" b="1" dirty="0" smtClean="0">
                <a:solidFill>
                  <a:schemeClr val="tx1"/>
                </a:solidFill>
              </a:rPr>
              <a:t>И</a:t>
            </a:r>
            <a:endParaRPr lang="ru-RU" sz="8800" b="1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071678" y="4786314"/>
            <a:ext cx="1357322" cy="128588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800" b="1" dirty="0" smtClean="0">
                <a:solidFill>
                  <a:schemeClr val="tx1"/>
                </a:solidFill>
              </a:rPr>
              <a:t>Т</a:t>
            </a:r>
            <a:endParaRPr lang="ru-RU" sz="8800" b="1" dirty="0">
              <a:solidFill>
                <a:schemeClr val="tx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286124" y="6143636"/>
            <a:ext cx="1357322" cy="128588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800" b="1" dirty="0" smtClean="0">
                <a:solidFill>
                  <a:schemeClr val="tx1"/>
                </a:solidFill>
              </a:rPr>
              <a:t>П</a:t>
            </a:r>
            <a:endParaRPr lang="ru-RU" sz="8800" b="1" dirty="0">
              <a:solidFill>
                <a:schemeClr val="tx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786322" y="7143768"/>
            <a:ext cx="1357322" cy="128588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800" b="1" dirty="0" smtClean="0">
                <a:solidFill>
                  <a:schemeClr val="tx1"/>
                </a:solidFill>
              </a:rPr>
              <a:t>У</a:t>
            </a:r>
            <a:endParaRPr lang="ru-RU" sz="8800" b="1" dirty="0">
              <a:solidFill>
                <a:schemeClr val="tx1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285860" y="2357422"/>
            <a:ext cx="1428760" cy="135732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4143380" y="2357422"/>
            <a:ext cx="1428760" cy="135732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2714620" y="2357422"/>
            <a:ext cx="1428760" cy="135732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1571612" y="3857620"/>
            <a:ext cx="714380" cy="71438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3143248" y="3857620"/>
            <a:ext cx="714380" cy="71438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4572008" y="3857620"/>
            <a:ext cx="714380" cy="714380"/>
          </a:xfrm>
          <a:prstGeom prst="ellipse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одержимое 2"/>
          <p:cNvSpPr>
            <a:spLocks noGrp="1"/>
          </p:cNvSpPr>
          <p:nvPr>
            <p:ph idx="1"/>
          </p:nvPr>
        </p:nvSpPr>
        <p:spPr>
          <a:xfrm>
            <a:off x="428604" y="285721"/>
            <a:ext cx="5857916" cy="500066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b="0" dirty="0" smtClean="0"/>
              <a:t>Собери слово из букв. Составь схему.</a:t>
            </a:r>
            <a:endParaRPr lang="ru-RU" sz="2400" b="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714620" y="714348"/>
            <a:ext cx="11239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81 -0.07084 L 0.15957 -0.19671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4" y="-6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7835E-6 -2.5E-6 L -0.09875 -0.27482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9" y="-13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012E-6 -3.61111E-6 L 0.30157 -0.26562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1" y="-13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indefinite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8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0" dur="indefinite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1" dur="indefinite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indefinite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D75937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7" dur="indefinite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8" dur="indefinite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49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0" fill="hold">
                      <p:stCondLst>
                        <p:cond delay="0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indefinite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4" dur="indefinite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5" dur="indefinite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604" y="285721"/>
            <a:ext cx="5857916" cy="500066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800" b="0" dirty="0" smtClean="0"/>
              <a:t>Собери слово из букв по схеме.</a:t>
            </a:r>
            <a:endParaRPr lang="ru-RU" sz="2800" b="0" dirty="0"/>
          </a:p>
        </p:txBody>
      </p:sp>
      <p:pic>
        <p:nvPicPr>
          <p:cNvPr id="5" name="Picture 14" descr="весна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28934" y="4857752"/>
            <a:ext cx="3286148" cy="364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5143512" y="7429520"/>
            <a:ext cx="1357322" cy="128588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800" b="1" dirty="0" smtClean="0">
                <a:solidFill>
                  <a:schemeClr val="tx1"/>
                </a:solidFill>
              </a:rPr>
              <a:t>Ц</a:t>
            </a:r>
            <a:endParaRPr lang="ru-RU" sz="8800" b="1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357430" y="5286380"/>
            <a:ext cx="1357322" cy="128588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800" b="1" dirty="0" smtClean="0">
                <a:solidFill>
                  <a:schemeClr val="tx1"/>
                </a:solidFill>
              </a:rPr>
              <a:t>В</a:t>
            </a:r>
            <a:endParaRPr lang="ru-RU" sz="8800" b="1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143512" y="6143636"/>
            <a:ext cx="1366846" cy="129540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800" b="1" dirty="0" smtClean="0">
                <a:solidFill>
                  <a:schemeClr val="tx1"/>
                </a:solidFill>
              </a:rPr>
              <a:t>Е</a:t>
            </a:r>
            <a:endParaRPr lang="ru-RU" sz="8800" b="1" dirty="0">
              <a:solidFill>
                <a:schemeClr val="tx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214950" y="5000628"/>
            <a:ext cx="1357322" cy="128588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800" b="1" dirty="0" smtClean="0">
                <a:solidFill>
                  <a:schemeClr val="tx1"/>
                </a:solidFill>
              </a:rPr>
              <a:t>О</a:t>
            </a:r>
            <a:endParaRPr lang="ru-RU" sz="8800" b="1" dirty="0">
              <a:solidFill>
                <a:schemeClr val="tx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500438" y="7500958"/>
            <a:ext cx="1357322" cy="128588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800" b="1" dirty="0" smtClean="0">
                <a:solidFill>
                  <a:schemeClr val="tx1"/>
                </a:solidFill>
              </a:rPr>
              <a:t>Т</a:t>
            </a:r>
            <a:endParaRPr lang="ru-RU" sz="8800" b="1" dirty="0">
              <a:solidFill>
                <a:schemeClr val="tx1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429000" y="5929322"/>
            <a:ext cx="1357322" cy="128588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800" b="1" dirty="0" smtClean="0">
                <a:solidFill>
                  <a:schemeClr val="tx1"/>
                </a:solidFill>
              </a:rPr>
              <a:t>К</a:t>
            </a:r>
            <a:endParaRPr lang="ru-RU" sz="8800" b="1" dirty="0">
              <a:solidFill>
                <a:schemeClr val="tx1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14290" y="3071802"/>
            <a:ext cx="1071570" cy="107157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1285860" y="3071802"/>
            <a:ext cx="1071570" cy="107157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2357430" y="3071802"/>
            <a:ext cx="1071570" cy="107157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3429000" y="3071802"/>
            <a:ext cx="1071570" cy="107157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4500570" y="3071802"/>
            <a:ext cx="1071570" cy="107157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5572140" y="3071802"/>
            <a:ext cx="1071570" cy="107157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285728" y="1857356"/>
            <a:ext cx="785818" cy="7143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вал 18"/>
          <p:cNvSpPr/>
          <p:nvPr/>
        </p:nvSpPr>
        <p:spPr>
          <a:xfrm>
            <a:off x="2571744" y="1857356"/>
            <a:ext cx="785818" cy="714380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Овал 19"/>
          <p:cNvSpPr/>
          <p:nvPr/>
        </p:nvSpPr>
        <p:spPr>
          <a:xfrm>
            <a:off x="1357298" y="1857356"/>
            <a:ext cx="785818" cy="714380"/>
          </a:xfrm>
          <a:prstGeom prst="ellipse">
            <a:avLst/>
          </a:prstGeom>
          <a:noFill/>
          <a:ln w="635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Овал 20"/>
          <p:cNvSpPr/>
          <p:nvPr/>
        </p:nvSpPr>
        <p:spPr>
          <a:xfrm>
            <a:off x="3643314" y="1857356"/>
            <a:ext cx="785818" cy="7143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Овал 21"/>
          <p:cNvSpPr/>
          <p:nvPr/>
        </p:nvSpPr>
        <p:spPr>
          <a:xfrm>
            <a:off x="4714884" y="1857356"/>
            <a:ext cx="785818" cy="714380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Овал 22"/>
          <p:cNvSpPr/>
          <p:nvPr/>
        </p:nvSpPr>
        <p:spPr>
          <a:xfrm>
            <a:off x="5715016" y="1857356"/>
            <a:ext cx="785818" cy="7143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5" name="Прямая соединительная линия 24"/>
          <p:cNvCxnSpPr/>
          <p:nvPr/>
        </p:nvCxnSpPr>
        <p:spPr>
          <a:xfrm rot="5400000">
            <a:off x="5214950" y="1214414"/>
            <a:ext cx="357190" cy="214314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 rot="5400000">
            <a:off x="2750339" y="2178827"/>
            <a:ext cx="1500198" cy="1588"/>
          </a:xfrm>
          <a:prstGeom prst="line">
            <a:avLst/>
          </a:prstGeom>
          <a:ln w="254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Прямоугольник 28"/>
          <p:cNvSpPr/>
          <p:nvPr/>
        </p:nvSpPr>
        <p:spPr>
          <a:xfrm>
            <a:off x="5857892" y="4500562"/>
            <a:ext cx="571504" cy="7143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800" b="1" dirty="0" smtClean="0">
                <a:solidFill>
                  <a:srgbClr val="FFC000"/>
                </a:solidFill>
              </a:rPr>
              <a:t>*</a:t>
            </a:r>
            <a:endParaRPr lang="ru-RU" sz="8800" b="1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6457E-6 -2.5E-6 L -0.74723 -0.48524 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74" y="-24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16374E-6 2.5E-6 L -0.18385 -0.25087 " pathEditMode="relative" rAng="0" ptsTypes="AA">
                                      <p:cBhvr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2" y="-12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5634E-6 1.66667E-6 L -0.42276 -0.34514 " pathEditMode="relative" rAng="0" ptsTypes="AA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1" y="-17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34783E-6 5E-6 L -0.03562 -0.50087 " pathEditMode="relative" rAng="0" ptsTypes="AA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" y="-25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38483E-6 2.5E-6 L -0.12812 -0.21962 " pathEditMode="relative" rAng="0" ptsTypes="AA">
                                      <p:cBhvr>
                                        <p:cTn id="2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4" y="-11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7835E-6 1.11022E-16 L 0.28931 -0.32899 " pathEditMode="relative" rAng="0" ptsTypes="AA">
                                      <p:cBhvr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5" y="-16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2"/>
          <p:cNvSpPr txBox="1">
            <a:spLocks/>
          </p:cNvSpPr>
          <p:nvPr/>
        </p:nvSpPr>
        <p:spPr>
          <a:xfrm>
            <a:off x="428604" y="285721"/>
            <a:ext cx="5857916" cy="50006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Собери слово. Нажми на звёздочку, проверь ответ. 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28604" y="2285984"/>
            <a:ext cx="785818" cy="7858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800" b="1" dirty="0" smtClean="0">
                <a:solidFill>
                  <a:schemeClr val="accent6">
                    <a:lumMod val="50000"/>
                  </a:schemeClr>
                </a:solidFill>
              </a:rPr>
              <a:t>1</a:t>
            </a:r>
            <a:endParaRPr lang="ru-RU" sz="88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285860" y="2285984"/>
            <a:ext cx="785818" cy="7858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800" b="1" dirty="0" smtClean="0">
                <a:solidFill>
                  <a:schemeClr val="accent6">
                    <a:lumMod val="50000"/>
                  </a:schemeClr>
                </a:solidFill>
              </a:rPr>
              <a:t>5</a:t>
            </a:r>
            <a:endParaRPr lang="ru-RU" sz="88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143116" y="2285984"/>
            <a:ext cx="785818" cy="7858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800" b="1" dirty="0" smtClean="0">
                <a:solidFill>
                  <a:schemeClr val="accent6">
                    <a:lumMod val="50000"/>
                  </a:schemeClr>
                </a:solidFill>
              </a:rPr>
              <a:t>1</a:t>
            </a:r>
            <a:endParaRPr lang="ru-RU" sz="88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000372" y="2285984"/>
            <a:ext cx="785818" cy="7858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800" b="1" dirty="0" smtClean="0">
                <a:solidFill>
                  <a:schemeClr val="accent6">
                    <a:lumMod val="50000"/>
                  </a:schemeClr>
                </a:solidFill>
              </a:rPr>
              <a:t>2</a:t>
            </a:r>
            <a:endParaRPr lang="ru-RU" sz="88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857628" y="2285984"/>
            <a:ext cx="785818" cy="7858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800" b="1" dirty="0" smtClean="0">
                <a:solidFill>
                  <a:schemeClr val="accent6">
                    <a:lumMod val="50000"/>
                  </a:schemeClr>
                </a:solidFill>
              </a:rPr>
              <a:t>3</a:t>
            </a:r>
            <a:endParaRPr lang="ru-RU" sz="88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714884" y="2285984"/>
            <a:ext cx="785818" cy="7858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800" b="1" dirty="0" smtClean="0">
                <a:solidFill>
                  <a:schemeClr val="accent6">
                    <a:lumMod val="50000"/>
                  </a:schemeClr>
                </a:solidFill>
              </a:rPr>
              <a:t>4</a:t>
            </a:r>
            <a:endParaRPr lang="ru-RU" sz="88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572140" y="2285984"/>
            <a:ext cx="785818" cy="7858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800" b="1" dirty="0" smtClean="0">
                <a:solidFill>
                  <a:schemeClr val="accent6">
                    <a:lumMod val="50000"/>
                  </a:schemeClr>
                </a:solidFill>
              </a:rPr>
              <a:t>5</a:t>
            </a:r>
            <a:endParaRPr lang="ru-RU" sz="88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00042" y="3428992"/>
            <a:ext cx="785818" cy="7858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Б</a:t>
            </a:r>
            <a:endParaRPr lang="ru-RU" sz="88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214554" y="3428992"/>
            <a:ext cx="785818" cy="7858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Б</a:t>
            </a:r>
            <a:endParaRPr lang="ru-RU" sz="88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1357298" y="3428992"/>
            <a:ext cx="785818" cy="7858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А</a:t>
            </a:r>
            <a:endParaRPr lang="ru-RU" sz="88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3071810" y="3428992"/>
            <a:ext cx="785818" cy="7858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О</a:t>
            </a:r>
            <a:endParaRPr lang="ru-RU" sz="88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3929066" y="3428992"/>
            <a:ext cx="785818" cy="7858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Ч</a:t>
            </a:r>
            <a:endParaRPr lang="ru-RU" sz="88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4786322" y="3428992"/>
            <a:ext cx="785818" cy="7858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К</a:t>
            </a:r>
            <a:endParaRPr lang="ru-RU" sz="88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5643578" y="3428992"/>
            <a:ext cx="785818" cy="7858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А</a:t>
            </a:r>
            <a:endParaRPr lang="ru-RU" sz="88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214290" y="3286116"/>
            <a:ext cx="6357982" cy="142876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4643446" y="7643834"/>
            <a:ext cx="571504" cy="7143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800" b="1" dirty="0" smtClean="0">
                <a:solidFill>
                  <a:srgbClr val="FFC000"/>
                </a:solidFill>
              </a:rPr>
              <a:t>*</a:t>
            </a:r>
            <a:endParaRPr lang="ru-RU" sz="8800" b="1" dirty="0">
              <a:solidFill>
                <a:srgbClr val="FFC000"/>
              </a:solidFill>
            </a:endParaRPr>
          </a:p>
        </p:txBody>
      </p:sp>
      <p:pic>
        <p:nvPicPr>
          <p:cNvPr id="27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786058" y="857224"/>
            <a:ext cx="1000132" cy="1410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C:\Users\Пользователь\Desktop\2953723-c5e56761f7e9a460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409942" y="5214942"/>
            <a:ext cx="2662264" cy="26622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</p:childTnLst>
        </p:cTn>
      </p:par>
    </p:tnLst>
    <p:bldLst>
      <p:bldP spid="2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2"/>
          <p:cNvSpPr txBox="1">
            <a:spLocks/>
          </p:cNvSpPr>
          <p:nvPr/>
        </p:nvSpPr>
        <p:spPr>
          <a:xfrm>
            <a:off x="428604" y="285721"/>
            <a:ext cx="5857916" cy="50006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Собери слово. Нажми на звёздочку, проверь ответ. 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28604" y="2285984"/>
            <a:ext cx="785818" cy="7858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800" b="1" dirty="0" smtClean="0">
                <a:solidFill>
                  <a:schemeClr val="accent6">
                    <a:lumMod val="50000"/>
                  </a:schemeClr>
                </a:solidFill>
              </a:rPr>
              <a:t>3</a:t>
            </a:r>
            <a:endParaRPr lang="ru-RU" sz="88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285860" y="2285984"/>
            <a:ext cx="785818" cy="7858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800" b="1" dirty="0" smtClean="0">
                <a:solidFill>
                  <a:schemeClr val="accent6">
                    <a:lumMod val="50000"/>
                  </a:schemeClr>
                </a:solidFill>
              </a:rPr>
              <a:t>2</a:t>
            </a:r>
            <a:endParaRPr lang="ru-RU" sz="88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285992" y="2285984"/>
            <a:ext cx="785818" cy="7858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800" b="1" dirty="0" smtClean="0">
                <a:solidFill>
                  <a:schemeClr val="accent6">
                    <a:lumMod val="50000"/>
                  </a:schemeClr>
                </a:solidFill>
              </a:rPr>
              <a:t>1</a:t>
            </a:r>
            <a:endParaRPr lang="ru-RU" sz="88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143248" y="2285984"/>
            <a:ext cx="785818" cy="7858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800" b="1" dirty="0" smtClean="0">
                <a:solidFill>
                  <a:schemeClr val="accent6">
                    <a:lumMod val="50000"/>
                  </a:schemeClr>
                </a:solidFill>
              </a:rPr>
              <a:t>4</a:t>
            </a:r>
            <a:endParaRPr lang="ru-RU" sz="88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071942" y="2285984"/>
            <a:ext cx="785818" cy="7858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800" b="1" dirty="0" smtClean="0">
                <a:solidFill>
                  <a:schemeClr val="accent6">
                    <a:lumMod val="50000"/>
                  </a:schemeClr>
                </a:solidFill>
              </a:rPr>
              <a:t>5</a:t>
            </a:r>
            <a:endParaRPr lang="ru-RU" sz="88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929198" y="2285984"/>
            <a:ext cx="785818" cy="7858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800" b="1" dirty="0" smtClean="0">
                <a:solidFill>
                  <a:schemeClr val="accent6">
                    <a:lumMod val="50000"/>
                  </a:schemeClr>
                </a:solidFill>
              </a:rPr>
              <a:t>6</a:t>
            </a:r>
            <a:endParaRPr lang="ru-RU" sz="88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00042" y="3428992"/>
            <a:ext cx="785818" cy="7858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К</a:t>
            </a:r>
            <a:endParaRPr lang="ru-RU" sz="88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214554" y="3428992"/>
            <a:ext cx="785818" cy="7858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Р</a:t>
            </a:r>
            <a:endParaRPr lang="ru-RU" sz="88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1357298" y="3428992"/>
            <a:ext cx="785818" cy="7858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А</a:t>
            </a:r>
            <a:endParaRPr lang="ru-RU" sz="88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3071810" y="3428992"/>
            <a:ext cx="785818" cy="7858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Е</a:t>
            </a:r>
            <a:endParaRPr lang="ru-RU" sz="88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3929066" y="3428992"/>
            <a:ext cx="785818" cy="7858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Т</a:t>
            </a:r>
            <a:endParaRPr lang="ru-RU" sz="88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4786322" y="3428992"/>
            <a:ext cx="785818" cy="7858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А</a:t>
            </a:r>
            <a:endParaRPr lang="ru-RU" sz="88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5643578" y="3428992"/>
            <a:ext cx="785818" cy="7858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88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285728" y="3214678"/>
            <a:ext cx="6357982" cy="142876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4643446" y="7643834"/>
            <a:ext cx="571504" cy="7143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800" b="1" dirty="0" smtClean="0">
                <a:solidFill>
                  <a:srgbClr val="FFC000"/>
                </a:solidFill>
              </a:rPr>
              <a:t>*</a:t>
            </a:r>
            <a:endParaRPr lang="ru-RU" sz="8800" b="1" dirty="0">
              <a:solidFill>
                <a:srgbClr val="FFC00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496" y="714348"/>
            <a:ext cx="12192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" name="Picture 2" descr="C:\Users\Пользователь\Desktop\i.jpe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786058" y="5072066"/>
            <a:ext cx="3562622" cy="17145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  <p:bldLst>
      <p:bldP spid="2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32" y="1214415"/>
            <a:ext cx="5857916" cy="2643205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Используемые ресурсы:</a:t>
            </a:r>
          </a:p>
          <a:p>
            <a:pPr marL="514350" indent="-514350">
              <a:buAutoNum type="arabicPeriod"/>
            </a:pPr>
            <a:r>
              <a:rPr lang="ru-RU" sz="1600" dirty="0" smtClean="0"/>
              <a:t>Фон </a:t>
            </a:r>
            <a:r>
              <a:rPr lang="en-US" sz="1600" dirty="0" smtClean="0"/>
              <a:t>kidsrisunki.ru</a:t>
            </a:r>
            <a:endParaRPr lang="ru-RU" sz="1600" dirty="0" smtClean="0"/>
          </a:p>
          <a:p>
            <a:pPr marL="514350" indent="-514350">
              <a:buAutoNum type="arabicPeriod"/>
            </a:pPr>
            <a:r>
              <a:rPr lang="ru-RU" sz="1600" dirty="0" smtClean="0"/>
              <a:t>Картинки -</a:t>
            </a:r>
            <a:r>
              <a:rPr lang="en-US" sz="1600" dirty="0" smtClean="0"/>
              <a:t>kidsrisunki.ru</a:t>
            </a:r>
            <a:r>
              <a:rPr lang="ru-RU" sz="1600" dirty="0" smtClean="0"/>
              <a:t> (ракета),</a:t>
            </a:r>
            <a:r>
              <a:rPr lang="en-US" sz="1600" dirty="0" smtClean="0"/>
              <a:t> animashki.org</a:t>
            </a:r>
            <a:r>
              <a:rPr lang="ru-RU" sz="1600" dirty="0" smtClean="0"/>
              <a:t> (карета),</a:t>
            </a:r>
            <a:r>
              <a:rPr lang="en-US" sz="1600" dirty="0" smtClean="0"/>
              <a:t> usd.do.am</a:t>
            </a:r>
            <a:r>
              <a:rPr lang="ru-RU" sz="1600" dirty="0" smtClean="0"/>
              <a:t> (бабочка), </a:t>
            </a:r>
            <a:r>
              <a:rPr lang="en-US" sz="1600" dirty="0" smtClean="0"/>
              <a:t>nsportal.ru</a:t>
            </a:r>
            <a:r>
              <a:rPr lang="ru-RU" sz="1600" dirty="0" smtClean="0"/>
              <a:t>(кот),</a:t>
            </a:r>
            <a:r>
              <a:rPr lang="en-US" sz="1600" dirty="0" smtClean="0"/>
              <a:t> rucoloring.ru</a:t>
            </a:r>
            <a:r>
              <a:rPr lang="ru-RU" sz="1600" dirty="0" smtClean="0"/>
              <a:t> (кит),</a:t>
            </a:r>
            <a:r>
              <a:rPr lang="en-US" sz="1600" dirty="0" smtClean="0"/>
              <a:t> kidsrisunki.ru</a:t>
            </a:r>
            <a:r>
              <a:rPr lang="ru-RU" sz="1600" dirty="0" smtClean="0"/>
              <a:t> (солнце, туча),   </a:t>
            </a:r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Анализ слов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5A8073BD-6B47-4139-A2FC-0EB3C5401BB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123</TotalTime>
  <Words>144</Words>
  <Application>Microsoft Office PowerPoint</Application>
  <PresentationFormat>Экран (4:3)</PresentationFormat>
  <Paragraphs>60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Анализ слов</vt:lpstr>
      <vt:lpstr>Развитие  фонетико-фонематических процессов на материале слов различной слоговой структуры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Развитие  фонетико-фонематических процессов</dc:title>
  <dc:creator>Пользователь</dc:creator>
  <cp:lastModifiedBy>Пользователь</cp:lastModifiedBy>
  <cp:revision>20</cp:revision>
  <dcterms:created xsi:type="dcterms:W3CDTF">2011-03-19T14:04:10Z</dcterms:created>
  <dcterms:modified xsi:type="dcterms:W3CDTF">2012-11-05T12:22:22Z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TC030007625</vt:lpwstr>
  </property>
</Properties>
</file>