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s/slide1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684" r:id="rId2"/>
    <p:sldMasterId id="2147483708" r:id="rId3"/>
  </p:sld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82" r:id="rId14"/>
    <p:sldId id="283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9900FF"/>
    <a:srgbClr val="3366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272" autoAdjust="0"/>
    <p:restoredTop sz="94714" autoAdjust="0"/>
  </p:normalViewPr>
  <p:slideViewPr>
    <p:cSldViewPr>
      <p:cViewPr varScale="1">
        <p:scale>
          <a:sx n="88" d="100"/>
          <a:sy n="88" d="100"/>
        </p:scale>
        <p:origin x="-1068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0" Type="http://schemas.openxmlformats.org/officeDocument/2006/relationships/slide" Target="slides/slide7.xml"/><Relationship Id="rId19" Type="http://schemas.openxmlformats.org/officeDocument/2006/relationships/tableStyles" Target="tableStyle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 dirty="0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 dirty="0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screen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 dirty="0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4BE091EA-BB20-4F9F-BAF6-05FB1C67A9BC}" type="datetimeFigureOut">
              <a:rPr lang="ru-RU" smtClean="0"/>
              <a:pPr/>
              <a:t>05.11.2012</a:t>
            </a:fld>
            <a:endParaRPr lang="ru-RU" dirty="0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 dirty="0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FEF79BA1-65B6-4F76-A6E6-BA3F6B6DBAE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BE091EA-BB20-4F9F-BAF6-05FB1C67A9BC}" type="datetimeFigureOut">
              <a:rPr lang="ru-RU" smtClean="0"/>
              <a:pPr/>
              <a:t>05.11.2012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EF79BA1-65B6-4F76-A6E6-BA3F6B6DBAE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BE091EA-BB20-4F9F-BAF6-05FB1C67A9BC}" type="datetimeFigureOut">
              <a:rPr lang="ru-RU" smtClean="0"/>
              <a:pPr/>
              <a:t>05.11.2012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EF79BA1-65B6-4F76-A6E6-BA3F6B6DBAE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E091EA-BB20-4F9F-BAF6-05FB1C67A9BC}" type="datetimeFigureOut">
              <a:rPr lang="ru-RU" smtClean="0"/>
              <a:pPr/>
              <a:t>05.11.2012</a:t>
            </a:fld>
            <a:endParaRPr lang="ru-RU" dirty="0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FEF79BA1-65B6-4F76-A6E6-BA3F6B6DBAE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E091EA-BB20-4F9F-BAF6-05FB1C67A9BC}" type="datetimeFigureOut">
              <a:rPr lang="ru-RU" smtClean="0"/>
              <a:pPr/>
              <a:t>05.11.2012</a:t>
            </a:fld>
            <a:endParaRPr lang="ru-RU" dirty="0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FEF79BA1-65B6-4F76-A6E6-BA3F6B6DBAE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E091EA-BB20-4F9F-BAF6-05FB1C67A9BC}" type="datetimeFigureOut">
              <a:rPr lang="ru-RU" smtClean="0"/>
              <a:pPr/>
              <a:t>05.11.2012</a:t>
            </a:fld>
            <a:endParaRPr lang="ru-RU" dirty="0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F79BA1-65B6-4F76-A6E6-BA3F6B6DBAEF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E091EA-BB20-4F9F-BAF6-05FB1C67A9BC}" type="datetimeFigureOut">
              <a:rPr lang="ru-RU" smtClean="0"/>
              <a:pPr/>
              <a:t>05.11.2012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F79BA1-65B6-4F76-A6E6-BA3F6B6DBAE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E091EA-BB20-4F9F-BAF6-05FB1C67A9BC}" type="datetimeFigureOut">
              <a:rPr lang="ru-RU" smtClean="0"/>
              <a:pPr/>
              <a:t>05.11.2012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FEF79BA1-65B6-4F76-A6E6-BA3F6B6DBAEF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E091EA-BB20-4F9F-BAF6-05FB1C67A9BC}" type="datetimeFigureOut">
              <a:rPr lang="ru-RU" smtClean="0"/>
              <a:pPr/>
              <a:t>05.11.2012</a:t>
            </a:fld>
            <a:endParaRPr lang="ru-RU" dirty="0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F79BA1-65B6-4F76-A6E6-BA3F6B6DBAE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E091EA-BB20-4F9F-BAF6-05FB1C67A9BC}" type="datetimeFigureOut">
              <a:rPr lang="ru-RU" smtClean="0"/>
              <a:pPr/>
              <a:t>05.11.2012</a:t>
            </a:fld>
            <a:endParaRPr lang="ru-RU" dirty="0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F79BA1-65B6-4F76-A6E6-BA3F6B6DBAE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E091EA-BB20-4F9F-BAF6-05FB1C67A9BC}" type="datetimeFigureOut">
              <a:rPr lang="ru-RU" smtClean="0"/>
              <a:pPr/>
              <a:t>05.11.2012</a:t>
            </a:fld>
            <a:endParaRPr lang="ru-RU" dirty="0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F79BA1-65B6-4F76-A6E6-BA3F6B6DBAE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BE091EA-BB20-4F9F-BAF6-05FB1C67A9BC}" type="datetimeFigureOut">
              <a:rPr lang="ru-RU" smtClean="0"/>
              <a:pPr/>
              <a:t>05.11.2012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EF79BA1-65B6-4F76-A6E6-BA3F6B6DBAEF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E091EA-BB20-4F9F-BAF6-05FB1C67A9BC}" type="datetimeFigureOut">
              <a:rPr lang="ru-RU" smtClean="0"/>
              <a:pPr/>
              <a:t>05.11.2012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F79BA1-65B6-4F76-A6E6-BA3F6B6DBAEF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E091EA-BB20-4F9F-BAF6-05FB1C67A9BC}" type="datetimeFigureOut">
              <a:rPr lang="ru-RU" smtClean="0"/>
              <a:pPr/>
              <a:t>05.11.2012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F79BA1-65B6-4F76-A6E6-BA3F6B6DBAE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E091EA-BB20-4F9F-BAF6-05FB1C67A9BC}" type="datetimeFigureOut">
              <a:rPr lang="ru-RU" smtClean="0"/>
              <a:pPr/>
              <a:t>05.11.2012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F79BA1-65B6-4F76-A6E6-BA3F6B6DBAE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BE091EA-BB20-4F9F-BAF6-05FB1C67A9BC}" type="datetimeFigureOut">
              <a:rPr lang="ru-RU" smtClean="0"/>
              <a:pPr/>
              <a:t>05.11.2012</a:t>
            </a:fld>
            <a:endParaRPr lang="ru-RU" dirty="0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EF79BA1-65B6-4F76-A6E6-BA3F6B6DBAEF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BE091EA-BB20-4F9F-BAF6-05FB1C67A9BC}" type="datetimeFigureOut">
              <a:rPr lang="ru-RU" smtClean="0"/>
              <a:pPr/>
              <a:t>05.11.2012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EF79BA1-65B6-4F76-A6E6-BA3F6B6DBAE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BE091EA-BB20-4F9F-BAF6-05FB1C67A9BC}" type="datetimeFigureOut">
              <a:rPr lang="ru-RU" smtClean="0"/>
              <a:pPr/>
              <a:t>05.11.2012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EF79BA1-65B6-4F76-A6E6-BA3F6B6DBAEF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BE091EA-BB20-4F9F-BAF6-05FB1C67A9BC}" type="datetimeFigureOut">
              <a:rPr lang="ru-RU" smtClean="0"/>
              <a:pPr/>
              <a:t>05.11.2012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EF79BA1-65B6-4F76-A6E6-BA3F6B6DBAE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BE091EA-BB20-4F9F-BAF6-05FB1C67A9BC}" type="datetimeFigureOut">
              <a:rPr lang="ru-RU" smtClean="0"/>
              <a:pPr/>
              <a:t>05.11.2012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EF79BA1-65B6-4F76-A6E6-BA3F6B6DBAE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BE091EA-BB20-4F9F-BAF6-05FB1C67A9BC}" type="datetimeFigureOut">
              <a:rPr lang="ru-RU" smtClean="0"/>
              <a:pPr/>
              <a:t>05.11.2012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EF79BA1-65B6-4F76-A6E6-BA3F6B6DBAE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BE091EA-BB20-4F9F-BAF6-05FB1C67A9BC}" type="datetimeFigureOut">
              <a:rPr lang="ru-RU" smtClean="0"/>
              <a:pPr/>
              <a:t>05.11.2012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EF79BA1-65B6-4F76-A6E6-BA3F6B6DBAEF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BE091EA-BB20-4F9F-BAF6-05FB1C67A9BC}" type="datetimeFigureOut">
              <a:rPr lang="ru-RU" smtClean="0"/>
              <a:pPr/>
              <a:t>05.11.2012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EF79BA1-65B6-4F76-A6E6-BA3F6B6DBAEF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 dirty="0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BE091EA-BB20-4F9F-BAF6-05FB1C67A9BC}" type="datetimeFigureOut">
              <a:rPr lang="ru-RU" smtClean="0"/>
              <a:pPr/>
              <a:t>05.11.2012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EF79BA1-65B6-4F76-A6E6-BA3F6B6DBAE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BE091EA-BB20-4F9F-BAF6-05FB1C67A9BC}" type="datetimeFigureOut">
              <a:rPr lang="ru-RU" smtClean="0"/>
              <a:pPr/>
              <a:t>05.11.2012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EF79BA1-65B6-4F76-A6E6-BA3F6B6DBAEF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BE091EA-BB20-4F9F-BAF6-05FB1C67A9BC}" type="datetimeFigureOut">
              <a:rPr lang="ru-RU" smtClean="0"/>
              <a:pPr/>
              <a:t>05.11.2012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EF79BA1-65B6-4F76-A6E6-BA3F6B6DBAE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BE091EA-BB20-4F9F-BAF6-05FB1C67A9BC}" type="datetimeFigureOut">
              <a:rPr lang="ru-RU" smtClean="0"/>
              <a:pPr/>
              <a:t>05.11.2012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EF79BA1-65B6-4F76-A6E6-BA3F6B6DBAE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BE091EA-BB20-4F9F-BAF6-05FB1C67A9BC}" type="datetimeFigureOut">
              <a:rPr lang="ru-RU" smtClean="0"/>
              <a:pPr/>
              <a:t>05.11.2012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EF79BA1-65B6-4F76-A6E6-BA3F6B6DBAEF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BE091EA-BB20-4F9F-BAF6-05FB1C67A9BC}" type="datetimeFigureOut">
              <a:rPr lang="ru-RU" smtClean="0"/>
              <a:pPr/>
              <a:t>05.11.2012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EF79BA1-65B6-4F76-A6E6-BA3F6B6DBAE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BE091EA-BB20-4F9F-BAF6-05FB1C67A9BC}" type="datetimeFigureOut">
              <a:rPr lang="ru-RU" smtClean="0"/>
              <a:pPr/>
              <a:t>05.11.2012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EF79BA1-65B6-4F76-A6E6-BA3F6B6DBAEF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BE091EA-BB20-4F9F-BAF6-05FB1C67A9BC}" type="datetimeFigureOut">
              <a:rPr lang="ru-RU" smtClean="0"/>
              <a:pPr/>
              <a:t>05.11.2012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EF79BA1-65B6-4F76-A6E6-BA3F6B6DBAE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4BE091EA-BB20-4F9F-BAF6-05FB1C67A9BC}" type="datetimeFigureOut">
              <a:rPr lang="ru-RU" smtClean="0"/>
              <a:pPr/>
              <a:t>05.11.2012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EF79BA1-65B6-4F76-A6E6-BA3F6B6DBAE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4BE091EA-BB20-4F9F-BAF6-05FB1C67A9BC}" type="datetimeFigureOut">
              <a:rPr lang="ru-RU" smtClean="0"/>
              <a:pPr/>
              <a:t>05.11.2012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FEF79BA1-65B6-4F76-A6E6-BA3F6B6DBAEF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screen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 dirty="0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screen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4BE091EA-BB20-4F9F-BAF6-05FB1C67A9BC}" type="datetimeFigureOut">
              <a:rPr lang="ru-RU" smtClean="0"/>
              <a:pPr/>
              <a:t>05.11.2012</a:t>
            </a:fld>
            <a:endParaRPr lang="ru-RU" dirty="0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 dirty="0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FEF79BA1-65B6-4F76-A6E6-BA3F6B6DBAE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4BE091EA-BB20-4F9F-BAF6-05FB1C67A9BC}" type="datetimeFigureOut">
              <a:rPr lang="ru-RU" smtClean="0"/>
              <a:pPr/>
              <a:t>05.11.2012</a:t>
            </a:fld>
            <a:endParaRPr lang="ru-RU" dirty="0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FEF79BA1-65B6-4F76-A6E6-BA3F6B6DBAEF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4BE091EA-BB20-4F9F-BAF6-05FB1C67A9BC}" type="datetimeFigureOut">
              <a:rPr lang="ru-RU" smtClean="0"/>
              <a:pPr/>
              <a:t>05.11.2012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 dirty="0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FEF79BA1-65B6-4F76-A6E6-BA3F6B6DBAEF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13" Type="http://schemas.openxmlformats.org/officeDocument/2006/relationships/hyperlink" Target="http://covers.cnt.itdelo.com/a/as/ast/ast949693big.jpg" TargetMode="External"/><Relationship Id="rId3" Type="http://schemas.openxmlformats.org/officeDocument/2006/relationships/hyperlink" Target="http://www.bookarchive.ru/uploads/posts/1252243351_1.jpg" TargetMode="External"/><Relationship Id="rId7" Type="http://schemas.openxmlformats.org/officeDocument/2006/relationships/hyperlink" Target="http://alexgetti.narod.ru/imga055.jpg" TargetMode="External"/><Relationship Id="rId12" Type="http://schemas.openxmlformats.org/officeDocument/2006/relationships/image" Target="../media/image11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8.jpeg"/><Relationship Id="rId11" Type="http://schemas.openxmlformats.org/officeDocument/2006/relationships/hyperlink" Target="http://img-fotki.yandex.ru/get/3305/m2oo7.0/0_22f55_6059b741_L" TargetMode="External"/><Relationship Id="rId5" Type="http://schemas.openxmlformats.org/officeDocument/2006/relationships/hyperlink" Target="http://lib.rus.ec/i/58/109258/cover.jpg" TargetMode="External"/><Relationship Id="rId10" Type="http://schemas.openxmlformats.org/officeDocument/2006/relationships/image" Target="../media/image10.jpeg"/><Relationship Id="rId4" Type="http://schemas.openxmlformats.org/officeDocument/2006/relationships/image" Target="../media/image7.jpeg"/><Relationship Id="rId9" Type="http://schemas.openxmlformats.org/officeDocument/2006/relationships/hyperlink" Target="http://www.char.ru/books/p606150.jpg" TargetMode="External"/><Relationship Id="rId14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9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85852" y="2357430"/>
            <a:ext cx="6643734" cy="2928958"/>
          </a:xfrm>
        </p:spPr>
        <p:txBody>
          <a:bodyPr>
            <a:normAutofit/>
          </a:bodyPr>
          <a:lstStyle/>
          <a:p>
            <a:pPr algn="ctr"/>
            <a:r>
              <a:rPr lang="ru-RU" sz="2000" dirty="0" smtClean="0">
                <a:latin typeface="Arial" pitchFamily="34" charset="0"/>
                <a:cs typeface="Arial" pitchFamily="34" charset="0"/>
              </a:rPr>
              <a:t>Павленко Татьяна Васильевна</a:t>
            </a:r>
          </a:p>
          <a:p>
            <a:pPr algn="ctr"/>
            <a:r>
              <a:rPr lang="ru-RU" sz="2000" dirty="0" smtClean="0">
                <a:latin typeface="Arial" pitchFamily="34" charset="0"/>
                <a:cs typeface="Arial" pitchFamily="34" charset="0"/>
              </a:rPr>
              <a:t>учитель начальных классов</a:t>
            </a:r>
          </a:p>
          <a:p>
            <a:pPr algn="ctr"/>
            <a:r>
              <a:rPr lang="ru-RU" sz="2000" dirty="0" smtClean="0">
                <a:latin typeface="Arial" pitchFamily="34" charset="0"/>
                <a:cs typeface="Arial" pitchFamily="34" charset="0"/>
              </a:rPr>
              <a:t>филиал МКОУ «Верхнекардаильская средняя общеобразовательная школа» Николаевская основная общеобразовательная школа</a:t>
            </a:r>
          </a:p>
          <a:p>
            <a:endParaRPr lang="ru-RU" sz="2000" dirty="0" smtClean="0"/>
          </a:p>
          <a:p>
            <a:endParaRPr lang="ru-RU" sz="2000" dirty="0" smtClean="0"/>
          </a:p>
          <a:p>
            <a:endParaRPr lang="ru-RU" sz="2000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928794" y="571480"/>
            <a:ext cx="600079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«Добрый и давний друг»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000100" y="0"/>
            <a:ext cx="3362325" cy="476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1071538" y="4857760"/>
            <a:ext cx="328614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7030A0"/>
                </a:solidFill>
              </a:rPr>
              <a:t>Моисей Яковлевич Маршак</a:t>
            </a:r>
          </a:p>
          <a:p>
            <a:pPr algn="ctr"/>
            <a:r>
              <a:rPr lang="ru-RU" b="1" dirty="0" smtClean="0">
                <a:solidFill>
                  <a:srgbClr val="7030A0"/>
                </a:solidFill>
              </a:rPr>
              <a:t>старший брат С.Я. Маршака</a:t>
            </a:r>
            <a:endParaRPr lang="ru-RU" b="1" dirty="0">
              <a:solidFill>
                <a:srgbClr val="7030A0"/>
              </a:solidFill>
            </a:endParaRP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357818" y="1785926"/>
            <a:ext cx="3305175" cy="476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5429256" y="642918"/>
            <a:ext cx="335755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7030A0"/>
                </a:solidFill>
              </a:rPr>
              <a:t>Сусанна Яковлевна Маршак</a:t>
            </a:r>
          </a:p>
          <a:p>
            <a:pPr algn="ctr"/>
            <a:r>
              <a:rPr lang="ru-RU" b="1" dirty="0" smtClean="0">
                <a:solidFill>
                  <a:srgbClr val="7030A0"/>
                </a:solidFill>
              </a:rPr>
              <a:t>сестра С.Я. Маршака</a:t>
            </a:r>
            <a:endParaRPr lang="ru-RU" b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214414" y="142852"/>
            <a:ext cx="3489016" cy="5286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1214414" y="5572140"/>
            <a:ext cx="350046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7030A0"/>
                </a:solidFill>
              </a:rPr>
              <a:t>Юдифь Яковлевна Маршак-Файнберг  с дочкой сестра </a:t>
            </a:r>
          </a:p>
          <a:p>
            <a:pPr algn="ctr"/>
            <a:r>
              <a:rPr lang="ru-RU" b="1" dirty="0" smtClean="0">
                <a:solidFill>
                  <a:srgbClr val="7030A0"/>
                </a:solidFill>
              </a:rPr>
              <a:t>С.Я. Маршака</a:t>
            </a:r>
            <a:endParaRPr lang="ru-RU" b="1" dirty="0">
              <a:solidFill>
                <a:srgbClr val="7030A0"/>
              </a:solidFill>
            </a:endParaRPr>
          </a:p>
        </p:txBody>
      </p:sp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429256" y="1357298"/>
            <a:ext cx="3424431" cy="53340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5357818" y="285728"/>
            <a:ext cx="357186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7030A0"/>
                </a:solidFill>
              </a:rPr>
              <a:t>Илья Яковлевич Маршак  </a:t>
            </a:r>
          </a:p>
          <a:p>
            <a:pPr algn="ctr"/>
            <a:r>
              <a:rPr lang="ru-RU" b="1" dirty="0" smtClean="0">
                <a:solidFill>
                  <a:srgbClr val="7030A0"/>
                </a:solidFill>
              </a:rPr>
              <a:t>  (М. Ильин) младший брат        С.Я. Маршака</a:t>
            </a:r>
            <a:endParaRPr lang="ru-RU" b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071802" y="142852"/>
            <a:ext cx="3714776" cy="56800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3071802" y="5786454"/>
            <a:ext cx="371477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7030A0"/>
                </a:solidFill>
              </a:rPr>
              <a:t>Лия Яковлевна Прейс-Маршак (Елена Ильина)</a:t>
            </a:r>
          </a:p>
          <a:p>
            <a:pPr algn="ctr"/>
            <a:r>
              <a:rPr lang="ru-RU" b="1" dirty="0" smtClean="0">
                <a:solidFill>
                  <a:srgbClr val="7030A0"/>
                </a:solidFill>
              </a:rPr>
              <a:t>сестра С.Я. Маршака</a:t>
            </a:r>
            <a:endParaRPr lang="ru-RU" b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71604" y="1000108"/>
            <a:ext cx="66437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714348" y="357166"/>
            <a:ext cx="821537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Поэт, </a:t>
            </a:r>
          </a:p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125-летие которого мы отмечаем в 2012 году.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000100" y="2000240"/>
            <a:ext cx="26432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graphicFrame>
        <p:nvGraphicFramePr>
          <p:cNvPr id="19" name="Таблица 18"/>
          <p:cNvGraphicFramePr>
            <a:graphicFrameLocks noGrp="1"/>
          </p:cNvGraphicFramePr>
          <p:nvPr/>
        </p:nvGraphicFramePr>
        <p:xfrm>
          <a:off x="285722" y="357168"/>
          <a:ext cx="8286807" cy="5857914"/>
        </p:xfrm>
        <a:graphic>
          <a:graphicData uri="http://schemas.openxmlformats.org/drawingml/2006/table">
            <a:tbl>
              <a:tblPr/>
              <a:tblGrid>
                <a:gridCol w="552396"/>
                <a:gridCol w="552396"/>
                <a:gridCol w="552396"/>
                <a:gridCol w="552396"/>
                <a:gridCol w="552396"/>
                <a:gridCol w="552396"/>
                <a:gridCol w="552396"/>
                <a:gridCol w="552396"/>
                <a:gridCol w="552396"/>
                <a:gridCol w="552396"/>
                <a:gridCol w="552396"/>
                <a:gridCol w="552396"/>
                <a:gridCol w="552396"/>
                <a:gridCol w="552396"/>
                <a:gridCol w="553263"/>
              </a:tblGrid>
              <a:tr h="976319">
                <a:tc gridSpan="5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1</a:t>
                      </a:r>
                      <a:endParaRPr lang="ru-RU" sz="32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200" dirty="0">
                        <a:solidFill>
                          <a:srgbClr val="0070C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200" dirty="0">
                        <a:solidFill>
                          <a:srgbClr val="0070C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200" dirty="0">
                        <a:solidFill>
                          <a:srgbClr val="0070C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2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200" dirty="0">
                        <a:solidFill>
                          <a:srgbClr val="0070C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200" dirty="0">
                        <a:solidFill>
                          <a:srgbClr val="0070C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976319">
                <a:tc rowSpan="2" gridSpan="8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  <a:endParaRPr lang="ru-RU" sz="11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976319">
                <a:tc gridSpan="8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3</a:t>
                      </a:r>
                      <a:endParaRPr lang="ru-RU" sz="11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976319">
                <a:tc gridSpan="4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dirty="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4</a:t>
                      </a:r>
                      <a:endParaRPr lang="ru-RU" sz="11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76319">
                <a:tc gridSpan="8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 smtClean="0">
                          <a:latin typeface="Calibri"/>
                          <a:ea typeface="Calibri"/>
                          <a:cs typeface="Times New Roman"/>
                        </a:rPr>
                        <a:t>5</a:t>
                      </a: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7631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 smtClean="0">
                          <a:latin typeface="Calibri"/>
                          <a:ea typeface="Calibri"/>
                          <a:cs typeface="Times New Roman"/>
                        </a:rPr>
                        <a:t>6</a:t>
                      </a: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214282" y="285728"/>
            <a:ext cx="29289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1. </a:t>
            </a:r>
            <a:r>
              <a:rPr lang="ru-RU" dirty="0" smtClean="0">
                <a:solidFill>
                  <a:srgbClr val="0070C0"/>
                </a:solidFill>
              </a:rPr>
              <a:t>Бегемот разинул рот –</a:t>
            </a:r>
          </a:p>
          <a:p>
            <a:r>
              <a:rPr lang="ru-RU" dirty="0" smtClean="0">
                <a:solidFill>
                  <a:srgbClr val="0070C0"/>
                </a:solidFill>
              </a:rPr>
              <a:t> Булку просит ..?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2428860" y="571480"/>
            <a:ext cx="507209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70C0"/>
                </a:solidFill>
              </a:rPr>
              <a:t>         Б    Е      Г     Е   </a:t>
            </a:r>
            <a:r>
              <a:rPr lang="ru-RU" sz="2400" b="1" dirty="0" smtClean="0">
                <a:solidFill>
                  <a:srgbClr val="FF0000"/>
                </a:solidFill>
              </a:rPr>
              <a:t>М</a:t>
            </a:r>
            <a:r>
              <a:rPr lang="ru-RU" sz="2400" b="1" dirty="0" smtClean="0">
                <a:solidFill>
                  <a:srgbClr val="0070C0"/>
                </a:solidFill>
              </a:rPr>
              <a:t>   О   Т</a:t>
            </a:r>
            <a:endParaRPr lang="ru-RU" sz="2400" b="1" dirty="0">
              <a:solidFill>
                <a:srgbClr val="0070C0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7215206" y="285728"/>
            <a:ext cx="1643074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2.</a:t>
            </a:r>
            <a:r>
              <a:rPr lang="ru-RU" sz="2000" dirty="0" smtClean="0">
                <a:solidFill>
                  <a:srgbClr val="0070C0"/>
                </a:solidFill>
              </a:rPr>
              <a:t>Красный свет — проезда нет, Желтый — будь готов к пути, А зеленый свет — ..?</a:t>
            </a:r>
            <a:endParaRPr lang="ru-RU" sz="2000" dirty="0">
              <a:solidFill>
                <a:srgbClr val="0070C0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572000" y="1571612"/>
            <a:ext cx="26432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70C0"/>
                </a:solidFill>
              </a:rPr>
              <a:t>  К      </a:t>
            </a:r>
            <a:r>
              <a:rPr lang="ru-RU" sz="2400" b="1" dirty="0" smtClean="0">
                <a:solidFill>
                  <a:srgbClr val="FF0000"/>
                </a:solidFill>
              </a:rPr>
              <a:t>А </a:t>
            </a:r>
            <a:r>
              <a:rPr lang="ru-RU" sz="2400" b="1" dirty="0" smtClean="0">
                <a:solidFill>
                  <a:srgbClr val="0070C0"/>
                </a:solidFill>
              </a:rPr>
              <a:t>   Т    И</a:t>
            </a:r>
            <a:endParaRPr lang="ru-RU" sz="2400" b="1" dirty="0">
              <a:solidFill>
                <a:srgbClr val="0070C0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214282" y="1142984"/>
            <a:ext cx="242889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</a:t>
            </a:r>
            <a:r>
              <a:rPr lang="ru-RU" b="1" dirty="0" smtClean="0"/>
              <a:t>3. </a:t>
            </a:r>
            <a:r>
              <a:rPr lang="ru-RU" sz="2000" dirty="0" smtClean="0">
                <a:solidFill>
                  <a:srgbClr val="0070C0"/>
                </a:solidFill>
              </a:rPr>
              <a:t>А за двойкой - посмотри -                  Выступает цифра ..?</a:t>
            </a:r>
            <a:endParaRPr lang="ru-RU" sz="2000" dirty="0">
              <a:solidFill>
                <a:srgbClr val="0070C0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4643438" y="2643182"/>
            <a:ext cx="19288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70C0"/>
                </a:solidFill>
              </a:rPr>
              <a:t>  Т     </a:t>
            </a:r>
            <a:r>
              <a:rPr lang="ru-RU" sz="2400" b="1" dirty="0" smtClean="0">
                <a:solidFill>
                  <a:srgbClr val="FF0000"/>
                </a:solidFill>
              </a:rPr>
              <a:t>Р</a:t>
            </a:r>
            <a:r>
              <a:rPr lang="ru-RU" sz="2400" b="1" dirty="0" smtClean="0">
                <a:solidFill>
                  <a:srgbClr val="7030A0"/>
                </a:solidFill>
              </a:rPr>
              <a:t>  </a:t>
            </a:r>
            <a:r>
              <a:rPr lang="ru-RU" sz="2400" b="1" dirty="0" smtClean="0">
                <a:solidFill>
                  <a:srgbClr val="0070C0"/>
                </a:solidFill>
              </a:rPr>
              <a:t>  И</a:t>
            </a:r>
            <a:endParaRPr lang="ru-RU" sz="2400" b="1" dirty="0">
              <a:solidFill>
                <a:srgbClr val="0070C0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0" y="2285992"/>
            <a:ext cx="3643338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4. </a:t>
            </a:r>
            <a:r>
              <a:rPr lang="ru-RU" sz="2000" dirty="0" smtClean="0">
                <a:solidFill>
                  <a:srgbClr val="0070C0"/>
                </a:solidFill>
              </a:rPr>
              <a:t>Восемь кукол деревянных</a:t>
            </a:r>
          </a:p>
          <a:p>
            <a:r>
              <a:rPr lang="ru-RU" sz="2000" dirty="0" smtClean="0">
                <a:solidFill>
                  <a:srgbClr val="0070C0"/>
                </a:solidFill>
              </a:rPr>
              <a:t>  Круглолицых и румяных</a:t>
            </a:r>
          </a:p>
          <a:p>
            <a:r>
              <a:rPr lang="ru-RU" sz="2000" dirty="0" smtClean="0">
                <a:solidFill>
                  <a:srgbClr val="0070C0"/>
                </a:solidFill>
              </a:rPr>
              <a:t>  В разноцветных сарафанах</a:t>
            </a:r>
          </a:p>
          <a:p>
            <a:r>
              <a:rPr lang="ru-RU" sz="2000" dirty="0" smtClean="0">
                <a:solidFill>
                  <a:srgbClr val="0070C0"/>
                </a:solidFill>
              </a:rPr>
              <a:t>  На столе у нас живут.</a:t>
            </a:r>
          </a:p>
          <a:p>
            <a:r>
              <a:rPr lang="ru-RU" sz="2000" dirty="0" smtClean="0">
                <a:solidFill>
                  <a:srgbClr val="0070C0"/>
                </a:solidFill>
              </a:rPr>
              <a:t>  Всех ..? зовут.</a:t>
            </a:r>
            <a:endParaRPr lang="ru-RU" sz="2000" dirty="0">
              <a:solidFill>
                <a:srgbClr val="0070C0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1285852" y="3571876"/>
            <a:ext cx="73581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0070C0"/>
                </a:solidFill>
              </a:rPr>
              <a:t>                </a:t>
            </a:r>
            <a:r>
              <a:rPr lang="ru-RU" sz="2400" b="1" dirty="0" smtClean="0">
                <a:solidFill>
                  <a:srgbClr val="0070C0"/>
                </a:solidFill>
              </a:rPr>
              <a:t>М     А    Т     Р     Е   </a:t>
            </a:r>
            <a:r>
              <a:rPr lang="ru-RU" sz="2400" b="1" dirty="0" smtClean="0">
                <a:solidFill>
                  <a:srgbClr val="FF0000"/>
                </a:solidFill>
              </a:rPr>
              <a:t>Ш   </a:t>
            </a:r>
            <a:r>
              <a:rPr lang="ru-RU" sz="2400" b="1" dirty="0" smtClean="0">
                <a:solidFill>
                  <a:srgbClr val="0070C0"/>
                </a:solidFill>
              </a:rPr>
              <a:t>К    А    М    И</a:t>
            </a:r>
            <a:endParaRPr lang="ru-RU" sz="2400" b="1" dirty="0">
              <a:solidFill>
                <a:srgbClr val="0070C0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142844" y="4286256"/>
            <a:ext cx="414340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5. </a:t>
            </a:r>
            <a:r>
              <a:rPr lang="ru-RU" dirty="0" smtClean="0">
                <a:solidFill>
                  <a:srgbClr val="0070C0"/>
                </a:solidFill>
              </a:rPr>
              <a:t>Дама сдавала в багаж:</a:t>
            </a:r>
          </a:p>
          <a:p>
            <a:r>
              <a:rPr lang="ru-RU" dirty="0" smtClean="0">
                <a:solidFill>
                  <a:srgbClr val="0070C0"/>
                </a:solidFill>
              </a:rPr>
              <a:t>Диван,</a:t>
            </a:r>
          </a:p>
          <a:p>
            <a:r>
              <a:rPr lang="ru-RU" dirty="0" smtClean="0">
                <a:solidFill>
                  <a:srgbClr val="0070C0"/>
                </a:solidFill>
              </a:rPr>
              <a:t>Чемодан, ..?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3857620" y="4572008"/>
            <a:ext cx="507209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0070C0"/>
                </a:solidFill>
              </a:rPr>
              <a:t>            </a:t>
            </a:r>
            <a:r>
              <a:rPr lang="ru-RU" sz="2400" b="1" dirty="0" smtClean="0">
                <a:solidFill>
                  <a:srgbClr val="0070C0"/>
                </a:solidFill>
              </a:rPr>
              <a:t>С     </a:t>
            </a:r>
            <a:r>
              <a:rPr lang="ru-RU" sz="2400" b="1" dirty="0" smtClean="0">
                <a:solidFill>
                  <a:srgbClr val="FF0000"/>
                </a:solidFill>
              </a:rPr>
              <a:t>А</a:t>
            </a:r>
            <a:r>
              <a:rPr lang="ru-RU" sz="2400" b="1" dirty="0" smtClean="0">
                <a:solidFill>
                  <a:srgbClr val="0070C0"/>
                </a:solidFill>
              </a:rPr>
              <a:t>    К     В    О    Я    Ж</a:t>
            </a:r>
            <a:endParaRPr lang="ru-RU" sz="2400" b="1" dirty="0">
              <a:solidFill>
                <a:srgbClr val="0070C0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5714976" y="5143512"/>
            <a:ext cx="342902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6.</a:t>
            </a:r>
            <a:r>
              <a:rPr lang="ru-RU" sz="2000" dirty="0" smtClean="0">
                <a:solidFill>
                  <a:srgbClr val="0070C0"/>
                </a:solidFill>
              </a:rPr>
              <a:t>Пробирается медведь </a:t>
            </a:r>
          </a:p>
          <a:p>
            <a:r>
              <a:rPr lang="ru-RU" sz="2000" dirty="0" smtClean="0">
                <a:solidFill>
                  <a:srgbClr val="0070C0"/>
                </a:solidFill>
              </a:rPr>
              <a:t>Сквозь густой валежник. </a:t>
            </a:r>
          </a:p>
          <a:p>
            <a:r>
              <a:rPr lang="ru-RU" sz="2000" dirty="0" smtClean="0">
                <a:solidFill>
                  <a:srgbClr val="0070C0"/>
                </a:solidFill>
              </a:rPr>
              <a:t>Стали птицы песни петь </a:t>
            </a:r>
          </a:p>
          <a:p>
            <a:r>
              <a:rPr lang="ru-RU" sz="2000" dirty="0" smtClean="0">
                <a:solidFill>
                  <a:srgbClr val="0070C0"/>
                </a:solidFill>
              </a:rPr>
              <a:t>И расцвел ..?</a:t>
            </a:r>
            <a:endParaRPr lang="ru-RU" sz="2000" dirty="0">
              <a:solidFill>
                <a:srgbClr val="0070C0"/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142844" y="5572140"/>
            <a:ext cx="65008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0070C0"/>
                </a:solidFill>
              </a:rPr>
              <a:t>   </a:t>
            </a:r>
            <a:r>
              <a:rPr lang="ru-RU" sz="2400" b="1" dirty="0" smtClean="0">
                <a:solidFill>
                  <a:srgbClr val="0070C0"/>
                </a:solidFill>
              </a:rPr>
              <a:t>П     О   Д     С    Н     Е   Ж    Н     И </a:t>
            </a:r>
            <a:r>
              <a:rPr lang="ru-RU" sz="2400" dirty="0" smtClean="0">
                <a:solidFill>
                  <a:srgbClr val="0070C0"/>
                </a:solidFill>
              </a:rPr>
              <a:t>  </a:t>
            </a:r>
            <a:r>
              <a:rPr lang="ru-RU" sz="2400" b="1" dirty="0" smtClean="0">
                <a:solidFill>
                  <a:srgbClr val="FF0000"/>
                </a:solidFill>
              </a:rPr>
              <a:t>К</a:t>
            </a:r>
            <a:endParaRPr lang="ru-RU" sz="2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med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4" dur="20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2000"/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20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10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2000"/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000"/>
                            </p:stCondLst>
                            <p:childTnLst>
                              <p:par>
                                <p:cTn id="31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3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000"/>
                            </p:stCondLst>
                            <p:childTnLst>
                              <p:par>
                                <p:cTn id="42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4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" dur="20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000"/>
                            </p:stCondLst>
                            <p:childTnLst>
                              <p:par>
                                <p:cTn id="53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5" dur="20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8" dur="2000"/>
                                        <p:tgtEl>
                                          <p:spTgt spid="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1" dur="2000"/>
                                        <p:tgtEl>
                                          <p:spTgt spid="3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4" dur="2000"/>
                                        <p:tgtEl>
                                          <p:spTgt spid="3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7" dur="2000"/>
                                        <p:tgtEl>
                                          <p:spTgt spid="3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3" dur="20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6" dur="2000"/>
                                        <p:tgtEl>
                                          <p:spTgt spid="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9" dur="2000"/>
                                        <p:tgtEl>
                                          <p:spTgt spid="3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2" dur="2000"/>
                                        <p:tgtEl>
                                          <p:spTgt spid="3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5" dur="2000"/>
                                        <p:tgtEl>
                                          <p:spTgt spid="3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2000"/>
                            </p:stCondLst>
                            <p:childTnLst>
                              <p:par>
                                <p:cTn id="88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90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7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0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2" dur="2000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5" dur="2000"/>
                                        <p:tgtEl>
                                          <p:spTgt spid="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8" dur="2000"/>
                                        <p:tgtEl>
                                          <p:spTgt spid="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1" dur="2000"/>
                                        <p:tgtEl>
                                          <p:spTgt spid="3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6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7" dur="2000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0" dur="2000"/>
                                        <p:tgtEl>
                                          <p:spTgt spid="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2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3" dur="2000"/>
                                        <p:tgtEl>
                                          <p:spTgt spid="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5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6" dur="2000"/>
                                        <p:tgtEl>
                                          <p:spTgt spid="3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21" grpId="0" build="allAtOnce"/>
      <p:bldP spid="23" grpId="0"/>
      <p:bldP spid="23" grpId="1"/>
      <p:bldP spid="25" grpId="0" build="allAtOnce"/>
      <p:bldP spid="32" grpId="0" build="allAtOnce"/>
      <p:bldP spid="34" grpId="0"/>
      <p:bldP spid="34" grpId="1"/>
      <p:bldP spid="36" grpId="0"/>
      <p:bldP spid="38" grpId="0" build="allAtOnce"/>
      <p:bldP spid="3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109356" y="237622"/>
            <a:ext cx="4962974" cy="6334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5786446" y="214290"/>
            <a:ext cx="3214710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err="1" smtClean="0">
                <a:solidFill>
                  <a:srgbClr val="FF0000"/>
                </a:solidFill>
              </a:rPr>
              <a:t>Самуи́л</a:t>
            </a:r>
            <a:r>
              <a:rPr lang="ru-RU" sz="4800" b="1" dirty="0" smtClean="0">
                <a:solidFill>
                  <a:srgbClr val="FF0000"/>
                </a:solidFill>
              </a:rPr>
              <a:t> </a:t>
            </a:r>
            <a:r>
              <a:rPr lang="ru-RU" sz="4800" b="1" dirty="0" err="1" smtClean="0">
                <a:solidFill>
                  <a:srgbClr val="FF0000"/>
                </a:solidFill>
              </a:rPr>
              <a:t>Я́ковлевич</a:t>
            </a:r>
            <a:r>
              <a:rPr lang="ru-RU" sz="4800" b="1" dirty="0" smtClean="0">
                <a:solidFill>
                  <a:srgbClr val="FF0000"/>
                </a:solidFill>
              </a:rPr>
              <a:t> </a:t>
            </a:r>
            <a:r>
              <a:rPr lang="ru-RU" sz="4800" b="1" dirty="0" err="1" smtClean="0">
                <a:solidFill>
                  <a:srgbClr val="FF0000"/>
                </a:solidFill>
              </a:rPr>
              <a:t>Марша́к</a:t>
            </a:r>
            <a:r>
              <a:rPr lang="ru-RU" sz="4800" b="1" dirty="0" smtClean="0">
                <a:solidFill>
                  <a:srgbClr val="FF0000"/>
                </a:solidFill>
              </a:rPr>
              <a:t>   </a:t>
            </a:r>
            <a:r>
              <a:rPr lang="ru-RU" sz="2400" b="1" dirty="0" smtClean="0"/>
              <a:t>(22 октября 1887, Воронеж — 4 июля 1964, Москва) — русский советский поэт, драматург, переводчик, литературный критик.</a:t>
            </a:r>
            <a:endParaRPr lang="ru-RU" sz="2400" b="1" dirty="0"/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0"/>
                            </p:stCondLst>
                            <p:childTnLst>
                              <p:par>
                                <p:cTn id="10" presetID="35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-0.25 0  E" pathEditMode="relative" ptsTypes="">
                                      <p:cBhvr>
                                        <p:cTn id="11" dur="5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2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8" descr="52_421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>
            <a:off x="6357950" y="214290"/>
            <a:ext cx="2351087" cy="3455988"/>
          </a:xfrm>
          <a:prstGeom prst="rect">
            <a:avLst/>
          </a:prstGeom>
          <a:noFill/>
          <a:ln w="57150" cmpd="thickThin">
            <a:solidFill>
              <a:srgbClr val="663300"/>
            </a:solidFill>
          </a:ln>
          <a:effectLst>
            <a:outerShdw dist="107763" dir="18900000" algn="ctr" rotWithShape="0">
              <a:srgbClr val="808080">
                <a:alpha val="50000"/>
              </a:srgbClr>
            </a:outerShdw>
          </a:effectLst>
        </p:spPr>
      </p:pic>
      <p:sp>
        <p:nvSpPr>
          <p:cNvPr id="3" name="TextBox 2"/>
          <p:cNvSpPr txBox="1"/>
          <p:nvPr/>
        </p:nvSpPr>
        <p:spPr>
          <a:xfrm>
            <a:off x="1428728" y="285728"/>
            <a:ext cx="4500594" cy="36379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  <a:buClr>
                <a:srgbClr val="663300"/>
              </a:buClr>
            </a:pPr>
            <a:r>
              <a:rPr lang="ru-RU" sz="3200" b="1" dirty="0" smtClean="0">
                <a:solidFill>
                  <a:srgbClr val="7030A0"/>
                </a:solidFill>
              </a:rPr>
              <a:t>Самуил Яковлевич Маршак по праву считается, мастером художественного перевода, замечательным драматургом и одним из создателей детской литературы. </a:t>
            </a:r>
            <a:endParaRPr lang="ru-RU" sz="3200" b="1" dirty="0">
              <a:solidFill>
                <a:srgbClr val="7030A0"/>
              </a:solidFill>
            </a:endParaRPr>
          </a:p>
        </p:txBody>
      </p:sp>
      <p:pic>
        <p:nvPicPr>
          <p:cNvPr id="4" name="Picture 14" descr="Картинка 176 из 3065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14282" y="4643446"/>
            <a:ext cx="1466850" cy="2016125"/>
          </a:xfrm>
          <a:prstGeom prst="rect">
            <a:avLst/>
          </a:prstGeom>
          <a:noFill/>
        </p:spPr>
      </p:pic>
      <p:pic>
        <p:nvPicPr>
          <p:cNvPr id="5" name="Picture 18" descr="Картинка 275 из 3065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1428728" y="4357694"/>
            <a:ext cx="1585912" cy="2014538"/>
          </a:xfrm>
          <a:prstGeom prst="rect">
            <a:avLst/>
          </a:prstGeom>
          <a:noFill/>
        </p:spPr>
      </p:pic>
      <p:pic>
        <p:nvPicPr>
          <p:cNvPr id="6" name="Picture 8" descr="Картинка 155 из 3065">
            <a:hlinkClick r:id="rId7"/>
          </p:cNvPr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2857488" y="3857628"/>
            <a:ext cx="1592263" cy="2087563"/>
          </a:xfrm>
          <a:prstGeom prst="rect">
            <a:avLst/>
          </a:prstGeom>
          <a:noFill/>
        </p:spPr>
      </p:pic>
      <p:pic>
        <p:nvPicPr>
          <p:cNvPr id="7" name="Picture 22" descr="Картинка 315 из 3065">
            <a:hlinkClick r:id="rId9"/>
          </p:cNvPr>
          <p:cNvPicPr>
            <a:picLocks noChangeAspect="1" noChangeArrowheads="1"/>
          </p:cNvPicPr>
          <p:nvPr/>
        </p:nvPicPr>
        <p:blipFill>
          <a:blip r:embed="rId10" cstate="screen"/>
          <a:srcRect/>
          <a:stretch>
            <a:fillRect/>
          </a:stretch>
        </p:blipFill>
        <p:spPr bwMode="auto">
          <a:xfrm>
            <a:off x="4286248" y="4143380"/>
            <a:ext cx="1695450" cy="2298700"/>
          </a:xfrm>
          <a:prstGeom prst="rect">
            <a:avLst/>
          </a:prstGeom>
          <a:noFill/>
        </p:spPr>
      </p:pic>
      <p:pic>
        <p:nvPicPr>
          <p:cNvPr id="8" name="Picture 10" descr="Картинка 159 из 3065">
            <a:hlinkClick r:id="rId11"/>
          </p:cNvPr>
          <p:cNvPicPr>
            <a:picLocks noChangeAspect="1" noChangeArrowheads="1"/>
          </p:cNvPicPr>
          <p:nvPr/>
        </p:nvPicPr>
        <p:blipFill>
          <a:blip r:embed="rId12" cstate="screen"/>
          <a:srcRect/>
          <a:stretch>
            <a:fillRect/>
          </a:stretch>
        </p:blipFill>
        <p:spPr bwMode="auto">
          <a:xfrm>
            <a:off x="5857884" y="4286256"/>
            <a:ext cx="1776413" cy="2376488"/>
          </a:xfrm>
          <a:prstGeom prst="rect">
            <a:avLst/>
          </a:prstGeom>
          <a:noFill/>
        </p:spPr>
      </p:pic>
      <p:pic>
        <p:nvPicPr>
          <p:cNvPr id="9" name="Picture 12" descr="Картинка 161 из 3065">
            <a:hlinkClick r:id="rId13"/>
          </p:cNvPr>
          <p:cNvPicPr>
            <a:picLocks noChangeAspect="1" noChangeArrowheads="1"/>
          </p:cNvPicPr>
          <p:nvPr/>
        </p:nvPicPr>
        <p:blipFill>
          <a:blip r:embed="rId14" cstate="screen"/>
          <a:srcRect/>
          <a:stretch>
            <a:fillRect/>
          </a:stretch>
        </p:blipFill>
        <p:spPr bwMode="auto">
          <a:xfrm>
            <a:off x="7519988" y="4786322"/>
            <a:ext cx="1624012" cy="1844675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000"/>
                            </p:stCondLst>
                            <p:childTnLst>
                              <p:par>
                                <p:cTn id="19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6000"/>
                            </p:stCondLst>
                            <p:childTnLst>
                              <p:par>
                                <p:cTn id="26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8000"/>
                            </p:stCondLst>
                            <p:childTnLst>
                              <p:par>
                                <p:cTn id="33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0000"/>
                            </p:stCondLst>
                            <p:childTnLst>
                              <p:par>
                                <p:cTn id="40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7126" y="142852"/>
            <a:ext cx="8786874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prstTxWarp prst="textChevronInverted">
              <a:avLst/>
            </a:prstTxWarp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/>
                <a:solidFill>
                  <a:schemeClr val="accent3"/>
                </a:solidFill>
              </a:rPr>
              <a:t>А началось все с детства…</a:t>
            </a:r>
            <a:endParaRPr lang="ru-RU" sz="5400" b="1" dirty="0">
              <a:ln/>
              <a:solidFill>
                <a:schemeClr val="accent3"/>
              </a:solidFill>
            </a:endParaRPr>
          </a:p>
        </p:txBody>
      </p:sp>
      <p:pic>
        <p:nvPicPr>
          <p:cNvPr id="3" name="Picture 5" descr="marshak-2_original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28595" y="1857364"/>
            <a:ext cx="3148273" cy="4643470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3714744" y="1785926"/>
            <a:ext cx="4786346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7030A0"/>
                </a:solidFill>
              </a:rPr>
              <a:t>Самуил Яковлевич Маршак родился 3 ноября 1887 года в Воронеже. Раннее детство и первые школьные  годы писатель провёл в маленьком городке Острогожске Воронежской губернии. Родители  Маршака занимались делами прозаическими: отец варил мыло на частных заводиках, а мать  вела хозяйство семьи, в которой было шестеро детей. Жили очень бедно, часто переезжали с места на место. Но свободное время отец  любил проводить за книгой. Многое прочел вслух, по очереди со своей женой Евгенией Борисовной. Бабушка Самуила Яковлевича  была одаренной рассказчицей, любила подбирать к словам рифмы. Часто она даже думала вслух и говорила с внуками в рифму. </a:t>
            </a:r>
            <a:endParaRPr lang="ru-RU" dirty="0">
              <a:solidFill>
                <a:srgbClr val="7030A0"/>
              </a:solidFill>
            </a:endParaRPr>
          </a:p>
        </p:txBody>
      </p:sp>
      <p:pic>
        <p:nvPicPr>
          <p:cNvPr id="10" name="Рисунок 9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643306" y="1857364"/>
            <a:ext cx="4929222" cy="46434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Прямоугольник 10"/>
          <p:cNvSpPr/>
          <p:nvPr/>
        </p:nvSpPr>
        <p:spPr>
          <a:xfrm>
            <a:off x="3786182" y="5786454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b="1" dirty="0" smtClean="0">
                <a:solidFill>
                  <a:schemeClr val="accent3"/>
                </a:solidFill>
              </a:rPr>
              <a:t>Город Острогожск. Улица на Майдане, </a:t>
            </a:r>
          </a:p>
          <a:p>
            <a:pPr algn="ctr"/>
            <a:r>
              <a:rPr lang="ru-RU" b="1" dirty="0" smtClean="0">
                <a:solidFill>
                  <a:schemeClr val="accent3"/>
                </a:solidFill>
              </a:rPr>
              <a:t>на которой жила семья С.Я.Маршака.</a:t>
            </a:r>
            <a:endParaRPr lang="ru-RU" b="1" dirty="0">
              <a:solidFill>
                <a:schemeClr val="accent3"/>
              </a:solidFill>
            </a:endParaRPr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2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20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286380" y="428604"/>
            <a:ext cx="3524250" cy="476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1000100" y="642918"/>
            <a:ext cx="4214842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rgbClr val="7030A0"/>
                </a:solidFill>
              </a:rPr>
              <a:t>Читать Маршак научился рано, сидя во время занятий с братом, с которым занимался учитель.</a:t>
            </a:r>
            <a:r>
              <a:rPr lang="ru-RU" sz="2000" b="1" dirty="0" smtClean="0">
                <a:solidFill>
                  <a:srgbClr val="7030A0"/>
                </a:solidFill>
              </a:rPr>
              <a:t> </a:t>
            </a:r>
            <a:r>
              <a:rPr lang="ru-RU" sz="2000" dirty="0" smtClean="0">
                <a:solidFill>
                  <a:srgbClr val="7030A0"/>
                </a:solidFill>
              </a:rPr>
              <a:t>Когда ему было всего 4 года, уже тогда он пытался сочинять стихотворные строчки. В 12 лет Самуил Яковлевич писал целые поэмы.</a:t>
            </a:r>
          </a:p>
          <a:p>
            <a:r>
              <a:rPr lang="ru-RU" sz="2000" dirty="0" smtClean="0">
                <a:solidFill>
                  <a:srgbClr val="7030A0"/>
                </a:solidFill>
              </a:rPr>
              <a:t>Маршак вспоминал: «…пристрастие к стихам появилось у меня с самого раннего возраста. В сущности, «писать стихи» я начал до того, как научился писать. Я сочинял двустишия, а иногда и четверостишия устно, про себя, но скоро забывал придуманные на лету строчки». </a:t>
            </a:r>
            <a:endParaRPr lang="ru-RU" sz="2000" dirty="0">
              <a:solidFill>
                <a:srgbClr val="7030A0"/>
              </a:solidFill>
            </a:endParaRPr>
          </a:p>
        </p:txBody>
      </p:sp>
      <p:pic>
        <p:nvPicPr>
          <p:cNvPr id="6" name="Picture 11" descr="С.Я. Маршак и М.Я. Маршак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>
            <a:off x="1071538" y="214290"/>
            <a:ext cx="4000528" cy="5849979"/>
          </a:xfrm>
          <a:prstGeom prst="rect">
            <a:avLst/>
          </a:prstGeom>
          <a:noFill/>
          <a:ln w="12700">
            <a:solidFill>
              <a:srgbClr val="000000"/>
            </a:solidFill>
          </a:ln>
          <a:effectLst>
            <a:outerShdw dist="107763" dir="18900000" algn="ctr" rotWithShape="0">
              <a:srgbClr val="808080">
                <a:alpha val="50000"/>
              </a:srgbClr>
            </a:outerShdw>
          </a:effectLst>
        </p:spPr>
      </p:pic>
      <p:sp>
        <p:nvSpPr>
          <p:cNvPr id="7" name="TextBox 6"/>
          <p:cNvSpPr txBox="1"/>
          <p:nvPr/>
        </p:nvSpPr>
        <p:spPr>
          <a:xfrm>
            <a:off x="1071538" y="6027003"/>
            <a:ext cx="392909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FontTx/>
              <a:buNone/>
            </a:pPr>
            <a:r>
              <a:rPr lang="ru-RU" sz="1600" b="1" dirty="0" smtClean="0"/>
              <a:t>С.Я. Маршак (справа) со старшим братом Моисеем Яковлевичем Маршаком. Лето 1905 г.</a:t>
            </a:r>
            <a:endParaRPr lang="ru-RU" sz="1600" b="1" dirty="0"/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detstvo09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715008" y="285728"/>
            <a:ext cx="3152775" cy="4762500"/>
          </a:xfrm>
          <a:prstGeom prst="rect">
            <a:avLst/>
          </a:prstGeom>
          <a:noFill/>
        </p:spPr>
      </p:pic>
      <p:pic>
        <p:nvPicPr>
          <p:cNvPr id="3" name="Picture 9" descr="detstvo05"/>
          <p:cNvPicPr>
            <a:picLocks noChangeAspect="1" noChangeArrowheads="1"/>
          </p:cNvPicPr>
          <p:nvPr/>
        </p:nvPicPr>
        <p:blipFill>
          <a:blip r:embed="rId3" cstate="screen"/>
          <a:srcRect t="6384" b="7716"/>
          <a:stretch>
            <a:fillRect/>
          </a:stretch>
        </p:blipFill>
        <p:spPr>
          <a:xfrm>
            <a:off x="1071539" y="1928803"/>
            <a:ext cx="4020892" cy="4071966"/>
          </a:xfrm>
          <a:prstGeom prst="rect">
            <a:avLst/>
          </a:prstGeom>
          <a:noFill/>
          <a:ln w="19050">
            <a:solidFill>
              <a:srgbClr val="000000"/>
            </a:solidFill>
          </a:ln>
          <a:effectLst>
            <a:outerShdw dist="107763" dir="18900000" algn="ctr" rotWithShape="0">
              <a:srgbClr val="808080">
                <a:alpha val="50000"/>
              </a:srgbClr>
            </a:outerShdw>
          </a:effectLst>
        </p:spPr>
      </p:pic>
      <p:sp>
        <p:nvSpPr>
          <p:cNvPr id="4" name="TextBox 3"/>
          <p:cNvSpPr txBox="1"/>
          <p:nvPr/>
        </p:nvSpPr>
        <p:spPr>
          <a:xfrm>
            <a:off x="1285852" y="357166"/>
            <a:ext cx="371477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FontTx/>
              <a:buNone/>
            </a:pPr>
            <a:r>
              <a:rPr lang="ru-RU" b="1" dirty="0" smtClean="0"/>
              <a:t>С.Я. Маршак (слева) - </a:t>
            </a:r>
            <a:br>
              <a:rPr lang="ru-RU" b="1" dirty="0" smtClean="0"/>
            </a:br>
            <a:r>
              <a:rPr lang="ru-RU" b="1" dirty="0" smtClean="0"/>
              <a:t>ученик Острогожской гимназии с товарищем</a:t>
            </a:r>
          </a:p>
          <a:p>
            <a:pPr algn="ctr">
              <a:buFontTx/>
              <a:buNone/>
            </a:pPr>
            <a:r>
              <a:rPr lang="ru-RU" b="1" dirty="0" smtClean="0"/>
              <a:t> 1900 г.</a:t>
            </a:r>
            <a:endParaRPr lang="ru-RU" b="1" dirty="0"/>
          </a:p>
        </p:txBody>
      </p:sp>
      <p:sp>
        <p:nvSpPr>
          <p:cNvPr id="5" name="TextBox 4"/>
          <p:cNvSpPr txBox="1"/>
          <p:nvPr/>
        </p:nvSpPr>
        <p:spPr>
          <a:xfrm>
            <a:off x="5500694" y="5214950"/>
            <a:ext cx="342902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С. Маршак - ученик 3-й санкт-петербургской гимназии.</a:t>
            </a:r>
          </a:p>
          <a:p>
            <a:pPr algn="ctr"/>
            <a:r>
              <a:rPr lang="ru-RU" b="1" dirty="0" smtClean="0">
                <a:latin typeface="Franklin Gothic Medium" pitchFamily="34" charset="0"/>
              </a:rPr>
              <a:t> </a:t>
            </a:r>
            <a:r>
              <a:rPr lang="ru-RU" b="1" dirty="0" smtClean="0"/>
              <a:t>Петербург, 1903 г.</a:t>
            </a:r>
            <a:endParaRPr lang="ru-RU" b="1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42844" y="0"/>
            <a:ext cx="5079076" cy="67151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2500298" y="5072074"/>
            <a:ext cx="328614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bg1"/>
                </a:solidFill>
              </a:rPr>
              <a:t>С.Я. Маршак (слева впереди) - ученик Ялтинской мужской гимназии - среди товарищей.</a:t>
            </a:r>
          </a:p>
          <a:p>
            <a:pPr algn="ctr"/>
            <a:r>
              <a:rPr lang="ru-RU" dirty="0" smtClean="0">
                <a:solidFill>
                  <a:schemeClr val="bg1"/>
                </a:solidFill>
              </a:rPr>
              <a:t>1906 г.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5371442" y="1"/>
            <a:ext cx="3629714" cy="664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5572132" y="5786454"/>
            <a:ext cx="314324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bg1"/>
                </a:solidFill>
              </a:rPr>
              <a:t>С.Я. Маршак (справа) - студент Лондонского университета. Около 1913 г.</a:t>
            </a:r>
            <a:endParaRPr lang="ru-RU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med"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-0.25 0  E" pathEditMode="relative" ptsTypes="">
                                      <p:cBhvr>
                                        <p:cTn id="3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8" grpId="0"/>
      <p:bldP spid="1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1538" y="285728"/>
            <a:ext cx="7786742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Страницы семейного альбома С.Я. Маршака</a:t>
            </a:r>
            <a:endParaRPr lang="ru-RU" sz="5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286116" y="1921262"/>
            <a:ext cx="3071834" cy="4619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zoom dir="in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отец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>
            <a:off x="1071538" y="142852"/>
            <a:ext cx="3382963" cy="4895850"/>
          </a:xfrm>
          <a:prstGeom prst="rect">
            <a:avLst/>
          </a:prstGeom>
          <a:noFill/>
          <a:ln w="19050">
            <a:solidFill>
              <a:srgbClr val="000000"/>
            </a:solidFill>
          </a:ln>
          <a:effectLst>
            <a:outerShdw dist="107763" dir="13500000" algn="ctr" rotWithShape="0">
              <a:srgbClr val="808080">
                <a:alpha val="50000"/>
              </a:srgbClr>
            </a:outerShdw>
          </a:effectLst>
        </p:spPr>
      </p:pic>
      <p:pic>
        <p:nvPicPr>
          <p:cNvPr id="3" name="Picture 7" descr="мать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>
            <a:off x="4929190" y="214290"/>
            <a:ext cx="3600450" cy="4824413"/>
          </a:xfrm>
          <a:prstGeom prst="rect">
            <a:avLst/>
          </a:prstGeom>
          <a:noFill/>
          <a:ln w="19050">
            <a:solidFill>
              <a:srgbClr val="000000"/>
            </a:solidFill>
          </a:ln>
          <a:effectLst>
            <a:outerShdw dist="107763" dir="18900000" algn="ctr" rotWithShape="0">
              <a:srgbClr val="808080">
                <a:alpha val="50000"/>
              </a:srgbClr>
            </a:outerShdw>
          </a:effectLst>
        </p:spPr>
      </p:pic>
      <p:sp>
        <p:nvSpPr>
          <p:cNvPr id="4" name="Прямоугольник 3"/>
          <p:cNvSpPr/>
          <p:nvPr/>
        </p:nvSpPr>
        <p:spPr>
          <a:xfrm>
            <a:off x="1071538" y="5214951"/>
            <a:ext cx="335758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/>
              <a:t>Яков Миронович Маршак</a:t>
            </a:r>
          </a:p>
          <a:p>
            <a:pPr algn="ctr"/>
            <a:r>
              <a:rPr lang="ru-RU" b="1" dirty="0" smtClean="0"/>
              <a:t>отец</a:t>
            </a:r>
            <a:endParaRPr lang="ru-RU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929190" y="5286389"/>
            <a:ext cx="3714776" cy="6429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/>
              <a:t>Евгения Борисовна Маршак</a:t>
            </a:r>
          </a:p>
          <a:p>
            <a:pPr algn="ctr"/>
            <a:r>
              <a:rPr lang="ru-RU" b="1" dirty="0" smtClean="0"/>
              <a:t>мать</a:t>
            </a:r>
            <a:endParaRPr lang="ru-RU" b="1" dirty="0"/>
          </a:p>
        </p:txBody>
      </p:sp>
    </p:spTree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рек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Солнцестояние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3766</TotalTime>
  <Words>581</Words>
  <Application>Microsoft Office PowerPoint</Application>
  <PresentationFormat>Экран (4:3)</PresentationFormat>
  <Paragraphs>71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3</vt:i4>
      </vt:variant>
      <vt:variant>
        <vt:lpstr>Заголовки слайдов</vt:lpstr>
      </vt:variant>
      <vt:variant>
        <vt:i4>12</vt:i4>
      </vt:variant>
    </vt:vector>
  </HeadingPairs>
  <TitlesOfParts>
    <vt:vector size="15" baseType="lpstr">
      <vt:lpstr>Открытая</vt:lpstr>
      <vt:lpstr>Трек</vt:lpstr>
      <vt:lpstr>Солнцестояние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«Конкурс презентаций «Великие люди России»</dc:title>
  <dc:creator>1</dc:creator>
  <cp:lastModifiedBy>1</cp:lastModifiedBy>
  <cp:revision>373</cp:revision>
  <dcterms:created xsi:type="dcterms:W3CDTF">2012-06-02T12:19:18Z</dcterms:created>
  <dcterms:modified xsi:type="dcterms:W3CDTF">2012-11-05T12:01:33Z</dcterms:modified>
</cp:coreProperties>
</file>