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8"/>
  </p:notesMasterIdLst>
  <p:sldIdLst>
    <p:sldId id="257" r:id="rId2"/>
    <p:sldId id="279" r:id="rId3"/>
    <p:sldId id="261" r:id="rId4"/>
    <p:sldId id="267" r:id="rId5"/>
    <p:sldId id="262" r:id="rId6"/>
    <p:sldId id="263" r:id="rId7"/>
    <p:sldId id="264" r:id="rId8"/>
    <p:sldId id="265" r:id="rId9"/>
    <p:sldId id="270" r:id="rId10"/>
    <p:sldId id="266" r:id="rId11"/>
    <p:sldId id="271" r:id="rId12"/>
    <p:sldId id="274" r:id="rId13"/>
    <p:sldId id="277" r:id="rId14"/>
    <p:sldId id="275" r:id="rId15"/>
    <p:sldId id="276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1FC"/>
    <a:srgbClr val="333399"/>
    <a:srgbClr val="6600CC"/>
    <a:srgbClr val="FFEB5B"/>
    <a:srgbClr val="FFFF99"/>
    <a:srgbClr val="99FFCC"/>
    <a:srgbClr val="CCFFFF"/>
    <a:srgbClr val="33CCFF"/>
    <a:srgbClr val="FFFFCC"/>
    <a:srgbClr val="2B20BE"/>
  </p:clrMru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91" autoAdjust="0"/>
    <p:restoredTop sz="94660"/>
  </p:normalViewPr>
  <p:slideViewPr>
    <p:cSldViewPr>
      <p:cViewPr varScale="1">
        <p:scale>
          <a:sx n="65" d="100"/>
          <a:sy n="65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98CD5-8E2D-4AFB-B6D5-C792FE87FE59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3CD0E-16C6-4F59-B2C8-479817F97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589A82-A163-4A40-8ACB-79475BD17A33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D89B8C-9AC0-4FBD-B317-F635BB28E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29074-5C85-4297-96D3-CCCB74914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6262F-EF71-4A17-8B97-814713698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0352E-17B7-4908-890D-56038117A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89C68-D6FC-4E17-AC8C-FC8749AD16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D414-219B-4717-82A3-0605DCCE7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9336-867A-4FDD-8A2F-C316324B2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E502F-FE6A-4D85-B1BA-272B854E7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EFFB8-FD34-4478-B2BE-C3FC5FA00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0A0B3-11CD-480F-8DFF-2F6164AA5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A40A1-6401-4265-B0B3-5391DD960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4E6EF-23DB-4009-8233-DAC9C6EBF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86BCEA59-DA7A-48EF-91BF-ED039CD02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32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32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32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32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532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32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32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32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32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2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533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00" r:id="rId12"/>
  </p:sldLayoutIdLst>
  <p:transition>
    <p:pull dir="r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780928"/>
            <a:ext cx="6400800" cy="22733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Решение приведённых квадратных уравнений</a:t>
            </a:r>
          </a:p>
        </p:txBody>
      </p:sp>
      <p:pic>
        <p:nvPicPr>
          <p:cNvPr id="3076" name="Picture 4" descr="MC90029065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581525"/>
            <a:ext cx="22177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MC900237481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4724400"/>
            <a:ext cx="2087563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MC90033268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260350"/>
            <a:ext cx="18256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MC900233962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0"/>
            <a:ext cx="2430462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MC90033268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260350"/>
            <a:ext cx="18256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Найти корни уравнения: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669674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</a:rPr>
              <a:t>1) х</a:t>
            </a:r>
            <a:r>
              <a:rPr lang="ru-RU" sz="40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– 10х +16=0</a:t>
            </a:r>
          </a:p>
          <a:p>
            <a:pPr lvl="0" algn="ctr"/>
            <a:endParaRPr lang="ru-RU" sz="4000" b="1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 </a:t>
            </a:r>
            <a:r>
              <a:rPr lang="ru-RU" sz="4000" b="1" dirty="0" smtClean="0">
                <a:solidFill>
                  <a:srgbClr val="7030A0"/>
                </a:solidFill>
              </a:rPr>
              <a:t>∙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  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=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+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   </a:t>
            </a:r>
            <a:r>
              <a:rPr lang="ru-RU" sz="4000" b="1" dirty="0" err="1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err="1" smtClean="0">
                <a:solidFill>
                  <a:srgbClr val="7030A0"/>
                </a:solidFill>
              </a:rPr>
              <a:t>2</a:t>
            </a:r>
            <a:r>
              <a:rPr lang="ru-RU" sz="4000" b="1" dirty="0" err="1" smtClean="0">
                <a:solidFill>
                  <a:srgbClr val="7030A0"/>
                </a:solidFill>
              </a:rPr>
              <a:t>=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Найти корни уравнения: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669674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</a:rPr>
              <a:t>2) х</a:t>
            </a:r>
            <a:r>
              <a:rPr lang="ru-RU" sz="40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+ 5х +6=0</a:t>
            </a:r>
          </a:p>
          <a:p>
            <a:pPr lvl="0" algn="ctr"/>
            <a:endParaRPr lang="ru-RU" sz="4000" b="1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 </a:t>
            </a:r>
            <a:r>
              <a:rPr lang="ru-RU" sz="4000" b="1" dirty="0" smtClean="0">
                <a:solidFill>
                  <a:srgbClr val="7030A0"/>
                </a:solidFill>
              </a:rPr>
              <a:t>∙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  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=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+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   </a:t>
            </a:r>
            <a:r>
              <a:rPr lang="ru-RU" sz="4000" b="1" dirty="0" err="1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err="1" smtClean="0">
                <a:solidFill>
                  <a:srgbClr val="7030A0"/>
                </a:solidFill>
              </a:rPr>
              <a:t>2</a:t>
            </a:r>
            <a:r>
              <a:rPr lang="ru-RU" sz="4000" b="1" dirty="0" err="1" smtClean="0">
                <a:solidFill>
                  <a:srgbClr val="7030A0"/>
                </a:solidFill>
              </a:rPr>
              <a:t>=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Составить приведенное квадратное уравнение, если его корни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348880"/>
            <a:ext cx="78843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</a:rPr>
              <a:t>А)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=2   и  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- 5 </a:t>
            </a:r>
          </a:p>
          <a:p>
            <a:pPr lvl="0" algn="ctr"/>
            <a:endParaRPr lang="ru-RU" sz="4000" b="1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 </a:t>
            </a:r>
            <a:r>
              <a:rPr lang="ru-RU" sz="4000" b="1" dirty="0" smtClean="0">
                <a:solidFill>
                  <a:srgbClr val="7030A0"/>
                </a:solidFill>
              </a:rPr>
              <a:t>∙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х</a:t>
            </a:r>
            <a:r>
              <a:rPr lang="ru-RU" sz="40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……</a:t>
            </a:r>
            <a:r>
              <a:rPr lang="ru-RU" sz="4000" b="1" dirty="0" err="1" smtClean="0">
                <a:solidFill>
                  <a:srgbClr val="7030A0"/>
                </a:solidFill>
              </a:rPr>
              <a:t>х</a:t>
            </a:r>
            <a:r>
              <a:rPr lang="ru-RU" sz="4000" b="1" dirty="0" smtClean="0">
                <a:solidFill>
                  <a:srgbClr val="7030A0"/>
                </a:solidFill>
              </a:rPr>
              <a:t> …. =0</a:t>
            </a:r>
          </a:p>
          <a:p>
            <a:endParaRPr lang="ru-RU" sz="4000" b="1" dirty="0" smtClean="0">
              <a:solidFill>
                <a:srgbClr val="7030A0"/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+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Составить приведенное квадратное уравнение, если его корни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988840"/>
            <a:ext cx="78843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</a:rPr>
              <a:t>Б) 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= - 9    и  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- 3 </a:t>
            </a:r>
          </a:p>
          <a:p>
            <a:pPr lvl="0" algn="ctr"/>
            <a:endParaRPr lang="ru-RU" sz="4000" b="1" dirty="0" smtClean="0"/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 </a:t>
            </a:r>
            <a:r>
              <a:rPr lang="ru-RU" sz="4000" b="1" dirty="0" smtClean="0">
                <a:solidFill>
                  <a:srgbClr val="7030A0"/>
                </a:solidFill>
              </a:rPr>
              <a:t>∙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       х</a:t>
            </a:r>
            <a:r>
              <a:rPr lang="ru-RU" sz="40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……</a:t>
            </a:r>
            <a:r>
              <a:rPr lang="ru-RU" sz="4000" b="1" dirty="0" err="1" smtClean="0">
                <a:solidFill>
                  <a:srgbClr val="7030A0"/>
                </a:solidFill>
              </a:rPr>
              <a:t>х</a:t>
            </a:r>
            <a:r>
              <a:rPr lang="ru-RU" sz="4000" b="1" dirty="0" smtClean="0">
                <a:solidFill>
                  <a:srgbClr val="7030A0"/>
                </a:solidFill>
              </a:rPr>
              <a:t> …. =0</a:t>
            </a:r>
          </a:p>
          <a:p>
            <a:endParaRPr lang="ru-RU" sz="4000" b="1" dirty="0" smtClean="0">
              <a:solidFill>
                <a:srgbClr val="7030A0"/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+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92880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вариант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714620"/>
          <a:ext cx="4357717" cy="1714512"/>
        </p:xfrm>
        <a:graphic>
          <a:graphicData uri="http://schemas.openxmlformats.org/drawingml/2006/table">
            <a:tbl>
              <a:tblPr/>
              <a:tblGrid>
                <a:gridCol w="871356"/>
                <a:gridCol w="871356"/>
                <a:gridCol w="871356"/>
                <a:gridCol w="871356"/>
                <a:gridCol w="872293"/>
              </a:tblGrid>
              <a:tr h="950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7642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929189" y="2714620"/>
          <a:ext cx="4214811" cy="1725835"/>
        </p:xfrm>
        <a:graphic>
          <a:graphicData uri="http://schemas.openxmlformats.org/drawingml/2006/table">
            <a:tbl>
              <a:tblPr/>
              <a:tblGrid>
                <a:gridCol w="842781"/>
                <a:gridCol w="842781"/>
                <a:gridCol w="842781"/>
                <a:gridCol w="842781"/>
                <a:gridCol w="843687"/>
              </a:tblGrid>
              <a:tr h="1000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725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Comic Sans MS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omic Sans MS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72066" y="192880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 вариант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C41FC"/>
                </a:solidFill>
              </a:rPr>
              <a:t>Проверка теста</a:t>
            </a:r>
            <a:endParaRPr lang="ru-RU" sz="4000" b="1" dirty="0">
              <a:solidFill>
                <a:srgbClr val="1C41FC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2060848"/>
            <a:ext cx="8072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1C41FC"/>
                </a:solidFill>
              </a:rPr>
              <a:t>Тема усвоена</a:t>
            </a:r>
          </a:p>
          <a:p>
            <a:pPr lvl="0"/>
            <a:endParaRPr lang="ru-RU" sz="3200" b="1" dirty="0" smtClean="0">
              <a:solidFill>
                <a:srgbClr val="1C41FC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1C41FC"/>
                </a:solidFill>
              </a:rPr>
              <a:t>Тема усвоена недостаточно, обращусь к учителю</a:t>
            </a:r>
            <a:endParaRPr lang="ru-RU" sz="3200" b="1" dirty="0">
              <a:solidFill>
                <a:srgbClr val="1C41FC"/>
              </a:solidFill>
            </a:endParaRPr>
          </a:p>
        </p:txBody>
      </p:sp>
      <p:pic>
        <p:nvPicPr>
          <p:cNvPr id="4" name="Picture 20" descr="_ljlk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2000264" cy="2937079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5" name="Picture 6" descr="C:\Users\Вера\Pictures\математика\mate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437112"/>
            <a:ext cx="21034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87624" y="40466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Выбери высказывание:</a:t>
            </a:r>
            <a:endParaRPr lang="ru-RU" sz="36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77716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урок!</a:t>
            </a:r>
          </a:p>
        </p:txBody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34820" name="Picture 4" descr="C:\Users\Вера\Pictures\анимашки\smile0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196975"/>
            <a:ext cx="561657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41-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08720"/>
            <a:ext cx="35464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18864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Цели урока: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196752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/>
          </a:p>
        </p:txBody>
      </p:sp>
      <p:sp>
        <p:nvSpPr>
          <p:cNvPr id="6" name="TextBox 5"/>
          <p:cNvSpPr txBox="1"/>
          <p:nvPr/>
        </p:nvSpPr>
        <p:spPr>
          <a:xfrm>
            <a:off x="3491880" y="1700808"/>
            <a:ext cx="4824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1C41FC"/>
                </a:solidFill>
              </a:rPr>
              <a:t>Повторить изученные методы квадратных уравнений</a:t>
            </a:r>
          </a:p>
          <a:p>
            <a:endParaRPr lang="ru-RU" sz="3200" b="1" dirty="0" smtClean="0">
              <a:solidFill>
                <a:srgbClr val="1C41F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rgbClr val="1C41FC"/>
                </a:solidFill>
              </a:rPr>
              <a:t>Изучить один из приёмов нахождения корней приведенного квадратного уравнения </a:t>
            </a:r>
            <a:endParaRPr lang="ru-RU" sz="3200" b="1" dirty="0">
              <a:solidFill>
                <a:srgbClr val="1C41FC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7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Даны уравнения: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980728"/>
            <a:ext cx="4032448" cy="74840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844824"/>
            <a:ext cx="2876021" cy="864096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780928"/>
            <a:ext cx="4320480" cy="801862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645024"/>
            <a:ext cx="3456384" cy="842101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581128"/>
            <a:ext cx="4281788" cy="864096"/>
          </a:xfrm>
          <a:prstGeom prst="rect">
            <a:avLst/>
          </a:prstGeom>
          <a:noFill/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1024662"/>
            <a:ext cx="827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980728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1)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1844824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2)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4653136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5)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3717032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4)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2780928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3)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4139952" y="4365104"/>
            <a:ext cx="1800200" cy="1368152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4365104"/>
            <a:ext cx="3528392" cy="1368152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9" name="Rectangle 4"/>
          <p:cNvSpPr>
            <a:spLocks noChangeArrowheads="1"/>
          </p:cNvSpPr>
          <p:nvPr/>
        </p:nvSpPr>
        <p:spPr bwMode="auto">
          <a:xfrm>
            <a:off x="0" y="2560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3" name="Rectangle 10"/>
          <p:cNvSpPr>
            <a:spLocks noChangeArrowheads="1"/>
          </p:cNvSpPr>
          <p:nvPr/>
        </p:nvSpPr>
        <p:spPr bwMode="auto">
          <a:xfrm>
            <a:off x="0" y="314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5" name="Rectangle 13"/>
          <p:cNvSpPr>
            <a:spLocks noChangeArrowheads="1"/>
          </p:cNvSpPr>
          <p:nvPr/>
        </p:nvSpPr>
        <p:spPr bwMode="auto">
          <a:xfrm>
            <a:off x="0" y="3141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251520" y="188640"/>
            <a:ext cx="806043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+mn-lt"/>
              </a:rPr>
              <a:t>Решение полного квадратного уравнения.</a:t>
            </a:r>
            <a:r>
              <a:rPr lang="ru-RU" sz="3200" b="1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39752" y="1484784"/>
            <a:ext cx="4536504" cy="923330"/>
          </a:xfrm>
          <a:prstGeom prst="rect">
            <a:avLst/>
          </a:prstGeom>
          <a:solidFill>
            <a:srgbClr val="CCFF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+ </a:t>
            </a:r>
            <a:r>
              <a:rPr lang="en-US" sz="4000" b="1" dirty="0" err="1" smtClean="0">
                <a:solidFill>
                  <a:srgbClr val="FF0000"/>
                </a:solidFill>
              </a:rPr>
              <a:t>b</a:t>
            </a:r>
            <a:r>
              <a:rPr lang="en-US" sz="4000" b="1" dirty="0" err="1" smtClean="0"/>
              <a:t>x</a:t>
            </a:r>
            <a:r>
              <a:rPr lang="en-US" sz="4000" b="1" dirty="0" smtClean="0"/>
              <a:t> +</a:t>
            </a:r>
            <a:r>
              <a:rPr lang="en-US" sz="4000" b="1" dirty="0" smtClean="0">
                <a:solidFill>
                  <a:srgbClr val="FF0000"/>
                </a:solidFill>
              </a:rPr>
              <a:t>c</a:t>
            </a:r>
            <a:r>
              <a:rPr lang="en-US" sz="4000" b="1" dirty="0" smtClean="0"/>
              <a:t>=0 </a:t>
            </a:r>
            <a:endParaRPr lang="ru-RU" sz="4000" b="1" dirty="0" smtClean="0"/>
          </a:p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75856" y="2492896"/>
            <a:ext cx="2808312" cy="8002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C41FC"/>
                </a:solidFill>
              </a:rPr>
              <a:t>D=b</a:t>
            </a:r>
            <a:r>
              <a:rPr lang="en-US" sz="3200" b="1" baseline="30000" dirty="0" smtClean="0">
                <a:solidFill>
                  <a:srgbClr val="1C41FC"/>
                </a:solidFill>
              </a:rPr>
              <a:t>2</a:t>
            </a:r>
            <a:r>
              <a:rPr lang="en-US" sz="3200" b="1" dirty="0" smtClean="0">
                <a:solidFill>
                  <a:srgbClr val="1C41FC"/>
                </a:solidFill>
              </a:rPr>
              <a:t> – 4ac</a:t>
            </a:r>
            <a:endParaRPr lang="ru-RU" sz="3200" b="1" dirty="0" smtClean="0">
              <a:solidFill>
                <a:srgbClr val="1C41FC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043608" y="3501008"/>
            <a:ext cx="1656184" cy="584775"/>
          </a:xfrm>
          <a:prstGeom prst="rect">
            <a:avLst/>
          </a:prstGeom>
          <a:solidFill>
            <a:srgbClr val="99FFCC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C41FC"/>
                </a:solidFill>
              </a:rPr>
              <a:t>D</a:t>
            </a:r>
            <a:r>
              <a:rPr lang="ru-RU" sz="3200" b="1" dirty="0" smtClean="0">
                <a:solidFill>
                  <a:srgbClr val="1C41FC"/>
                </a:solidFill>
              </a:rPr>
              <a:t> &gt; 0</a:t>
            </a:r>
            <a:endParaRPr lang="ru-RU" sz="3200" b="1" dirty="0">
              <a:solidFill>
                <a:srgbClr val="1C41FC"/>
              </a:solidFill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437112"/>
            <a:ext cx="3495675" cy="13716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4283968" y="3429000"/>
            <a:ext cx="1656184" cy="584775"/>
          </a:xfrm>
          <a:prstGeom prst="rect">
            <a:avLst/>
          </a:prstGeom>
          <a:solidFill>
            <a:srgbClr val="99FFCC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C41FC"/>
                </a:solidFill>
              </a:rPr>
              <a:t>D</a:t>
            </a:r>
            <a:r>
              <a:rPr lang="ru-RU" sz="3200" b="1" dirty="0" smtClean="0">
                <a:solidFill>
                  <a:srgbClr val="1C41FC"/>
                </a:solidFill>
              </a:rPr>
              <a:t> = 0</a:t>
            </a:r>
            <a:endParaRPr lang="ru-RU" sz="3200" b="1" dirty="0">
              <a:solidFill>
                <a:srgbClr val="1C41FC"/>
              </a:solidFill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4365104"/>
            <a:ext cx="1800200" cy="1368152"/>
          </a:xfrm>
          <a:prstGeom prst="rect">
            <a:avLst/>
          </a:prstGeom>
          <a:noFill/>
        </p:spPr>
      </p:pic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04248" y="3429000"/>
            <a:ext cx="1656184" cy="584775"/>
          </a:xfrm>
          <a:prstGeom prst="rect">
            <a:avLst/>
          </a:prstGeom>
          <a:solidFill>
            <a:srgbClr val="99FFCC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C41FC"/>
                </a:solidFill>
              </a:rPr>
              <a:t>D</a:t>
            </a:r>
            <a:r>
              <a:rPr lang="ru-RU" sz="3200" b="1" dirty="0" smtClean="0">
                <a:solidFill>
                  <a:srgbClr val="1C41FC"/>
                </a:solidFill>
              </a:rPr>
              <a:t> </a:t>
            </a:r>
            <a:r>
              <a:rPr lang="en-US" sz="3200" b="1" dirty="0" smtClean="0">
                <a:solidFill>
                  <a:srgbClr val="1C41FC"/>
                </a:solidFill>
              </a:rPr>
              <a:t>&lt;</a:t>
            </a:r>
            <a:r>
              <a:rPr lang="ru-RU" sz="3200" b="1" dirty="0" smtClean="0">
                <a:solidFill>
                  <a:srgbClr val="1C41FC"/>
                </a:solidFill>
              </a:rPr>
              <a:t> 0</a:t>
            </a:r>
            <a:endParaRPr lang="ru-RU" sz="3200" b="1" dirty="0">
              <a:solidFill>
                <a:srgbClr val="1C41F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32240" y="4365104"/>
            <a:ext cx="1800200" cy="1077218"/>
          </a:xfrm>
          <a:prstGeom prst="rect">
            <a:avLst/>
          </a:prstGeom>
          <a:solidFill>
            <a:srgbClr val="FFEB5B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CC"/>
                </a:solidFill>
              </a:rPr>
              <a:t>Корней нет</a:t>
            </a:r>
            <a:endParaRPr lang="ru-RU" sz="3200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8" grpId="0" animBg="1"/>
      <p:bldP spid="22" grpId="0" animBg="1"/>
      <p:bldP spid="24" grpId="0" animBg="1"/>
      <p:bldP spid="29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764704"/>
          <a:ext cx="8172403" cy="481097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112287"/>
                <a:gridCol w="1031463"/>
                <a:gridCol w="1580378"/>
                <a:gridCol w="814170"/>
                <a:gridCol w="1634105"/>
              </a:tblGrid>
              <a:tr h="85100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800" b="1" baseline="-25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+x</a:t>
                      </a:r>
                      <a:r>
                        <a:rPr lang="en-US" sz="28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800" b="1" dirty="0" smtClean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2"/>
                          </a:solidFill>
                        </a:rPr>
                        <a:t>c</a:t>
                      </a:r>
                      <a:endParaRPr lang="ru-RU" sz="2800" b="1" dirty="0" smtClean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</a:rPr>
                        <a:t>∙x</a:t>
                      </a:r>
                      <a:r>
                        <a:rPr lang="en-US" sz="2800" b="1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92D05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628800"/>
            <a:ext cx="2553884" cy="504056"/>
          </a:xfrm>
          <a:prstGeom prst="rect">
            <a:avLst/>
          </a:prstGeom>
          <a:noFill/>
        </p:spPr>
      </p:pic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060848"/>
            <a:ext cx="2520280" cy="459160"/>
          </a:xfrm>
          <a:prstGeom prst="rect">
            <a:avLst/>
          </a:prstGeom>
          <a:noFill/>
        </p:spPr>
      </p:pic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492896"/>
            <a:ext cx="2520280" cy="497424"/>
          </a:xfrm>
          <a:prstGeom prst="rect">
            <a:avLst/>
          </a:prstGeom>
          <a:noFill/>
        </p:spPr>
      </p:pic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0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7" y="2924944"/>
            <a:ext cx="2520281" cy="459160"/>
          </a:xfrm>
          <a:prstGeom prst="rect">
            <a:avLst/>
          </a:prstGeom>
          <a:noFill/>
        </p:spPr>
      </p:pic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2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356992"/>
            <a:ext cx="2520280" cy="497424"/>
          </a:xfrm>
          <a:prstGeom prst="rect">
            <a:avLst/>
          </a:prstGeom>
          <a:noFill/>
        </p:spPr>
      </p:pic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4" name="Picture 2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789040"/>
            <a:ext cx="2592288" cy="511636"/>
          </a:xfrm>
          <a:prstGeom prst="rect">
            <a:avLst/>
          </a:prstGeom>
          <a:noFill/>
        </p:spPr>
      </p:pic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221088"/>
            <a:ext cx="2664296" cy="485398"/>
          </a:xfrm>
          <a:prstGeom prst="rect">
            <a:avLst/>
          </a:prstGeom>
          <a:noFill/>
        </p:spPr>
      </p:pic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8" name="Picture 2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653136"/>
            <a:ext cx="2592288" cy="472279"/>
          </a:xfrm>
          <a:prstGeom prst="rect">
            <a:avLst/>
          </a:prstGeom>
          <a:noFill/>
        </p:spPr>
      </p:pic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0" name="Picture 2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5157192"/>
            <a:ext cx="2592288" cy="5184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2880320" cy="75632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Теорема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52736"/>
            <a:ext cx="853244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Если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и х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корни приведенного квадратного уравнения </a:t>
            </a:r>
            <a:r>
              <a:rPr lang="en-US" sz="4000" b="1" i="1" dirty="0" smtClean="0">
                <a:solidFill>
                  <a:srgbClr val="7030A0"/>
                </a:solidFill>
              </a:rPr>
              <a:t>x</a:t>
            </a:r>
            <a:r>
              <a:rPr lang="ru-RU" sz="4000" b="1" i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i="1" dirty="0" smtClean="0">
                <a:solidFill>
                  <a:srgbClr val="7030A0"/>
                </a:solidFill>
              </a:rPr>
              <a:t> + </a:t>
            </a:r>
            <a:r>
              <a:rPr lang="en-US" sz="4000" b="1" i="1" dirty="0" err="1" smtClean="0">
                <a:solidFill>
                  <a:srgbClr val="FF0000"/>
                </a:solidFill>
              </a:rPr>
              <a:t>b</a:t>
            </a:r>
            <a:r>
              <a:rPr lang="en-US" sz="4000" b="1" i="1" dirty="0" err="1" smtClean="0">
                <a:solidFill>
                  <a:srgbClr val="7030A0"/>
                </a:solidFill>
              </a:rPr>
              <a:t>x</a:t>
            </a:r>
            <a:r>
              <a:rPr lang="ru-RU" sz="4000" b="1" i="1" dirty="0" smtClean="0">
                <a:solidFill>
                  <a:srgbClr val="7030A0"/>
                </a:solidFill>
              </a:rPr>
              <a:t> + </a:t>
            </a:r>
            <a:r>
              <a:rPr lang="ru-RU" sz="4000" b="1" i="1" dirty="0" smtClean="0">
                <a:solidFill>
                  <a:srgbClr val="FF0000"/>
                </a:solidFill>
              </a:rPr>
              <a:t>с</a:t>
            </a:r>
            <a:r>
              <a:rPr lang="ru-RU" sz="4000" b="1" i="1" dirty="0" smtClean="0">
                <a:solidFill>
                  <a:srgbClr val="7030A0"/>
                </a:solidFill>
              </a:rPr>
              <a:t> = 0,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То</a:t>
            </a:r>
            <a:r>
              <a:rPr lang="ru-RU" sz="4000" b="1" i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выполняются равенства:</a:t>
            </a: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∙ </a:t>
            </a:r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= </a:t>
            </a:r>
            <a:r>
              <a:rPr lang="en-US" sz="4000" b="1" dirty="0" smtClean="0">
                <a:solidFill>
                  <a:srgbClr val="FF0000"/>
                </a:solidFill>
              </a:rPr>
              <a:t>c</a:t>
            </a:r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 + </a:t>
            </a:r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= </a:t>
            </a:r>
            <a:r>
              <a:rPr lang="ru-RU" sz="4000" b="1" dirty="0" smtClean="0">
                <a:solidFill>
                  <a:srgbClr val="FF0000"/>
                </a:solidFill>
              </a:rPr>
              <a:t>- </a:t>
            </a:r>
            <a:r>
              <a:rPr lang="en-US" sz="4000" b="1" dirty="0" smtClean="0">
                <a:solidFill>
                  <a:srgbClr val="FF0000"/>
                </a:solidFill>
              </a:rPr>
              <a:t>b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endParaRPr lang="ru-RU" sz="4000" dirty="0" smtClean="0">
              <a:solidFill>
                <a:srgbClr val="7030A0"/>
              </a:solidFill>
            </a:endParaRPr>
          </a:p>
          <a:p>
            <a:endParaRPr lang="ru-RU" sz="3200" b="1" dirty="0" smtClean="0"/>
          </a:p>
          <a:p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60648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Виета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7482260" cy="84388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Обратная теореме Виета: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052737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В приведенном квадратном уравнении  </a:t>
            </a:r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 + </a:t>
            </a:r>
            <a:r>
              <a:rPr lang="en-US" sz="4000" b="1" dirty="0" err="1" smtClean="0">
                <a:solidFill>
                  <a:srgbClr val="FF0000"/>
                </a:solidFill>
              </a:rPr>
              <a:t>b</a:t>
            </a:r>
            <a:r>
              <a:rPr lang="en-US" sz="4000" b="1" dirty="0" err="1" smtClean="0">
                <a:solidFill>
                  <a:srgbClr val="7030A0"/>
                </a:solidFill>
              </a:rPr>
              <a:t>x</a:t>
            </a:r>
            <a:r>
              <a:rPr lang="ru-RU" sz="4000" b="1" dirty="0" smtClean="0">
                <a:solidFill>
                  <a:srgbClr val="7030A0"/>
                </a:solidFill>
              </a:rPr>
              <a:t> +</a:t>
            </a:r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7030A0"/>
                </a:solidFill>
              </a:rPr>
              <a:t>=0</a:t>
            </a: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∙</a:t>
            </a:r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 </a:t>
            </a:r>
            <a:r>
              <a:rPr lang="ru-RU" sz="4000" b="1" dirty="0" smtClean="0">
                <a:solidFill>
                  <a:srgbClr val="FF0000"/>
                </a:solidFill>
              </a:rPr>
              <a:t>с</a:t>
            </a: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1</a:t>
            </a:r>
            <a:r>
              <a:rPr lang="ru-RU" sz="4000" b="1" dirty="0" smtClean="0">
                <a:solidFill>
                  <a:srgbClr val="7030A0"/>
                </a:solidFill>
              </a:rPr>
              <a:t>+</a:t>
            </a:r>
            <a:r>
              <a:rPr lang="en-US" sz="4000" b="1" dirty="0" smtClean="0">
                <a:solidFill>
                  <a:srgbClr val="7030A0"/>
                </a:solidFill>
              </a:rPr>
              <a:t>x</a:t>
            </a:r>
            <a:r>
              <a:rPr lang="ru-RU" sz="4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4000" b="1" dirty="0" smtClean="0">
                <a:solidFill>
                  <a:srgbClr val="7030A0"/>
                </a:solidFill>
              </a:rPr>
              <a:t>=</a:t>
            </a:r>
            <a:r>
              <a:rPr lang="ru-RU" sz="4000" b="1" dirty="0" smtClean="0">
                <a:solidFill>
                  <a:srgbClr val="FF0000"/>
                </a:solidFill>
              </a:rPr>
              <a:t>-</a:t>
            </a:r>
            <a:r>
              <a:rPr lang="en-US" sz="4000" b="1" dirty="0" smtClean="0">
                <a:solidFill>
                  <a:srgbClr val="FF0000"/>
                </a:solidFill>
              </a:rPr>
              <a:t>b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501008"/>
            <a:ext cx="73448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произведение корней равно свободному члену, а сумма корней равна второму коэффициенту, взятому с противоположным знаком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Франсуа Виет</a:t>
            </a: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3348038" y="5876925"/>
            <a:ext cx="22193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(1540-1603)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835150" y="1341438"/>
            <a:ext cx="5832475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Французский математик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 r="-2" b="-6"/>
          <a:stretch>
            <a:fillRect/>
          </a:stretch>
        </p:blipFill>
        <p:spPr bwMode="auto">
          <a:xfrm>
            <a:off x="2124075" y="2060575"/>
            <a:ext cx="4538663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Решение приведенного квадратного уравнения по теореме Виета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340768"/>
            <a:ext cx="4104456" cy="1077218"/>
          </a:xfrm>
          <a:prstGeom prst="rect">
            <a:avLst/>
          </a:prstGeom>
          <a:solidFill>
            <a:srgbClr val="99FFCC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х</a:t>
            </a:r>
            <a:r>
              <a:rPr lang="ru-RU" sz="3200" b="1" baseline="30000" dirty="0" smtClean="0"/>
              <a:t>2</a:t>
            </a:r>
            <a:r>
              <a:rPr lang="ru-RU" sz="3200" b="1" dirty="0" smtClean="0"/>
              <a:t> + </a:t>
            </a:r>
            <a:r>
              <a:rPr lang="en-US" sz="3200" b="1" dirty="0" err="1" smtClean="0">
                <a:solidFill>
                  <a:schemeClr val="tx2"/>
                </a:solidFill>
              </a:rPr>
              <a:t>p</a:t>
            </a:r>
            <a:r>
              <a:rPr lang="en-US" sz="3200" b="1" dirty="0" err="1" smtClean="0"/>
              <a:t>x</a:t>
            </a:r>
            <a:r>
              <a:rPr lang="en-US" sz="3200" b="1" dirty="0" smtClean="0"/>
              <a:t> +</a:t>
            </a:r>
            <a:r>
              <a:rPr lang="en-US" sz="3200" b="1" dirty="0" smtClean="0">
                <a:solidFill>
                  <a:schemeClr val="tx2"/>
                </a:solidFill>
              </a:rPr>
              <a:t>q</a:t>
            </a:r>
            <a:r>
              <a:rPr lang="en-US" sz="3200" b="1" dirty="0" smtClean="0"/>
              <a:t>=0</a:t>
            </a:r>
            <a:endParaRPr lang="ru-RU" sz="3200" b="1" dirty="0" smtClean="0"/>
          </a:p>
          <a:p>
            <a:pPr algn="ctr"/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2636912"/>
            <a:ext cx="3168352" cy="14157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x</a:t>
            </a:r>
            <a:r>
              <a:rPr lang="en-US" sz="3600" b="1" baseline="-25000" dirty="0" smtClean="0"/>
              <a:t>1</a:t>
            </a:r>
            <a:r>
              <a:rPr lang="en-US" sz="3600" b="1" dirty="0" smtClean="0"/>
              <a:t> ∙ x</a:t>
            </a:r>
            <a:r>
              <a:rPr lang="en-US" sz="3600" b="1" baseline="-25000" dirty="0" smtClean="0"/>
              <a:t>2 </a:t>
            </a:r>
            <a:r>
              <a:rPr lang="en-US" sz="3600" b="1" dirty="0" smtClean="0"/>
              <a:t>= </a:t>
            </a:r>
            <a:r>
              <a:rPr lang="en-US" sz="3600" b="1" dirty="0" smtClean="0">
                <a:solidFill>
                  <a:schemeClr val="tx2"/>
                </a:solidFill>
              </a:rPr>
              <a:t>q</a:t>
            </a:r>
            <a:endParaRPr lang="ru-RU" sz="3600" b="1" dirty="0" smtClean="0">
              <a:solidFill>
                <a:schemeClr val="tx2"/>
              </a:solidFill>
            </a:endParaRPr>
          </a:p>
          <a:p>
            <a:r>
              <a:rPr lang="en-US" sz="3600" b="1" dirty="0" smtClean="0"/>
              <a:t>x</a:t>
            </a:r>
            <a:r>
              <a:rPr lang="en-US" sz="3600" b="1" baseline="-25000" dirty="0" smtClean="0"/>
              <a:t>1</a:t>
            </a:r>
            <a:r>
              <a:rPr lang="en-US" sz="3600" b="1" dirty="0" smtClean="0"/>
              <a:t> </a:t>
            </a:r>
            <a:r>
              <a:rPr lang="ru-RU" sz="3600" b="1" dirty="0" smtClean="0"/>
              <a:t>+</a:t>
            </a:r>
            <a:r>
              <a:rPr lang="en-US" sz="3600" b="1" dirty="0" smtClean="0"/>
              <a:t> x</a:t>
            </a:r>
            <a:r>
              <a:rPr lang="en-US" sz="3600" b="1" baseline="-25000" dirty="0" smtClean="0"/>
              <a:t>2 </a:t>
            </a:r>
            <a:r>
              <a:rPr lang="en-US" sz="3600" b="1" dirty="0" smtClean="0"/>
              <a:t>=</a:t>
            </a:r>
            <a:r>
              <a:rPr lang="ru-RU" sz="3600" b="1" dirty="0" smtClean="0">
                <a:solidFill>
                  <a:schemeClr val="tx2"/>
                </a:solidFill>
              </a:rPr>
              <a:t>- </a:t>
            </a:r>
            <a:r>
              <a:rPr lang="en-US" sz="3600" b="1" dirty="0" smtClean="0">
                <a:solidFill>
                  <a:schemeClr val="tx2"/>
                </a:solidFill>
              </a:rPr>
              <a:t>p</a:t>
            </a:r>
            <a:r>
              <a:rPr lang="en-US" sz="3600" b="1" dirty="0" smtClean="0"/>
              <a:t> </a:t>
            </a:r>
            <a:endParaRPr lang="ru-RU" sz="3600" b="1" dirty="0" smtClean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4293096"/>
            <a:ext cx="1512168" cy="584775"/>
          </a:xfrm>
          <a:prstGeom prst="rect">
            <a:avLst/>
          </a:prstGeom>
          <a:solidFill>
            <a:srgbClr val="33C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q </a:t>
            </a:r>
            <a:r>
              <a:rPr lang="en-US" sz="3200" b="1" dirty="0" smtClean="0">
                <a:solidFill>
                  <a:schemeClr val="tx2"/>
                </a:solidFill>
              </a:rPr>
              <a:t>&gt; 0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4293096"/>
            <a:ext cx="1512168" cy="584775"/>
          </a:xfrm>
          <a:prstGeom prst="rect">
            <a:avLst/>
          </a:prstGeom>
          <a:solidFill>
            <a:srgbClr val="33C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q </a:t>
            </a:r>
            <a:r>
              <a:rPr lang="en-US" sz="3200" b="1" dirty="0" smtClean="0">
                <a:solidFill>
                  <a:schemeClr val="tx2"/>
                </a:solidFill>
              </a:rPr>
              <a:t>&lt; 0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5085184"/>
            <a:ext cx="2232248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x</a:t>
            </a:r>
            <a:r>
              <a:rPr lang="en-US" sz="3600" b="1" baseline="-25000" dirty="0" smtClean="0"/>
              <a:t>1</a:t>
            </a:r>
            <a:r>
              <a:rPr lang="en-US" sz="3600" b="1" dirty="0" smtClean="0"/>
              <a:t>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x</a:t>
            </a:r>
            <a:r>
              <a:rPr lang="en-US" sz="3600" b="1" baseline="-25000" dirty="0" smtClean="0"/>
              <a:t>2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/>
              <a:t>одного знака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5085184"/>
            <a:ext cx="2232248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x</a:t>
            </a:r>
            <a:r>
              <a:rPr lang="en-US" sz="3600" b="1" baseline="-25000" dirty="0" smtClean="0"/>
              <a:t>1</a:t>
            </a:r>
            <a:r>
              <a:rPr lang="en-US" sz="3600" b="1" dirty="0" smtClean="0"/>
              <a:t>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x</a:t>
            </a:r>
            <a:r>
              <a:rPr lang="en-US" sz="3600" b="1" baseline="-25000" dirty="0" smtClean="0"/>
              <a:t>2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3200" b="1" dirty="0" smtClean="0"/>
              <a:t>разных знаков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32240" y="2996952"/>
            <a:ext cx="1512168" cy="584775"/>
          </a:xfrm>
          <a:prstGeom prst="rect">
            <a:avLst/>
          </a:prstGeom>
          <a:solidFill>
            <a:srgbClr val="33CCFF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D ≥ 0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Тема1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357</Words>
  <Application>Microsoft Office PowerPoint</Application>
  <PresentationFormat>Экран (4:3)</PresentationFormat>
  <Paragraphs>122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Решение приведённых квадратных уравнений</vt:lpstr>
      <vt:lpstr>Слайд 2</vt:lpstr>
      <vt:lpstr>Слайд 3</vt:lpstr>
      <vt:lpstr>Слайд 4</vt:lpstr>
      <vt:lpstr>Слайд 5</vt:lpstr>
      <vt:lpstr>Теорема </vt:lpstr>
      <vt:lpstr>Обратная теореме Виета: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Userabbyy</cp:lastModifiedBy>
  <cp:revision>39</cp:revision>
  <dcterms:created xsi:type="dcterms:W3CDTF">2011-03-12T15:30:09Z</dcterms:created>
  <dcterms:modified xsi:type="dcterms:W3CDTF">2011-11-16T11:19:53Z</dcterms:modified>
</cp:coreProperties>
</file>