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262" r:id="rId9"/>
    <p:sldId id="263" r:id="rId10"/>
    <p:sldId id="266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0" name="Rectangle 340"/>
          <p:cNvSpPr>
            <a:spLocks noChangeArrowheads="1"/>
          </p:cNvSpPr>
          <p:nvPr/>
        </p:nvSpPr>
        <p:spPr bwMode="auto">
          <a:xfrm>
            <a:off x="0" y="2133600"/>
            <a:ext cx="9144000" cy="2286000"/>
          </a:xfrm>
          <a:prstGeom prst="rect">
            <a:avLst/>
          </a:prstGeom>
          <a:gradFill rotWithShape="1">
            <a:gsLst>
              <a:gs pos="0">
                <a:srgbClr val="00478E"/>
              </a:gs>
              <a:gs pos="100000">
                <a:srgbClr val="2D96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1" name="Rectangle 311"/>
          <p:cNvSpPr>
            <a:spLocks noChangeArrowheads="1"/>
          </p:cNvSpPr>
          <p:nvPr/>
        </p:nvSpPr>
        <p:spPr bwMode="auto">
          <a:xfrm>
            <a:off x="0" y="4419600"/>
            <a:ext cx="9144000" cy="2438400"/>
          </a:xfrm>
          <a:prstGeom prst="rect">
            <a:avLst/>
          </a:prstGeom>
          <a:gradFill rotWithShape="1">
            <a:gsLst>
              <a:gs pos="0">
                <a:srgbClr val="2D96FF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3" name="Rectangle 313"/>
          <p:cNvSpPr>
            <a:spLocks noChangeArrowheads="1"/>
          </p:cNvSpPr>
          <p:nvPr/>
        </p:nvSpPr>
        <p:spPr bwMode="auto">
          <a:xfrm>
            <a:off x="0" y="0"/>
            <a:ext cx="9144000" cy="2133600"/>
          </a:xfrm>
          <a:prstGeom prst="rect">
            <a:avLst/>
          </a:prstGeom>
          <a:gradFill rotWithShape="1">
            <a:gsLst>
              <a:gs pos="0">
                <a:srgbClr val="002346"/>
              </a:gs>
              <a:gs pos="100000">
                <a:srgbClr val="00478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5" name="AutoShape 315"/>
          <p:cNvSpPr>
            <a:spLocks noChangeArrowheads="1"/>
          </p:cNvSpPr>
          <p:nvPr/>
        </p:nvSpPr>
        <p:spPr bwMode="gray">
          <a:xfrm>
            <a:off x="7924800" y="22098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6" name="AutoShape 316"/>
          <p:cNvSpPr>
            <a:spLocks noChangeArrowheads="1"/>
          </p:cNvSpPr>
          <p:nvPr/>
        </p:nvSpPr>
        <p:spPr bwMode="gray">
          <a:xfrm>
            <a:off x="5410200" y="8382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7" name="AutoShape 317"/>
          <p:cNvSpPr>
            <a:spLocks noChangeArrowheads="1"/>
          </p:cNvSpPr>
          <p:nvPr/>
        </p:nvSpPr>
        <p:spPr bwMode="gray">
          <a:xfrm>
            <a:off x="8458200" y="12192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8" name="AutoShape 318"/>
          <p:cNvSpPr>
            <a:spLocks noChangeArrowheads="1"/>
          </p:cNvSpPr>
          <p:nvPr/>
        </p:nvSpPr>
        <p:spPr bwMode="gray">
          <a:xfrm>
            <a:off x="7543800" y="10668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39" name="AutoShape 319"/>
          <p:cNvSpPr>
            <a:spLocks noChangeArrowheads="1"/>
          </p:cNvSpPr>
          <p:nvPr/>
        </p:nvSpPr>
        <p:spPr bwMode="gray">
          <a:xfrm>
            <a:off x="6096000" y="9906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40" name="AutoShape 320"/>
          <p:cNvSpPr>
            <a:spLocks noChangeArrowheads="1"/>
          </p:cNvSpPr>
          <p:nvPr/>
        </p:nvSpPr>
        <p:spPr bwMode="gray">
          <a:xfrm>
            <a:off x="8839200" y="12954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41" name="AutoShape 321"/>
          <p:cNvSpPr>
            <a:spLocks noChangeArrowheads="1"/>
          </p:cNvSpPr>
          <p:nvPr/>
        </p:nvSpPr>
        <p:spPr bwMode="gray">
          <a:xfrm>
            <a:off x="8763000" y="9144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42" name="AutoShape 322"/>
          <p:cNvSpPr>
            <a:spLocks noChangeArrowheads="1"/>
          </p:cNvSpPr>
          <p:nvPr/>
        </p:nvSpPr>
        <p:spPr bwMode="gray">
          <a:xfrm>
            <a:off x="8305800" y="9906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43" name="AutoShape 323"/>
          <p:cNvSpPr>
            <a:spLocks noChangeArrowheads="1"/>
          </p:cNvSpPr>
          <p:nvPr/>
        </p:nvSpPr>
        <p:spPr bwMode="gray">
          <a:xfrm>
            <a:off x="7086600" y="10668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63" name="AutoShape 343"/>
          <p:cNvSpPr>
            <a:spLocks noChangeArrowheads="1"/>
          </p:cNvSpPr>
          <p:nvPr/>
        </p:nvSpPr>
        <p:spPr bwMode="gray">
          <a:xfrm>
            <a:off x="3200400" y="25146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64" name="AutoShape 344"/>
          <p:cNvSpPr>
            <a:spLocks noChangeArrowheads="1"/>
          </p:cNvSpPr>
          <p:nvPr/>
        </p:nvSpPr>
        <p:spPr bwMode="gray">
          <a:xfrm>
            <a:off x="1600200" y="3048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65" name="AutoShape 345"/>
          <p:cNvSpPr>
            <a:spLocks noChangeArrowheads="1"/>
          </p:cNvSpPr>
          <p:nvPr/>
        </p:nvSpPr>
        <p:spPr bwMode="gray">
          <a:xfrm>
            <a:off x="6934200" y="2286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66" name="AutoShape 346"/>
          <p:cNvSpPr>
            <a:spLocks noChangeArrowheads="1"/>
          </p:cNvSpPr>
          <p:nvPr/>
        </p:nvSpPr>
        <p:spPr bwMode="gray">
          <a:xfrm>
            <a:off x="3048000" y="9906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67" name="AutoShape 347"/>
          <p:cNvSpPr>
            <a:spLocks noChangeArrowheads="1"/>
          </p:cNvSpPr>
          <p:nvPr/>
        </p:nvSpPr>
        <p:spPr bwMode="gray">
          <a:xfrm>
            <a:off x="228600" y="17526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68" name="AutoShape 348"/>
          <p:cNvSpPr>
            <a:spLocks noChangeArrowheads="1"/>
          </p:cNvSpPr>
          <p:nvPr/>
        </p:nvSpPr>
        <p:spPr bwMode="gray">
          <a:xfrm>
            <a:off x="4343400" y="12192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69" name="AutoShape 349"/>
          <p:cNvSpPr>
            <a:spLocks noChangeArrowheads="1"/>
          </p:cNvSpPr>
          <p:nvPr/>
        </p:nvSpPr>
        <p:spPr bwMode="gray">
          <a:xfrm>
            <a:off x="4572000" y="5334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70" name="AutoShape 350"/>
          <p:cNvSpPr>
            <a:spLocks noChangeArrowheads="1"/>
          </p:cNvSpPr>
          <p:nvPr/>
        </p:nvSpPr>
        <p:spPr bwMode="gray">
          <a:xfrm>
            <a:off x="3810000" y="9144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71" name="AutoShape 351"/>
          <p:cNvSpPr>
            <a:spLocks noChangeArrowheads="1"/>
          </p:cNvSpPr>
          <p:nvPr/>
        </p:nvSpPr>
        <p:spPr bwMode="gray">
          <a:xfrm>
            <a:off x="1752600" y="24384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474" name="Picture 354" descr="29r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685800"/>
            <a:ext cx="838200" cy="349250"/>
          </a:xfrm>
          <a:prstGeom prst="rect">
            <a:avLst/>
          </a:prstGeom>
          <a:noFill/>
        </p:spPr>
      </p:pic>
      <p:pic>
        <p:nvPicPr>
          <p:cNvPr id="5475" name="Picture 355" descr="fire14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24800" y="0"/>
            <a:ext cx="952500" cy="952500"/>
          </a:xfrm>
          <a:prstGeom prst="rect">
            <a:avLst/>
          </a:prstGeom>
          <a:noFill/>
        </p:spPr>
      </p:pic>
      <p:pic>
        <p:nvPicPr>
          <p:cNvPr id="5476" name="Picture 356" descr="fire14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5000" y="1143000"/>
            <a:ext cx="952500" cy="952500"/>
          </a:xfrm>
          <a:prstGeom prst="rect">
            <a:avLst/>
          </a:prstGeom>
          <a:noFill/>
        </p:spPr>
      </p:pic>
      <p:pic>
        <p:nvPicPr>
          <p:cNvPr id="5477" name="Picture 357" descr="fire14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57800" y="2209800"/>
            <a:ext cx="381000" cy="381000"/>
          </a:xfrm>
          <a:prstGeom prst="rect">
            <a:avLst/>
          </a:prstGeom>
          <a:noFill/>
        </p:spPr>
      </p:pic>
      <p:sp>
        <p:nvSpPr>
          <p:cNvPr id="5480" name="Rectangle 36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481" name="Rectangle 36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482" name="Rectangle 36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CE4D063-3F8A-4136-9EE8-333A3D0FE56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483" name="Rectangle 36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484" name="Rectangle 36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AEE3042-0877-4AE5-B91A-1131F792DA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461" name="PubPieSlice"/>
          <p:cNvSpPr>
            <a:spLocks noEditPoints="1" noChangeArrowheads="1"/>
          </p:cNvSpPr>
          <p:nvPr/>
        </p:nvSpPr>
        <p:spPr bwMode="auto">
          <a:xfrm>
            <a:off x="6629400" y="5391150"/>
            <a:ext cx="5029200" cy="2933700"/>
          </a:xfrm>
          <a:custGeom>
            <a:avLst/>
            <a:gdLst>
              <a:gd name="G0" fmla="+- 0 0 0"/>
              <a:gd name="G1" fmla="sin 10800 -5933703"/>
              <a:gd name="G2" fmla="cos 10800 -5933703"/>
              <a:gd name="G3" fmla="sin 10800 11796480"/>
              <a:gd name="G4" fmla="cos 10800 11796480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T0" fmla="*/ 10698 w 21600"/>
              <a:gd name="T1" fmla="*/ 0 h 21600"/>
              <a:gd name="T2" fmla="*/ 10800 w 21600"/>
              <a:gd name="T3" fmla="*/ 10800 h 21600"/>
              <a:gd name="T4" fmla="*/ 0 w 21600"/>
              <a:gd name="T5" fmla="*/ 10800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10698" y="0"/>
                </a:moveTo>
                <a:cubicBezTo>
                  <a:pt x="4773" y="56"/>
                  <a:pt x="0" y="4875"/>
                  <a:pt x="0" y="107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FFFF61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9200" prstMaterial="legacyPlastic">
            <a:bevelT w="13500" h="13500" prst="angle"/>
            <a:bevelB w="13500" h="13500" prst="angle"/>
            <a:extrusionClr>
              <a:srgbClr val="FFFF61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pic>
        <p:nvPicPr>
          <p:cNvPr id="5444" name="Picture 324" descr="05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43800" y="5105400"/>
            <a:ext cx="611188" cy="12954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E4D063-3F8A-4136-9EE8-333A3D0FE56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E3042-0877-4AE5-B91A-1131F792D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E4D063-3F8A-4136-9EE8-333A3D0FE56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E3042-0877-4AE5-B91A-1131F792D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E4D063-3F8A-4136-9EE8-333A3D0FE56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E3042-0877-4AE5-B91A-1131F792D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E4D063-3F8A-4136-9EE8-333A3D0FE56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E3042-0877-4AE5-B91A-1131F792D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E4D063-3F8A-4136-9EE8-333A3D0FE56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E3042-0877-4AE5-B91A-1131F792D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E4D063-3F8A-4136-9EE8-333A3D0FE56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E3042-0877-4AE5-B91A-1131F792D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E4D063-3F8A-4136-9EE8-333A3D0FE56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E3042-0877-4AE5-B91A-1131F792D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E4D063-3F8A-4136-9EE8-333A3D0FE56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E3042-0877-4AE5-B91A-1131F792D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E4D063-3F8A-4136-9EE8-333A3D0FE56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E3042-0877-4AE5-B91A-1131F792D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E4D063-3F8A-4136-9EE8-333A3D0FE56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E3042-0877-4AE5-B91A-1131F792D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CE4D063-3F8A-4136-9EE8-333A3D0FE56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AEE3042-0877-4AE5-B91A-1131F792DA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2133600"/>
          </a:xfrm>
          <a:prstGeom prst="rect">
            <a:avLst/>
          </a:prstGeom>
          <a:gradFill rotWithShape="1">
            <a:gsLst>
              <a:gs pos="0">
                <a:srgbClr val="00478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3" name="PubPieSlice"/>
          <p:cNvSpPr>
            <a:spLocks noEditPoints="1" noChangeArrowheads="1"/>
          </p:cNvSpPr>
          <p:nvPr/>
        </p:nvSpPr>
        <p:spPr bwMode="auto">
          <a:xfrm>
            <a:off x="6972300" y="5553075"/>
            <a:ext cx="4343400" cy="2609850"/>
          </a:xfrm>
          <a:custGeom>
            <a:avLst/>
            <a:gdLst>
              <a:gd name="G0" fmla="+- 0 0 0"/>
              <a:gd name="G1" fmla="sin 10800 -5933703"/>
              <a:gd name="G2" fmla="cos 10800 -5933703"/>
              <a:gd name="G3" fmla="sin 10800 11796480"/>
              <a:gd name="G4" fmla="cos 10800 11796480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T0" fmla="*/ 10698 w 21600"/>
              <a:gd name="T1" fmla="*/ 0 h 21600"/>
              <a:gd name="T2" fmla="*/ 10800 w 21600"/>
              <a:gd name="T3" fmla="*/ 10800 h 21600"/>
              <a:gd name="T4" fmla="*/ 0 w 21600"/>
              <a:gd name="T5" fmla="*/ 10800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10698" y="0"/>
                </a:moveTo>
                <a:cubicBezTo>
                  <a:pt x="4773" y="56"/>
                  <a:pt x="0" y="4875"/>
                  <a:pt x="0" y="107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FFFF61">
              <a:alpha val="62000"/>
            </a:srgbClr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9200" prstMaterial="legacyPlastic">
            <a:bevelT w="13500" h="13500" prst="angle"/>
            <a:bevelB w="13500" h="13500" prst="angle"/>
            <a:extrusionClr>
              <a:srgbClr val="FFFF61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pic>
        <p:nvPicPr>
          <p:cNvPr id="1032" name="Picture 8" descr="055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8077200" y="5257800"/>
            <a:ext cx="611188" cy="12954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34" name="AutoShape 10"/>
          <p:cNvSpPr>
            <a:spLocks noChangeArrowheads="1"/>
          </p:cNvSpPr>
          <p:nvPr/>
        </p:nvSpPr>
        <p:spPr bwMode="gray">
          <a:xfrm>
            <a:off x="1219200" y="3810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5" name="AutoShape 11"/>
          <p:cNvSpPr>
            <a:spLocks noChangeArrowheads="1"/>
          </p:cNvSpPr>
          <p:nvPr/>
        </p:nvSpPr>
        <p:spPr bwMode="gray">
          <a:xfrm>
            <a:off x="304800" y="2286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6" name="AutoShape 12"/>
          <p:cNvSpPr>
            <a:spLocks noChangeArrowheads="1"/>
          </p:cNvSpPr>
          <p:nvPr/>
        </p:nvSpPr>
        <p:spPr bwMode="gray">
          <a:xfrm>
            <a:off x="1066800" y="1524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7" name="AutoShape 13"/>
          <p:cNvSpPr>
            <a:spLocks noChangeArrowheads="1"/>
          </p:cNvSpPr>
          <p:nvPr/>
        </p:nvSpPr>
        <p:spPr bwMode="gray">
          <a:xfrm>
            <a:off x="838200" y="4572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XIX_%D0%B2%D0%B5%D0%BA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ru.wikipedia.org/wiki/%D0%A1%D0%B8%D1%80%D0%B8%D1%83%D1%8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500034" y="785794"/>
            <a:ext cx="7815290" cy="2528904"/>
          </a:xfrm>
        </p:spPr>
        <p:txBody>
          <a:bodyPr>
            <a:prstTxWarp prst="textArchDown">
              <a:avLst/>
            </a:prstTxWarp>
            <a:scene3d>
              <a:camera prst="perspectiveRelaxed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115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DrPoDecorRu" pitchFamily="2" charset="0"/>
              </a:rPr>
              <a:t>Созвездия </a:t>
            </a:r>
            <a:endParaRPr lang="ru-RU" sz="115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DrPoDecorRu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анимированные иконки, созвездия (Constellations)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048015"/>
            <a:ext cx="2857488" cy="38099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sz="2400" dirty="0" smtClean="0"/>
              <a:t>Из 88 созвездий только 47 являются древними, известными западной цивилизации уже несколько тысячелетий. Они основаны в основном на мифологии Древней Греции и охватывают область неба, доступную наблюдениям с юга Европы. </a:t>
            </a:r>
          </a:p>
          <a:p>
            <a:r>
              <a:rPr lang="ru-RU" sz="2400" dirty="0" smtClean="0"/>
              <a:t>Остальные современные созвездия были введены в XVII—XVIII веках в результате изучения южного неба (в эпоху великих географических открытий) и заполнения «пустых мест» на северном небе. Названия этих созвездий, как правило, не имеют мифологических корней.</a:t>
            </a:r>
          </a:p>
          <a:p>
            <a:r>
              <a:rPr lang="ru-RU" sz="2400" dirty="0" smtClean="0"/>
              <a:t>12 созвездий традиционно называют зодиакальными — это те, через которые проходит Солнце (исключая созвездие Змееносца).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2043114"/>
          </a:xfrm>
        </p:spPr>
        <p:txBody>
          <a:bodyPr/>
          <a:lstStyle/>
          <a:p>
            <a:r>
              <a:rPr lang="ru-RU" dirty="0" smtClean="0"/>
              <a:t>. С древнейших времён люди видели некоторую систему во взаимном расположении звёзд и группировали их в соответствии с ней в созвездия.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357430"/>
            <a:ext cx="814393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sz="2400" dirty="0" smtClean="0"/>
              <a:t>В течение истории наблюдатели выделяли различное число созвездий и их очертания, а происхождение некоторых древних созвездий так и не выяснено до конца.</a:t>
            </a:r>
          </a:p>
          <a:p>
            <a:r>
              <a:rPr lang="ru-RU" sz="2400" dirty="0" smtClean="0"/>
              <a:t> До </a:t>
            </a:r>
            <a:r>
              <a:rPr lang="ru-RU" sz="2400" u="sng" dirty="0" smtClean="0">
                <a:hlinkClick r:id="rId2" tooltip="XIX век"/>
              </a:rPr>
              <a:t>XIX века</a:t>
            </a:r>
            <a:r>
              <a:rPr lang="ru-RU" sz="2400" dirty="0" smtClean="0"/>
              <a:t> под созвездиями понимались не замкнутые области неба, а группы звёзд, которые нередко перекрывались. При этом получалось, что некоторые звезды принадлежали сразу двум созвездиям, а некоторые бедные звёздами области не относились к какому-либо созвездию. </a:t>
            </a:r>
          </a:p>
          <a:p>
            <a:r>
              <a:rPr lang="ru-RU" sz="2400" dirty="0" smtClean="0"/>
              <a:t>В начале XIX века между созвездиями были проведены границы, ликвидировавшие «пустоты» между созвездиями, однако их чёткого определения по-прежнему не было, и разные астрономы определяли их по-своему.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r>
              <a:rPr lang="ru-RU" b="1" dirty="0" smtClean="0"/>
              <a:t>Андромеда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401080" cy="5268931"/>
          </a:xfrm>
        </p:spPr>
        <p:txBody>
          <a:bodyPr/>
          <a:lstStyle/>
          <a:p>
            <a:r>
              <a:rPr lang="ru-RU" sz="2400" dirty="0" smtClean="0"/>
              <a:t>созвездие северного полушария неба. В Андромеде — три звезды 2-й звёздной величины и спиральная галактика (Галактика Андромеды), видимая невооружённым глазом и известная уже с X века</a:t>
            </a:r>
          </a:p>
          <a:p>
            <a:r>
              <a:rPr lang="ru-RU" sz="2400" dirty="0" smtClean="0"/>
              <a:t>. Важнейший объект в созвездии — спиральная галактика</a:t>
            </a:r>
          </a:p>
          <a:p>
            <a:r>
              <a:rPr lang="ru-RU" sz="2400" dirty="0" smtClean="0"/>
              <a:t>Туманность Андромеды (М31) со своими спутниками — карликовыми галактиками М32 и NGC 205 (M110). В безлунную ночь она видна даже невооружённым глазом на угловом расстоянии чуть более 1° к западу от звезды </a:t>
            </a:r>
            <a:r>
              <a:rPr lang="ru-RU" sz="2400" dirty="0" err="1" smtClean="0"/>
              <a:t>n</a:t>
            </a:r>
            <a:r>
              <a:rPr lang="ru-RU" sz="2400" dirty="0" smtClean="0"/>
              <a:t> Андромеды.</a:t>
            </a:r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0"/>
            <a:ext cx="74295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Одно из древних созвездий</a:t>
            </a:r>
          </a:p>
          <a:p>
            <a:r>
              <a:rPr lang="ru-RU" sz="2400" dirty="0" smtClean="0"/>
              <a:t>Согласно греческим мифам, Андромеда была дочерью эфиопских царя Кефея (Цефея) и царицы Кассиопеи. Отдана отцом в жертву морскому чудовищу, опустошавшему страну, но спасена Персеем. После смерти превратилась в созвездие.</a:t>
            </a:r>
          </a:p>
          <a:p>
            <a:r>
              <a:rPr lang="ru-RU" sz="2400" dirty="0" smtClean="0"/>
              <a:t>Наилучшие условия видимости в сентябре — октябре; видно на всей территории России. Созвездие легко разыскать, если осенним вечером в южной стороне неба найти Большой Квадрат Пегаса</a:t>
            </a:r>
          </a:p>
          <a:p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Больша́я</a:t>
            </a:r>
            <a:r>
              <a:rPr lang="ru-RU" b="1" dirty="0" smtClean="0"/>
              <a:t> </a:t>
            </a:r>
            <a:r>
              <a:rPr lang="ru-RU" b="1" dirty="0" err="1" smtClean="0"/>
              <a:t>Медве́дица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sz="2400" dirty="0" smtClean="0"/>
              <a:t>незаходящее созвездие северного полушария неба. </a:t>
            </a:r>
          </a:p>
          <a:p>
            <a:r>
              <a:rPr lang="ru-RU" sz="2400" dirty="0" smtClean="0"/>
              <a:t>Семь звёзд Большой Медведицы составляют фигуру, напоминающую ковш с ручкой. </a:t>
            </a:r>
          </a:p>
          <a:p>
            <a:r>
              <a:rPr lang="ru-RU" sz="2400" dirty="0" smtClean="0"/>
              <a:t>Две самые яркие звезды — </a:t>
            </a:r>
            <a:r>
              <a:rPr lang="ru-RU" sz="2400" dirty="0" err="1" smtClean="0"/>
              <a:t>Алиот</a:t>
            </a:r>
            <a:r>
              <a:rPr lang="ru-RU" sz="2400" dirty="0" smtClean="0"/>
              <a:t> и </a:t>
            </a:r>
            <a:r>
              <a:rPr lang="ru-RU" sz="2400" dirty="0" err="1" smtClean="0"/>
              <a:t>Дубхе</a:t>
            </a:r>
            <a:r>
              <a:rPr lang="ru-RU" sz="2400" dirty="0" smtClean="0"/>
              <a:t> — имеют блеск 1,8 видимой звёздной величины. По двум крайним звёздам этой фигуры (</a:t>
            </a:r>
            <a:r>
              <a:rPr lang="ru-RU" sz="2400" dirty="0" err="1" smtClean="0"/>
              <a:t>α </a:t>
            </a:r>
            <a:r>
              <a:rPr lang="ru-RU" sz="2400" dirty="0" smtClean="0"/>
              <a:t>и </a:t>
            </a:r>
            <a:r>
              <a:rPr lang="ru-RU" sz="2400" dirty="0" err="1" smtClean="0"/>
              <a:t>β</a:t>
            </a:r>
            <a:r>
              <a:rPr lang="ru-RU" sz="2400" dirty="0" smtClean="0"/>
              <a:t>) можно найти Полярную звезду. </a:t>
            </a:r>
          </a:p>
          <a:p>
            <a:r>
              <a:rPr lang="ru-RU" sz="2400" dirty="0" smtClean="0"/>
              <a:t>Наилучшие условия видимости — в марте-апреле. Видно на всей территории России. </a:t>
            </a:r>
          </a:p>
          <a:p>
            <a:r>
              <a:rPr lang="ru-RU" sz="2400" dirty="0" smtClean="0"/>
              <a:t>Большая Медведица — третье по площади созвездие, семь ярких звёзд которого образуют известный </a:t>
            </a:r>
            <a:r>
              <a:rPr lang="ru-RU" sz="2400" b="1" dirty="0" smtClean="0"/>
              <a:t>Большой Ковш</a:t>
            </a:r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0"/>
            <a:ext cx="8072494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Созвездие Большой Медведицы изображено на флаге Беломорской Карелии (утвержден 21 июня 1918 года) белыми звёздами на синем фоне</a:t>
            </a:r>
          </a:p>
          <a:p>
            <a:r>
              <a:rPr lang="ru-RU" dirty="0" smtClean="0"/>
              <a:t>Созвездие Большой Медведицы изображено на флаге Аляски. 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Змееносец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4543428" cy="4911741"/>
          </a:xfrm>
        </p:spPr>
        <p:txBody>
          <a:bodyPr/>
          <a:lstStyle/>
          <a:p>
            <a:r>
              <a:rPr lang="ru-RU" sz="2000" dirty="0" smtClean="0"/>
              <a:t>очень большое, но маловыразительное экваториальное созвездие. Лежит к югу от Геркулеса (между их «головами», отмеченными звездами </a:t>
            </a:r>
            <a:r>
              <a:rPr lang="ru-RU" sz="2000" dirty="0" err="1" smtClean="0"/>
              <a:t>α </a:t>
            </a:r>
            <a:r>
              <a:rPr lang="ru-RU" sz="2000" dirty="0" smtClean="0"/>
              <a:t>Змееносца и </a:t>
            </a:r>
            <a:r>
              <a:rPr lang="ru-RU" sz="2000" dirty="0" err="1" smtClean="0"/>
              <a:t>α </a:t>
            </a:r>
            <a:r>
              <a:rPr lang="ru-RU" sz="2000" dirty="0" smtClean="0"/>
              <a:t>Геркулеса, всего 5°). Наиболее яркая звезда — Рас </a:t>
            </a:r>
            <a:r>
              <a:rPr lang="ru-RU" sz="2000" dirty="0" err="1" smtClean="0"/>
              <a:t>Альхаге</a:t>
            </a:r>
            <a:r>
              <a:rPr lang="ru-RU" sz="2000" dirty="0" smtClean="0"/>
              <a:t>, 2,1 визуальной звёздной величины.</a:t>
            </a:r>
          </a:p>
          <a:p>
            <a:r>
              <a:rPr lang="ru-RU" sz="2000" dirty="0" smtClean="0"/>
              <a:t>Именно в этом созвездии вспыхнула последняя из наблюдавшихся в нашей Галактике сверхновых, отмеченная И. Кеплером в 1604.</a:t>
            </a:r>
          </a:p>
          <a:p>
            <a:endParaRPr lang="ru-RU" sz="16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1214422"/>
            <a:ext cx="321471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0"/>
            <a:ext cx="5715008" cy="6126163"/>
          </a:xfrm>
        </p:spPr>
        <p:txBody>
          <a:bodyPr/>
          <a:lstStyle/>
          <a:p>
            <a:r>
              <a:rPr lang="ru-RU" sz="2400" dirty="0" smtClean="0"/>
              <a:t>Греческий миф связывает Змееносца с именем великого </a:t>
            </a:r>
            <a:r>
              <a:rPr lang="ru-RU" sz="2400" u="sng" dirty="0" smtClean="0"/>
              <a:t>Асклепия </a:t>
            </a:r>
            <a:r>
              <a:rPr lang="ru-RU" sz="2400" dirty="0" smtClean="0"/>
              <a:t>бога врачевания, сына </a:t>
            </a:r>
            <a:r>
              <a:rPr lang="ru-RU" sz="2400" u="sng" dirty="0" smtClean="0"/>
              <a:t>Аполлона</a:t>
            </a:r>
            <a:r>
              <a:rPr lang="ru-RU" sz="2400" dirty="0" smtClean="0"/>
              <a:t> и нимфы </a:t>
            </a:r>
            <a:r>
              <a:rPr lang="ru-RU" sz="2400" u="sng" dirty="0" smtClean="0"/>
              <a:t>Корониды</a:t>
            </a:r>
            <a:r>
              <a:rPr lang="ru-RU" sz="2400" dirty="0" smtClean="0"/>
              <a:t>. Убив жену за измену, Аполлон передал младенца Асклепия на воспитание мудрому кентавру </a:t>
            </a:r>
            <a:r>
              <a:rPr lang="ru-RU" sz="2400" u="sng" dirty="0" smtClean="0"/>
              <a:t>Хирону</a:t>
            </a:r>
            <a:r>
              <a:rPr lang="ru-RU" sz="2400" dirty="0" smtClean="0"/>
              <a:t>, знатоку медицины. Выросший Асклепий пришел к дерзкой мысли воскрешать мертвых, за что разгневанный </a:t>
            </a:r>
            <a:r>
              <a:rPr lang="ru-RU" sz="2400" u="sng" dirty="0" smtClean="0"/>
              <a:t>Зевс</a:t>
            </a:r>
            <a:r>
              <a:rPr lang="ru-RU" sz="2400" dirty="0" smtClean="0"/>
              <a:t> поразил его молнией и поместил на небо. </a:t>
            </a:r>
            <a:r>
              <a:rPr lang="ru-RU" sz="2400" u="sng" dirty="0" smtClean="0"/>
              <a:t>Арат</a:t>
            </a:r>
            <a:r>
              <a:rPr lang="ru-RU" sz="2400" dirty="0" smtClean="0"/>
              <a:t> включал в Змееносца и «змею», которую он держит; теперь же это самостоятельное </a:t>
            </a:r>
            <a:r>
              <a:rPr lang="ru-RU" sz="2400" u="sng" dirty="0" smtClean="0"/>
              <a:t>созвездие Змея</a:t>
            </a:r>
            <a:r>
              <a:rPr lang="ru-RU" sz="2400" dirty="0" smtClean="0"/>
              <a:t>, уникальное тем, что состоит из двух частей, разделенных Змееносцем.</a:t>
            </a:r>
          </a:p>
          <a:p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28670"/>
            <a:ext cx="350046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Звезда́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ru-RU" sz="2800" dirty="0" smtClean="0"/>
              <a:t>небесное тело, в котором идут, шли или будут идти термоядерные реакции. </a:t>
            </a:r>
          </a:p>
          <a:p>
            <a:r>
              <a:rPr lang="ru-RU" sz="2800" dirty="0" smtClean="0"/>
              <a:t>Звёзды представляют собой массивные светящиеся газовые (плазменные) шары</a:t>
            </a:r>
          </a:p>
          <a:p>
            <a:r>
              <a:rPr lang="ru-RU" sz="2800" dirty="0" smtClean="0"/>
              <a:t> Образуются из газово-пылевой среды (главным образом из водорода и гелия) в результате гравитационного сжатия. </a:t>
            </a:r>
          </a:p>
          <a:p>
            <a:r>
              <a:rPr lang="ru-RU" sz="2800" dirty="0" smtClean="0"/>
              <a:t>Звёзды часто называют главными телами Вселенной, поскольку в них заключена основная масса светящегося вещ</a:t>
            </a:r>
            <a:r>
              <a:rPr lang="ru-RU" sz="2400" dirty="0" smtClean="0"/>
              <a:t>ества в </a:t>
            </a:r>
            <a:r>
              <a:rPr lang="ru-RU" sz="2800" dirty="0" smtClean="0"/>
              <a:t>природе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1990" cy="4525963"/>
          </a:xfrm>
        </p:spPr>
        <p:txBody>
          <a:bodyPr/>
          <a:lstStyle/>
          <a:p>
            <a:r>
              <a:rPr lang="ru-RU" sz="2000" dirty="0" smtClean="0"/>
              <a:t>Ближайшей к Земле звездой (не считая Солнца) является </a:t>
            </a:r>
            <a:r>
              <a:rPr lang="ru-RU" sz="2000" dirty="0" err="1" smtClean="0"/>
              <a:t>Проксима</a:t>
            </a:r>
            <a:r>
              <a:rPr lang="ru-RU" sz="2000" dirty="0" smtClean="0"/>
              <a:t> Центавра. Она расположена в 4,2 св. лет от нашей Солнечной системы (4,2 св. лет = 39 Пм = 39 триллионов км = 3,9×10</a:t>
            </a:r>
            <a:r>
              <a:rPr lang="ru-RU" sz="2000" baseline="30000" dirty="0" smtClean="0"/>
              <a:t>13</a:t>
            </a:r>
            <a:r>
              <a:rPr lang="ru-RU" sz="2000" dirty="0" smtClean="0"/>
              <a:t> км)</a:t>
            </a:r>
          </a:p>
          <a:p>
            <a:r>
              <a:rPr lang="ru-RU" sz="2000" dirty="0" smtClean="0"/>
              <a:t>Невооружённым взглядом (при хорошей остроте зрения) на небе видно около 6000 звёзд, по 3000 в каждом полушарии. Все видимые с Земли звёзды (включая видимые в самые мощные телескопы) находятся в местной группе галактик.</a:t>
            </a:r>
          </a:p>
          <a:p>
            <a:endParaRPr lang="ru-RU" sz="1800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1214422"/>
            <a:ext cx="4000528" cy="3857652"/>
          </a:xfrm>
          <a:prstGeom prst="flowChartConnector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звезд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Белые карлики нейтронные звёзды</a:t>
            </a:r>
          </a:p>
          <a:p>
            <a:r>
              <a:rPr lang="ru-RU" dirty="0" smtClean="0"/>
              <a:t>Чёрные дыры</a:t>
            </a:r>
          </a:p>
          <a:p>
            <a:r>
              <a:rPr lang="ru-RU" dirty="0" smtClean="0"/>
              <a:t>Кратные звёзды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</p:spPr>
        <p:txBody>
          <a:bodyPr/>
          <a:lstStyle/>
          <a:p>
            <a:r>
              <a:rPr lang="ru-RU" sz="2000" dirty="0" smtClean="0"/>
              <a:t>В шаровом скоплении NGC 6397 все звезды одного возраста и находятся на одинаковом расстоянии от нас — примерно 8500 световых лет. Среди них множество звезд-карликов, различимых на пределе чувствительности космического телескопа «Хаббл» </a:t>
            </a:r>
            <a:br>
              <a:rPr lang="ru-RU" sz="2000" dirty="0" smtClean="0"/>
            </a:br>
            <a:r>
              <a:rPr lang="ru-RU" sz="2000" dirty="0" smtClean="0"/>
              <a:t>2. Белый карлик — остаток звезды, подобной Солнцу </a:t>
            </a:r>
            <a:br>
              <a:rPr lang="ru-RU" sz="2000" dirty="0" smtClean="0"/>
            </a:br>
            <a:r>
              <a:rPr lang="ru-RU" sz="2000" dirty="0" smtClean="0"/>
              <a:t>3. Красный карлик — в нем еще идут ядерные реакции В шаровом скоплении NGC 6397 все звезды одного возраста и находятся на одинаковом. Фото NASA</a:t>
            </a:r>
            <a:endParaRPr lang="ru-RU" sz="2000" dirty="0"/>
          </a:p>
        </p:txBody>
      </p:sp>
      <p:pic>
        <p:nvPicPr>
          <p:cNvPr id="4" name="Рисунок 3" descr="http://www.vokrugsveta.ru/img/cmn/2008/05/21/03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Кратные звёзды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000108"/>
            <a:ext cx="4643470" cy="4857784"/>
          </a:xfrm>
        </p:spPr>
        <p:txBody>
          <a:bodyPr/>
          <a:lstStyle/>
          <a:p>
            <a:r>
              <a:rPr lang="ru-RU" sz="2400" dirty="0" smtClean="0"/>
              <a:t>По некоторым оценкам более 70 % звёзд в галактике кратные.</a:t>
            </a:r>
          </a:p>
          <a:p>
            <a:r>
              <a:rPr lang="ru-RU" sz="2400" dirty="0" smtClean="0"/>
              <a:t>Так среди 32 ближайших к Земле звёзд 12 кратных из которых 10 двойных в том числе и самая яркая из визуально наблюдаемых звёзд </a:t>
            </a:r>
            <a:r>
              <a:rPr lang="ru-RU" sz="2400" u="sng" dirty="0" smtClean="0">
                <a:hlinkClick r:id="rId2" tooltip="Сириус"/>
              </a:rPr>
              <a:t>Сириус</a:t>
            </a:r>
            <a:r>
              <a:rPr lang="ru-RU" sz="2400" dirty="0" smtClean="0"/>
              <a:t>. В окрестностях 20 парсек от Солнечной системы из более 3000 звёзд, около половины — двойные звёзды всех типов</a:t>
            </a:r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571612"/>
            <a:ext cx="392909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i="1" dirty="0" smtClean="0"/>
              <a:t>Астрономия является одной из самых древних наук. Благодаря ей астрономы еще в древние времена создали первые прообразы календарей, научились измерять время, свое местоположение на местности. </a:t>
            </a:r>
          </a:p>
          <a:p>
            <a:r>
              <a:rPr lang="ru-RU" sz="2400" i="1" dirty="0" smtClean="0"/>
              <a:t>Созвездия – это азбука астрономии. Благодаря знанию созвездий, которые россыпью расположены на ночном небе, их названий и расположения на небесном своде вы легко сможете сориентироваться на местности, вычислить сторону света и создать некий порядок в миллиардах звёзд на небе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Созвездия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участки, на которые разделена небесная сфера для удобства ориентирования на звёздном небе. </a:t>
            </a:r>
          </a:p>
          <a:p>
            <a:r>
              <a:rPr lang="ru-RU" dirty="0" smtClean="0"/>
              <a:t>В древности созвездиями назывались характерные фигуры, образуемые яркими звёздами</a:t>
            </a:r>
          </a:p>
          <a:p>
            <a:r>
              <a:rPr lang="ru-RU" dirty="0" smtClean="0"/>
              <a:t>88 созвездий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9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50</TotalTime>
  <Words>686</Words>
  <Application>Microsoft Office PowerPoint</Application>
  <PresentationFormat>Экран (4:3)</PresentationFormat>
  <Paragraphs>48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Тема9</vt:lpstr>
      <vt:lpstr>Созвездия </vt:lpstr>
      <vt:lpstr>Звезда́ </vt:lpstr>
      <vt:lpstr>Слайд 3</vt:lpstr>
      <vt:lpstr>Типы звезд </vt:lpstr>
      <vt:lpstr>Слайд 5</vt:lpstr>
      <vt:lpstr>Кратные звёзды </vt:lpstr>
      <vt:lpstr>Слайд 7</vt:lpstr>
      <vt:lpstr>Слайд 8</vt:lpstr>
      <vt:lpstr>Созвездия</vt:lpstr>
      <vt:lpstr>Слайд 10</vt:lpstr>
      <vt:lpstr>Слайд 11</vt:lpstr>
      <vt:lpstr>Слайд 12</vt:lpstr>
      <vt:lpstr>Андромеда</vt:lpstr>
      <vt:lpstr>Слайд 14</vt:lpstr>
      <vt:lpstr>Больша́я Медве́дица</vt:lpstr>
      <vt:lpstr>Слайд 16</vt:lpstr>
      <vt:lpstr>Змееносец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Созвездия </dc:title>
  <dc:creator>светлана</dc:creator>
  <cp:lastModifiedBy>User</cp:lastModifiedBy>
  <cp:revision>12</cp:revision>
  <dcterms:created xsi:type="dcterms:W3CDTF">2009-10-12T12:58:56Z</dcterms:created>
  <dcterms:modified xsi:type="dcterms:W3CDTF">2012-11-05T10:26:41Z</dcterms:modified>
</cp:coreProperties>
</file>