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A2B685F1-0374-4A1C-B833-274CD4604893}" type="datetimeFigureOut">
              <a:rPr lang="ru-RU" smtClean="0"/>
              <a:t>23.10.2012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DC930A3-3147-4EF3-A35C-65B01A2B4818}"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2B685F1-0374-4A1C-B833-274CD4604893}" type="datetimeFigureOut">
              <a:rPr lang="ru-RU" smtClean="0"/>
              <a:t>23.10.2012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C930A3-3147-4EF3-A35C-65B01A2B481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2B685F1-0374-4A1C-B833-274CD4604893}" type="datetimeFigureOut">
              <a:rPr lang="ru-RU" smtClean="0"/>
              <a:t>23.10.2012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C930A3-3147-4EF3-A35C-65B01A2B481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2B685F1-0374-4A1C-B833-274CD4604893}" type="datetimeFigureOut">
              <a:rPr lang="ru-RU" smtClean="0"/>
              <a:t>23.10.2012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C930A3-3147-4EF3-A35C-65B01A2B4818}"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A2B685F1-0374-4A1C-B833-274CD4604893}" type="datetimeFigureOut">
              <a:rPr lang="ru-RU" smtClean="0"/>
              <a:t>23.10.2012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C930A3-3147-4EF3-A35C-65B01A2B4818}"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2B685F1-0374-4A1C-B833-274CD4604893}" type="datetimeFigureOut">
              <a:rPr lang="ru-RU" smtClean="0"/>
              <a:t>23.10.2012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DC930A3-3147-4EF3-A35C-65B01A2B4818}"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A2B685F1-0374-4A1C-B833-274CD4604893}" type="datetimeFigureOut">
              <a:rPr lang="ru-RU" smtClean="0"/>
              <a:t>23.10.2012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DC930A3-3147-4EF3-A35C-65B01A2B4818}"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A2B685F1-0374-4A1C-B833-274CD4604893}" type="datetimeFigureOut">
              <a:rPr lang="ru-RU" smtClean="0"/>
              <a:t>23.10.2012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DC930A3-3147-4EF3-A35C-65B01A2B4818}"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2B685F1-0374-4A1C-B833-274CD4604893}" type="datetimeFigureOut">
              <a:rPr lang="ru-RU" smtClean="0"/>
              <a:t>23.10.2012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DC930A3-3147-4EF3-A35C-65B01A2B481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2B685F1-0374-4A1C-B833-274CD4604893}" type="datetimeFigureOut">
              <a:rPr lang="ru-RU" smtClean="0"/>
              <a:t>23.10.2012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DC930A3-3147-4EF3-A35C-65B01A2B4818}"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A2B685F1-0374-4A1C-B833-274CD4604893}" type="datetimeFigureOut">
              <a:rPr lang="ru-RU" smtClean="0"/>
              <a:t>23.10.2012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DC930A3-3147-4EF3-A35C-65B01A2B4818}" type="slidenum">
              <a:rPr lang="ru-RU" smtClean="0"/>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2B685F1-0374-4A1C-B833-274CD4604893}" type="datetimeFigureOut">
              <a:rPr lang="ru-RU" smtClean="0"/>
              <a:t>23.10.2012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DC930A3-3147-4EF3-A35C-65B01A2B4818}" type="slidenum">
              <a:rPr lang="ru-RU" smtClean="0"/>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8584" y="857232"/>
            <a:ext cx="7815316" cy="1928825"/>
          </a:xfrm>
        </p:spPr>
        <p:txBody>
          <a:bodyPr>
            <a:noAutofit/>
          </a:bodyPr>
          <a:lstStyle/>
          <a:p>
            <a:pPr algn="ctr" eaLnBrk="1" fontAlgn="auto" hangingPunct="1">
              <a:spcAft>
                <a:spcPts val="0"/>
              </a:spcAft>
              <a:defRPr/>
            </a:pPr>
            <a:r>
              <a:rPr lang="ru-RU" sz="3200" dirty="0" smtClean="0">
                <a:latin typeface="Arial Black" pitchFamily="34" charset="0"/>
              </a:rPr>
              <a:t>исследовательский проект</a:t>
            </a:r>
            <a:br>
              <a:rPr lang="ru-RU" sz="3200" dirty="0" smtClean="0">
                <a:latin typeface="Arial Black" pitchFamily="34" charset="0"/>
              </a:rPr>
            </a:br>
            <a:r>
              <a:rPr lang="ru-RU" sz="3200" dirty="0" smtClean="0">
                <a:latin typeface="Arial Black" pitchFamily="34" charset="0"/>
              </a:rPr>
              <a:t> </a:t>
            </a:r>
            <a:r>
              <a:rPr lang="ru-RU" sz="3600" dirty="0" smtClean="0">
                <a:latin typeface="Arial Black" pitchFamily="34" charset="0"/>
              </a:rPr>
              <a:t/>
            </a:r>
            <a:br>
              <a:rPr lang="ru-RU" sz="3600" dirty="0" smtClean="0">
                <a:latin typeface="Arial Black" pitchFamily="34" charset="0"/>
              </a:rPr>
            </a:br>
            <a:r>
              <a:rPr lang="ru-RU" sz="3600" dirty="0" smtClean="0">
                <a:solidFill>
                  <a:srgbClr val="FFFF00"/>
                </a:solidFill>
                <a:latin typeface="Arial Black" pitchFamily="34" charset="0"/>
              </a:rPr>
              <a:t>«По следам снежного барса»</a:t>
            </a:r>
            <a:endParaRPr lang="ru-RU" sz="3600" dirty="0">
              <a:solidFill>
                <a:srgbClr val="FFFF00"/>
              </a:solidFill>
              <a:latin typeface="Arial Black" pitchFamily="34" charset="0"/>
            </a:endParaRPr>
          </a:p>
        </p:txBody>
      </p:sp>
      <p:sp>
        <p:nvSpPr>
          <p:cNvPr id="5123" name="Подзаголовок 2"/>
          <p:cNvSpPr>
            <a:spLocks noGrp="1"/>
          </p:cNvSpPr>
          <p:nvPr>
            <p:ph type="subTitle" idx="1"/>
          </p:nvPr>
        </p:nvSpPr>
        <p:spPr>
          <a:xfrm>
            <a:off x="4857750" y="3714750"/>
            <a:ext cx="4143375" cy="2571750"/>
          </a:xfrm>
        </p:spPr>
        <p:txBody>
          <a:bodyPr>
            <a:normAutofit lnSpcReduction="10000"/>
          </a:bodyPr>
          <a:lstStyle/>
          <a:p>
            <a:pPr marR="0" eaLnBrk="1" hangingPunct="1"/>
            <a:r>
              <a:rPr lang="ru-RU" sz="2400" b="1" smtClean="0">
                <a:solidFill>
                  <a:schemeClr val="bg1"/>
                </a:solidFill>
                <a:latin typeface="Times New Roman" pitchFamily="18" charset="0"/>
                <a:cs typeface="Times New Roman" pitchFamily="18" charset="0"/>
              </a:rPr>
              <a:t>Автор работы</a:t>
            </a:r>
          </a:p>
          <a:p>
            <a:pPr marR="0" eaLnBrk="1" hangingPunct="1"/>
            <a:r>
              <a:rPr lang="ru-RU" sz="1600" b="1" smtClean="0">
                <a:solidFill>
                  <a:schemeClr val="bg1"/>
                </a:solidFill>
                <a:latin typeface="Times New Roman" pitchFamily="18" charset="0"/>
                <a:cs typeface="Times New Roman" pitchFamily="18" charset="0"/>
              </a:rPr>
              <a:t>ученик 2а класса</a:t>
            </a:r>
          </a:p>
          <a:p>
            <a:pPr marR="0" eaLnBrk="1" hangingPunct="1"/>
            <a:r>
              <a:rPr lang="ru-RU" sz="1600" b="1" smtClean="0">
                <a:solidFill>
                  <a:schemeClr val="bg1"/>
                </a:solidFill>
                <a:latin typeface="Times New Roman" pitchFamily="18" charset="0"/>
                <a:cs typeface="Times New Roman" pitchFamily="18" charset="0"/>
              </a:rPr>
              <a:t>МБОУ « Кош-Агачская СОШ  им. В. И. Чаптынова»</a:t>
            </a:r>
          </a:p>
          <a:p>
            <a:pPr marR="0" eaLnBrk="1" hangingPunct="1"/>
            <a:r>
              <a:rPr lang="ru-RU" sz="2400" b="1" smtClean="0">
                <a:solidFill>
                  <a:schemeClr val="bg1"/>
                </a:solidFill>
                <a:latin typeface="Times New Roman" pitchFamily="18" charset="0"/>
                <a:cs typeface="Times New Roman" pitchFamily="18" charset="0"/>
              </a:rPr>
              <a:t>Ковязин Михаил</a:t>
            </a:r>
          </a:p>
          <a:p>
            <a:pPr marR="0" eaLnBrk="1" hangingPunct="1"/>
            <a:r>
              <a:rPr lang="ru-RU" sz="1600" b="1" smtClean="0">
                <a:solidFill>
                  <a:schemeClr val="bg1"/>
                </a:solidFill>
                <a:latin typeface="Times New Roman" pitchFamily="18" charset="0"/>
                <a:cs typeface="Times New Roman" pitchFamily="18" charset="0"/>
              </a:rPr>
              <a:t>Руководитель: </a:t>
            </a:r>
          </a:p>
          <a:p>
            <a:pPr marR="0" eaLnBrk="1" hangingPunct="1"/>
            <a:r>
              <a:rPr lang="ru-RU" sz="1600" b="1" smtClean="0">
                <a:solidFill>
                  <a:schemeClr val="bg1"/>
                </a:solidFill>
                <a:latin typeface="Times New Roman" pitchFamily="18" charset="0"/>
                <a:cs typeface="Times New Roman" pitchFamily="18" charset="0"/>
              </a:rPr>
              <a:t>Турдубекова Л.Н</a:t>
            </a:r>
          </a:p>
          <a:p>
            <a:pPr marR="0" algn="l" eaLnBrk="1" hangingPunct="1"/>
            <a:r>
              <a:rPr lang="ru-RU" sz="1800" b="1" smtClean="0">
                <a:latin typeface="Arial Black" pitchFamily="34" charset="0"/>
              </a:rPr>
              <a:t>.</a:t>
            </a:r>
          </a:p>
        </p:txBody>
      </p:sp>
      <p:pic>
        <p:nvPicPr>
          <p:cNvPr id="5124" name="Picture 5" descr="F:\барс\6.jpg"/>
          <p:cNvPicPr>
            <a:picLocks noChangeAspect="1" noChangeArrowheads="1"/>
          </p:cNvPicPr>
          <p:nvPr/>
        </p:nvPicPr>
        <p:blipFill>
          <a:blip r:embed="rId2" cstate="print"/>
          <a:srcRect/>
          <a:stretch>
            <a:fillRect/>
          </a:stretch>
        </p:blipFill>
        <p:spPr bwMode="auto">
          <a:xfrm>
            <a:off x="571500" y="3000375"/>
            <a:ext cx="3429000" cy="36083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a:xfrm>
            <a:off x="685800" y="514350"/>
            <a:ext cx="8029575" cy="1162050"/>
          </a:xfrm>
        </p:spPr>
        <p:txBody>
          <a:bodyPr/>
          <a:lstStyle/>
          <a:p>
            <a:pPr algn="ctr" eaLnBrk="1" hangingPunct="1"/>
            <a:r>
              <a:rPr lang="ru-RU" sz="4000" b="1" smtClean="0"/>
              <a:t>Охрана снежного барса</a:t>
            </a:r>
          </a:p>
        </p:txBody>
      </p:sp>
      <p:sp>
        <p:nvSpPr>
          <p:cNvPr id="14339" name="Текст 2"/>
          <p:cNvSpPr>
            <a:spLocks noGrp="1"/>
          </p:cNvSpPr>
          <p:nvPr>
            <p:ph type="body" idx="2"/>
          </p:nvPr>
        </p:nvSpPr>
        <p:spPr>
          <a:xfrm>
            <a:off x="214313" y="1500188"/>
            <a:ext cx="5214937" cy="4748212"/>
          </a:xfrm>
        </p:spPr>
        <p:txBody>
          <a:bodyPr/>
          <a:lstStyle/>
          <a:p>
            <a:pPr eaLnBrk="1" hangingPunct="1">
              <a:buFont typeface="Arial" charset="0"/>
              <a:buChar char="•"/>
            </a:pPr>
            <a:r>
              <a:rPr lang="ru-RU" sz="2400" smtClean="0"/>
              <a:t>По подсчетам ученых, в мире осталось не более 2 тысяч снежных барсов.</a:t>
            </a:r>
          </a:p>
          <a:p>
            <a:pPr eaLnBrk="1" hangingPunct="1">
              <a:buFont typeface="Arial" charset="0"/>
              <a:buChar char="•"/>
            </a:pPr>
            <a:r>
              <a:rPr lang="ru-RU" sz="2400" smtClean="0"/>
              <a:t> В нашей стране снежный барс относится к категории особо охраняемых, внесен в Красную Книгу России. Промысел его запрещен, допускается только лицензированный отлов живых зверей для зоопарков. </a:t>
            </a:r>
          </a:p>
          <a:p>
            <a:pPr eaLnBrk="1" hangingPunct="1">
              <a:buFont typeface="Arial" charset="0"/>
              <a:buChar char="•"/>
            </a:pPr>
            <a:endParaRPr lang="ru-RU" sz="2400" b="1" smtClean="0">
              <a:solidFill>
                <a:srgbClr val="FF0000"/>
              </a:solidFill>
            </a:endParaRPr>
          </a:p>
        </p:txBody>
      </p:sp>
      <p:pic>
        <p:nvPicPr>
          <p:cNvPr id="14340" name="Picture 5" descr="C:\Documents and Settings\Admin\Мои документы\i (2).jpg"/>
          <p:cNvPicPr>
            <a:picLocks noGrp="1" noChangeAspect="1" noChangeArrowheads="1"/>
          </p:cNvPicPr>
          <p:nvPr>
            <p:ph sz="half" idx="1"/>
          </p:nvPr>
        </p:nvPicPr>
        <p:blipFill>
          <a:blip r:embed="rId2" cstate="print"/>
          <a:stretch>
            <a:fillRect/>
          </a:stretch>
        </p:blipFill>
        <p:spPr>
          <a:xfrm>
            <a:off x="5178425" y="3248025"/>
            <a:ext cx="1905000" cy="1428750"/>
          </a:xfr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a:xfrm>
            <a:off x="642938" y="214313"/>
            <a:ext cx="8029575" cy="914400"/>
          </a:xfrm>
        </p:spPr>
        <p:txBody>
          <a:bodyPr/>
          <a:lstStyle/>
          <a:p>
            <a:pPr algn="ctr" eaLnBrk="1" hangingPunct="1"/>
            <a:r>
              <a:rPr lang="ru-RU" sz="5400" b="1" smtClean="0"/>
              <a:t>Это интересно</a:t>
            </a:r>
          </a:p>
        </p:txBody>
      </p:sp>
      <p:sp>
        <p:nvSpPr>
          <p:cNvPr id="15363" name="Текст 2"/>
          <p:cNvSpPr>
            <a:spLocks noGrp="1"/>
          </p:cNvSpPr>
          <p:nvPr>
            <p:ph type="body" idx="2"/>
          </p:nvPr>
        </p:nvSpPr>
        <p:spPr>
          <a:xfrm>
            <a:off x="214313" y="1143000"/>
            <a:ext cx="4500562" cy="4891088"/>
          </a:xfrm>
        </p:spPr>
        <p:txBody>
          <a:bodyPr/>
          <a:lstStyle/>
          <a:p>
            <a:r>
              <a:rPr lang="ru-RU" sz="1600" smtClean="0"/>
              <a:t>     Летом этого года были обнаружены следы, а потом  с помощью фотоловушек запечатлены две особи снежного барса в долине реки Аргут – возле высочайшей вершины Алтая – горы Белухи.  Ирбисы получили имена Вита и Крюк. </a:t>
            </a:r>
          </a:p>
          <a:p>
            <a:r>
              <a:rPr lang="ru-RU" sz="1600" smtClean="0"/>
              <a:t>Также на хребте Чихачева на границе с Монголией фотоловушки запечатлели самку снежного барса с двумя котятами. В республике Алтай был объявлен конкурс на лучшие имена для котят, после чего, по завершении конкурса, большинством голосов котята получили имена Батыр и Алтай.</a:t>
            </a:r>
          </a:p>
          <a:p>
            <a:r>
              <a:rPr lang="ru-RU" sz="1600" b="1" smtClean="0">
                <a:solidFill>
                  <a:srgbClr val="002060"/>
                </a:solidFill>
              </a:rPr>
              <a:t> </a:t>
            </a:r>
            <a:r>
              <a:rPr lang="ru-RU" sz="1600" smtClean="0"/>
              <a:t>В с. Инегень Онгудайского района был открыт музей снежного барса. Этот музей может посетить любой желающий, здесь можно познакомиться поближе с этим редким хищником, послушать истории местных жителей.</a:t>
            </a:r>
          </a:p>
          <a:p>
            <a:r>
              <a:rPr lang="ru-RU" sz="1600" b="1" smtClean="0">
                <a:solidFill>
                  <a:srgbClr val="002060"/>
                </a:solidFill>
              </a:rPr>
              <a:t>    </a:t>
            </a:r>
          </a:p>
        </p:txBody>
      </p:sp>
      <p:pic>
        <p:nvPicPr>
          <p:cNvPr id="15364" name="Picture 4" descr="C:\Documents and Settings\Admin\Мои документы\i (3).jpg"/>
          <p:cNvPicPr>
            <a:picLocks noChangeAspect="1" noChangeArrowheads="1"/>
          </p:cNvPicPr>
          <p:nvPr/>
        </p:nvPicPr>
        <p:blipFill>
          <a:blip r:embed="rId2" cstate="print"/>
          <a:srcRect/>
          <a:stretch>
            <a:fillRect/>
          </a:stretch>
        </p:blipFill>
        <p:spPr bwMode="auto">
          <a:xfrm>
            <a:off x="4857750" y="2071688"/>
            <a:ext cx="4071938" cy="2928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7"/>
          <p:cNvSpPr>
            <a:spLocks noGrp="1"/>
          </p:cNvSpPr>
          <p:nvPr>
            <p:ph type="title"/>
          </p:nvPr>
        </p:nvSpPr>
        <p:spPr/>
        <p:txBody>
          <a:bodyPr/>
          <a:lstStyle/>
          <a:p>
            <a:pPr algn="ctr"/>
            <a:r>
              <a:rPr lang="ru-RU" b="1" smtClean="0"/>
              <a:t>Вывод</a:t>
            </a:r>
          </a:p>
        </p:txBody>
      </p:sp>
      <p:sp>
        <p:nvSpPr>
          <p:cNvPr id="16387" name="Содержимое 8"/>
          <p:cNvSpPr>
            <a:spLocks noGrp="1"/>
          </p:cNvSpPr>
          <p:nvPr>
            <p:ph idx="1"/>
          </p:nvPr>
        </p:nvSpPr>
        <p:spPr/>
        <p:txBody>
          <a:bodyPr>
            <a:normAutofit/>
          </a:bodyPr>
          <a:lstStyle/>
          <a:p>
            <a:pPr>
              <a:buFont typeface="Wingdings 2" pitchFamily="18" charset="2"/>
              <a:buNone/>
            </a:pPr>
            <a:r>
              <a:rPr lang="ru-RU" smtClean="0"/>
              <a:t>       </a:t>
            </a:r>
            <a:r>
              <a:rPr lang="ru-RU" b="1" i="1" smtClean="0"/>
              <a:t>Что же нужно сделать, чтобы прекратить сокращения численности снежного барса?</a:t>
            </a:r>
          </a:p>
          <a:p>
            <a:pPr>
              <a:buFont typeface="Wingdings 2" pitchFamily="18" charset="2"/>
              <a:buNone/>
            </a:pPr>
            <a:r>
              <a:rPr lang="ru-RU" smtClean="0"/>
              <a:t>         Прежде всего, нужно вести разъяснительную работу среди местного населения, и прежде всего среди пастухов, о важности соблюдения запрета охоты и сохранения редкого зверя. Рекомендуется ввести запрет на отлов этого хищника в тех местах, где он сейчас проводится, до восстановления численности поголовья. </a:t>
            </a:r>
          </a:p>
          <a:p>
            <a:endParaRPr lang="ru-RU"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a:xfrm>
            <a:off x="642938" y="785813"/>
            <a:ext cx="7886700" cy="1162050"/>
          </a:xfrm>
        </p:spPr>
        <p:txBody>
          <a:bodyPr>
            <a:normAutofit fontScale="90000"/>
          </a:bodyPr>
          <a:lstStyle/>
          <a:p>
            <a:pPr algn="ctr" eaLnBrk="1" hangingPunct="1"/>
            <a:r>
              <a:rPr lang="ru-RU" sz="5400" b="1" smtClean="0"/>
              <a:t/>
            </a:r>
            <a:br>
              <a:rPr lang="ru-RU" sz="5400" b="1" smtClean="0"/>
            </a:br>
            <a:r>
              <a:rPr lang="ru-RU" sz="5400" b="1" smtClean="0"/>
              <a:t>Литература:</a:t>
            </a:r>
            <a:r>
              <a:rPr lang="ru-RU" sz="5400" smtClean="0"/>
              <a:t/>
            </a:r>
            <a:br>
              <a:rPr lang="ru-RU" sz="5400" smtClean="0"/>
            </a:br>
            <a:endParaRPr lang="ru-RU" sz="5400" b="1" smtClean="0"/>
          </a:p>
        </p:txBody>
      </p:sp>
      <p:sp>
        <p:nvSpPr>
          <p:cNvPr id="17411" name="Содержимое 6"/>
          <p:cNvSpPr>
            <a:spLocks noGrp="1"/>
          </p:cNvSpPr>
          <p:nvPr>
            <p:ph sz="half" idx="1"/>
          </p:nvPr>
        </p:nvSpPr>
        <p:spPr>
          <a:xfrm>
            <a:off x="571500" y="1676400"/>
            <a:ext cx="8115300" cy="4572000"/>
          </a:xfrm>
        </p:spPr>
        <p:txBody>
          <a:bodyPr/>
          <a:lstStyle/>
          <a:p>
            <a:pPr lvl="1"/>
            <a:r>
              <a:rPr lang="ru-RU" sz="2800" smtClean="0"/>
              <a:t>Журнал «Геоленок», 2008 г.</a:t>
            </a:r>
          </a:p>
          <a:p>
            <a:pPr lvl="1"/>
            <a:r>
              <a:rPr lang="ru-RU" sz="2800" smtClean="0"/>
              <a:t>Журнал «Веселый колобок», 2008 г.</a:t>
            </a:r>
          </a:p>
          <a:p>
            <a:pPr lvl="1"/>
            <a:r>
              <a:rPr lang="ru-RU" sz="2800" smtClean="0"/>
              <a:t>Журнал «Юный натуралист», 2009 г. </a:t>
            </a:r>
          </a:p>
          <a:p>
            <a:pPr lvl="1"/>
            <a:r>
              <a:rPr lang="ru-RU" sz="2800" smtClean="0"/>
              <a:t>Большая энциклопедия.</a:t>
            </a:r>
          </a:p>
          <a:p>
            <a:pPr lvl="1"/>
            <a:r>
              <a:rPr lang="ru-RU" sz="2800" smtClean="0"/>
              <a:t>Газета «Посткриптум».</a:t>
            </a:r>
          </a:p>
          <a:p>
            <a:pPr lvl="1"/>
            <a:r>
              <a:rPr lang="ru-RU" sz="2800" smtClean="0"/>
              <a:t>Сведения интернет-сайтов. </a:t>
            </a:r>
          </a:p>
          <a:p>
            <a:endParaRPr lang="ru-RU"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Текст 2"/>
          <p:cNvSpPr>
            <a:spLocks noGrp="1"/>
          </p:cNvSpPr>
          <p:nvPr>
            <p:ph type="body" idx="2"/>
          </p:nvPr>
        </p:nvSpPr>
        <p:spPr>
          <a:xfrm>
            <a:off x="685800" y="785813"/>
            <a:ext cx="4457700" cy="5462587"/>
          </a:xfrm>
        </p:spPr>
        <p:txBody>
          <a:bodyPr/>
          <a:lstStyle/>
          <a:p>
            <a:pPr eaLnBrk="1" hangingPunct="1"/>
            <a:r>
              <a:rPr lang="ru-RU" sz="2400" b="1" smtClean="0"/>
              <a:t>Продолжает искать ответы</a:t>
            </a:r>
            <a:br>
              <a:rPr lang="ru-RU" sz="2400" b="1" smtClean="0"/>
            </a:br>
            <a:r>
              <a:rPr lang="ru-RU" sz="2400" b="1" smtClean="0"/>
              <a:t> на вопросы природы</a:t>
            </a:r>
          </a:p>
          <a:p>
            <a:pPr eaLnBrk="1" hangingPunct="1"/>
            <a:r>
              <a:rPr lang="ru-RU" sz="2400" b="1" smtClean="0">
                <a:latin typeface="Times New Roman" pitchFamily="18" charset="0"/>
                <a:cs typeface="Times New Roman" pitchFamily="18" charset="0"/>
              </a:rPr>
              <a:t>ученик 2а класса</a:t>
            </a:r>
          </a:p>
          <a:p>
            <a:pPr eaLnBrk="1" hangingPunct="1"/>
            <a:r>
              <a:rPr lang="ru-RU" sz="2400" b="1" smtClean="0">
                <a:latin typeface="Times New Roman" pitchFamily="18" charset="0"/>
                <a:cs typeface="Times New Roman" pitchFamily="18" charset="0"/>
              </a:rPr>
              <a:t>МБОУ « Кош-Агачская СОШ  им. В. И. Чаптынова»</a:t>
            </a:r>
          </a:p>
          <a:p>
            <a:pPr eaLnBrk="1" hangingPunct="1"/>
            <a:r>
              <a:rPr lang="ru-RU" sz="3600" b="1" smtClean="0">
                <a:latin typeface="Times New Roman" pitchFamily="18" charset="0"/>
                <a:cs typeface="Times New Roman" pitchFamily="18" charset="0"/>
              </a:rPr>
              <a:t>Ковязин Михаил</a:t>
            </a:r>
          </a:p>
          <a:p>
            <a:pPr eaLnBrk="1" hangingPunct="1"/>
            <a:endParaRPr lang="ru-RU" sz="2400" b="1" smtClean="0">
              <a:solidFill>
                <a:srgbClr val="7030A0"/>
              </a:solidFill>
            </a:endParaRPr>
          </a:p>
        </p:txBody>
      </p:sp>
      <p:pic>
        <p:nvPicPr>
          <p:cNvPr id="18435" name="Picture 4" descr="F:\100OLYMP\P8060119.JPG"/>
          <p:cNvPicPr>
            <a:picLocks noGrp="1" noChangeAspect="1" noChangeArrowheads="1"/>
          </p:cNvPicPr>
          <p:nvPr>
            <p:ph sz="half" idx="1"/>
          </p:nvPr>
        </p:nvPicPr>
        <p:blipFill>
          <a:blip r:embed="rId2" cstate="print"/>
          <a:stretch>
            <a:fillRect/>
          </a:stretch>
        </p:blipFill>
        <p:spPr>
          <a:xfrm>
            <a:off x="3666201" y="2368434"/>
            <a:ext cx="4929447" cy="3187931"/>
          </a:xfr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3"/>
          <p:cNvSpPr>
            <a:spLocks noGrp="1"/>
          </p:cNvSpPr>
          <p:nvPr>
            <p:ph type="title"/>
          </p:nvPr>
        </p:nvSpPr>
        <p:spPr>
          <a:xfrm>
            <a:off x="642938" y="514350"/>
            <a:ext cx="8001000" cy="842963"/>
          </a:xfrm>
        </p:spPr>
        <p:txBody>
          <a:bodyPr>
            <a:normAutofit fontScale="90000"/>
          </a:bodyPr>
          <a:lstStyle/>
          <a:p>
            <a:pPr algn="ctr" eaLnBrk="1" hangingPunct="1"/>
            <a:r>
              <a:rPr lang="ru-RU" sz="5400" b="1" smtClean="0"/>
              <a:t>План</a:t>
            </a:r>
          </a:p>
        </p:txBody>
      </p:sp>
      <p:sp>
        <p:nvSpPr>
          <p:cNvPr id="6147" name="Содержимое 5"/>
          <p:cNvSpPr>
            <a:spLocks noGrp="1"/>
          </p:cNvSpPr>
          <p:nvPr>
            <p:ph sz="half" idx="1"/>
          </p:nvPr>
        </p:nvSpPr>
        <p:spPr>
          <a:xfrm>
            <a:off x="428625" y="1357313"/>
            <a:ext cx="8258175" cy="4572000"/>
          </a:xfrm>
        </p:spPr>
        <p:txBody>
          <a:bodyPr>
            <a:normAutofit fontScale="92500" lnSpcReduction="10000"/>
          </a:bodyPr>
          <a:lstStyle/>
          <a:p>
            <a:pPr>
              <a:buFont typeface="Wingdings 2" pitchFamily="18" charset="2"/>
              <a:buNone/>
            </a:pPr>
            <a:r>
              <a:rPr lang="ru-RU" b="1" smtClean="0"/>
              <a:t> </a:t>
            </a:r>
            <a:r>
              <a:rPr lang="ru-RU" smtClean="0"/>
              <a:t>Введение.</a:t>
            </a:r>
          </a:p>
          <a:p>
            <a:pPr lvl="1">
              <a:buFont typeface="Wingdings 2" pitchFamily="18" charset="2"/>
              <a:buNone/>
            </a:pPr>
            <a:r>
              <a:rPr lang="ru-RU" sz="2800" smtClean="0"/>
              <a:t>1. Сведения о семействе кошачьих.</a:t>
            </a:r>
          </a:p>
          <a:p>
            <a:pPr lvl="1">
              <a:buFont typeface="Wingdings 2" pitchFamily="18" charset="2"/>
              <a:buNone/>
            </a:pPr>
            <a:r>
              <a:rPr lang="ru-RU" sz="2800" smtClean="0"/>
              <a:t>2. Представитель кошачьих — снежный барс.</a:t>
            </a:r>
          </a:p>
          <a:p>
            <a:pPr>
              <a:buFont typeface="Wingdings 2" pitchFamily="18" charset="2"/>
              <a:buNone/>
            </a:pPr>
            <a:r>
              <a:rPr lang="ru-RU" smtClean="0"/>
              <a:t>         2.1 Внешний облик</a:t>
            </a:r>
          </a:p>
          <a:p>
            <a:pPr>
              <a:buFont typeface="Wingdings 2" pitchFamily="18" charset="2"/>
              <a:buNone/>
            </a:pPr>
            <a:r>
              <a:rPr lang="ru-RU" smtClean="0"/>
              <a:t>         2.2 Распространение</a:t>
            </a:r>
          </a:p>
          <a:p>
            <a:pPr>
              <a:buFont typeface="Wingdings 2" pitchFamily="18" charset="2"/>
              <a:buNone/>
            </a:pPr>
            <a:r>
              <a:rPr lang="ru-RU" smtClean="0"/>
              <a:t>         2.3 Местообитание</a:t>
            </a:r>
          </a:p>
          <a:p>
            <a:pPr>
              <a:buFont typeface="Wingdings 2" pitchFamily="18" charset="2"/>
              <a:buNone/>
            </a:pPr>
            <a:r>
              <a:rPr lang="ru-RU" smtClean="0"/>
              <a:t>         2.4 Питание и охота</a:t>
            </a:r>
          </a:p>
          <a:p>
            <a:pPr>
              <a:buFont typeface="Wingdings 2" pitchFamily="18" charset="2"/>
              <a:buNone/>
            </a:pPr>
            <a:r>
              <a:rPr lang="ru-RU" smtClean="0"/>
              <a:t>         2.5 Численность.</a:t>
            </a:r>
          </a:p>
          <a:p>
            <a:pPr lvl="1">
              <a:buFont typeface="Wingdings 2" pitchFamily="18" charset="2"/>
              <a:buNone/>
            </a:pPr>
            <a:r>
              <a:rPr lang="ru-RU" sz="2800" smtClean="0"/>
              <a:t>3. Меры охраны снежного барса.</a:t>
            </a:r>
          </a:p>
          <a:p>
            <a:pPr>
              <a:buFont typeface="Wingdings 2" pitchFamily="18" charset="2"/>
              <a:buNone/>
            </a:pPr>
            <a:r>
              <a:rPr lang="ru-RU" smtClean="0"/>
              <a:t>        Заключение.</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a:xfrm>
            <a:off x="714375" y="500063"/>
            <a:ext cx="7858125" cy="1162050"/>
          </a:xfrm>
        </p:spPr>
        <p:txBody>
          <a:bodyPr/>
          <a:lstStyle/>
          <a:p>
            <a:pPr algn="ctr" eaLnBrk="1" hangingPunct="1"/>
            <a:r>
              <a:rPr lang="ru-RU" sz="4800" b="1" smtClean="0"/>
              <a:t>Цель исследования:</a:t>
            </a:r>
          </a:p>
        </p:txBody>
      </p:sp>
      <p:sp>
        <p:nvSpPr>
          <p:cNvPr id="7171" name="Текст 5"/>
          <p:cNvSpPr>
            <a:spLocks noGrp="1"/>
          </p:cNvSpPr>
          <p:nvPr>
            <p:ph type="body" idx="2"/>
          </p:nvPr>
        </p:nvSpPr>
        <p:spPr>
          <a:xfrm>
            <a:off x="685800" y="1676400"/>
            <a:ext cx="4029075" cy="4572000"/>
          </a:xfrm>
        </p:spPr>
        <p:txBody>
          <a:bodyPr/>
          <a:lstStyle/>
          <a:p>
            <a:r>
              <a:rPr lang="ru-RU" sz="3600" smtClean="0"/>
              <a:t>как можно больше узнать о жизни снежного барса.</a:t>
            </a:r>
          </a:p>
        </p:txBody>
      </p:sp>
      <p:pic>
        <p:nvPicPr>
          <p:cNvPr id="7172" name="Picture 5"/>
          <p:cNvPicPr>
            <a:picLocks noGrp="1" noChangeAspect="1" noChangeArrowheads="1"/>
          </p:cNvPicPr>
          <p:nvPr>
            <p:ph sz="half" idx="1"/>
          </p:nvPr>
        </p:nvPicPr>
        <p:blipFill>
          <a:blip r:embed="rId2" cstate="print"/>
          <a:stretch>
            <a:fillRect/>
          </a:stretch>
        </p:blipFill>
        <p:spPr>
          <a:xfrm>
            <a:off x="3786736" y="2212571"/>
            <a:ext cx="4688378" cy="3499658"/>
          </a:xfr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a:xfrm>
            <a:off x="1071563" y="571500"/>
            <a:ext cx="7815262" cy="1162050"/>
          </a:xfrm>
        </p:spPr>
        <p:txBody>
          <a:bodyPr/>
          <a:lstStyle/>
          <a:p>
            <a:pPr algn="ctr"/>
            <a:r>
              <a:rPr lang="ru-RU" sz="4800" b="1" smtClean="0"/>
              <a:t>Задачи исследования:</a:t>
            </a:r>
          </a:p>
        </p:txBody>
      </p:sp>
      <p:sp>
        <p:nvSpPr>
          <p:cNvPr id="8195" name="Текст 2"/>
          <p:cNvSpPr>
            <a:spLocks noGrp="1"/>
          </p:cNvSpPr>
          <p:nvPr>
            <p:ph type="body" idx="2"/>
          </p:nvPr>
        </p:nvSpPr>
        <p:spPr>
          <a:xfrm>
            <a:off x="357188" y="1676400"/>
            <a:ext cx="4000500" cy="4572000"/>
          </a:xfrm>
        </p:spPr>
        <p:txBody>
          <a:bodyPr/>
          <a:lstStyle/>
          <a:p>
            <a:r>
              <a:rPr lang="ru-RU" sz="2400" b="1" smtClean="0"/>
              <a:t>1. </a:t>
            </a:r>
            <a:r>
              <a:rPr lang="ru-RU" sz="2400" smtClean="0"/>
              <a:t>Прочитать научно-популярную и художественную литературу о снежном барсе;</a:t>
            </a:r>
          </a:p>
          <a:p>
            <a:endParaRPr lang="ru-RU" sz="2400" smtClean="0"/>
          </a:p>
          <a:p>
            <a:r>
              <a:rPr lang="ru-RU" sz="2400" b="1" smtClean="0"/>
              <a:t>2. </a:t>
            </a:r>
            <a:r>
              <a:rPr lang="ru-RU" sz="2400" smtClean="0"/>
              <a:t>Сделать вывод по проделанной работе.</a:t>
            </a:r>
          </a:p>
          <a:p>
            <a:endParaRPr lang="ru-RU" smtClean="0"/>
          </a:p>
        </p:txBody>
      </p:sp>
      <p:pic>
        <p:nvPicPr>
          <p:cNvPr id="8196" name="Picture 5" descr="F:\барс\3.jpg"/>
          <p:cNvPicPr>
            <a:picLocks noGrp="1" noChangeAspect="1" noChangeArrowheads="1"/>
          </p:cNvPicPr>
          <p:nvPr>
            <p:ph sz="half" idx="1"/>
          </p:nvPr>
        </p:nvPicPr>
        <p:blipFill>
          <a:blip r:embed="rId2" cstate="print"/>
          <a:stretch>
            <a:fillRect/>
          </a:stretch>
        </p:blipFill>
        <p:spPr>
          <a:xfrm>
            <a:off x="3930130" y="1811482"/>
            <a:ext cx="4401589" cy="4301836"/>
          </a:xfr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a:xfrm>
            <a:off x="457200" y="285750"/>
            <a:ext cx="8229600" cy="857250"/>
          </a:xfrm>
        </p:spPr>
        <p:txBody>
          <a:bodyPr/>
          <a:lstStyle/>
          <a:p>
            <a:pPr algn="ctr" eaLnBrk="1" hangingPunct="1"/>
            <a:r>
              <a:rPr lang="ru-RU" sz="4000" b="1" smtClean="0"/>
              <a:t>Введение</a:t>
            </a:r>
          </a:p>
        </p:txBody>
      </p:sp>
      <p:sp>
        <p:nvSpPr>
          <p:cNvPr id="3" name="Содержимое 2"/>
          <p:cNvSpPr>
            <a:spLocks noGrp="1"/>
          </p:cNvSpPr>
          <p:nvPr>
            <p:ph idx="1"/>
          </p:nvPr>
        </p:nvSpPr>
        <p:spPr>
          <a:xfrm>
            <a:off x="500063" y="1214438"/>
            <a:ext cx="8229600" cy="5214937"/>
          </a:xfrm>
        </p:spPr>
        <p:txBody>
          <a:bodyPr>
            <a:normAutofit/>
          </a:bodyPr>
          <a:lstStyle/>
          <a:p>
            <a:pPr marL="274320" indent="-274320" eaLnBrk="1" fontAlgn="auto" hangingPunct="1">
              <a:spcAft>
                <a:spcPts val="0"/>
              </a:spcAft>
              <a:buClr>
                <a:schemeClr val="accent3"/>
              </a:buClr>
              <a:buFont typeface="Wingdings 2" pitchFamily="18" charset="2"/>
              <a:buNone/>
              <a:defRPr/>
            </a:pPr>
            <a:r>
              <a:rPr lang="ru-RU" sz="2000" dirty="0" smtClean="0"/>
              <a:t>Все в природе взаимосвязано и люди не могли жить без окружающей их природы. Но, являясь частью природы, люди стали жестоко и безжалостно к ней относиться.  Животные играют огромную роль в природе. Без них многие растения не могли бы размножаться и расселяться. Необходимы животные и людям. Не только потому, что дают продукты питания и ценные меха, но и потому, что почти все очень красивы и интересны. </a:t>
            </a:r>
          </a:p>
          <a:p>
            <a:pPr marL="274320" indent="-274320" eaLnBrk="1" fontAlgn="auto" hangingPunct="1">
              <a:spcAft>
                <a:spcPts val="0"/>
              </a:spcAft>
              <a:buClr>
                <a:schemeClr val="accent3"/>
              </a:buClr>
              <a:buFont typeface="Wingdings 2" pitchFamily="18" charset="2"/>
              <a:buNone/>
              <a:defRPr/>
            </a:pPr>
            <a:r>
              <a:rPr lang="ru-RU" sz="2000" dirty="0" smtClean="0"/>
              <a:t>Из-за хозяйственной деятельности людей и неумеренной охоты одни животные навсегда исчезли, а многие другие стали редкими. </a:t>
            </a:r>
          </a:p>
          <a:p>
            <a:pPr marL="274320" indent="-274320" eaLnBrk="1" fontAlgn="auto" hangingPunct="1">
              <a:spcAft>
                <a:spcPts val="0"/>
              </a:spcAft>
              <a:buClr>
                <a:schemeClr val="accent3"/>
              </a:buClr>
              <a:buFont typeface="Wingdings 2" pitchFamily="18" charset="2"/>
              <a:buNone/>
              <a:defRPr/>
            </a:pPr>
            <a:r>
              <a:rPr lang="ru-RU" sz="2000" dirty="0" smtClean="0"/>
              <a:t>Об одном из таких животных я хочу рассказать в своей исследовательской работе, которая называется «По следам снежного барса», то есть о снежном барсе, который относится к семейству кошачьих. </a:t>
            </a:r>
          </a:p>
          <a:p>
            <a:pPr marL="274320" indent="-274320" eaLnBrk="1" fontAlgn="auto" hangingPunct="1">
              <a:spcAft>
                <a:spcPts val="0"/>
              </a:spcAft>
              <a:buClr>
                <a:schemeClr val="accent3"/>
              </a:buClr>
              <a:buFont typeface="Wingdings 2" pitchFamily="18" charset="2"/>
              <a:buNone/>
              <a:defRPr/>
            </a:pPr>
            <a:endParaRPr lang="ru-RU" sz="2000" dirty="0" smtClean="0"/>
          </a:p>
          <a:p>
            <a:pPr marL="274320" indent="-274320" eaLnBrk="1" fontAlgn="auto" hangingPunct="1">
              <a:spcAft>
                <a:spcPts val="0"/>
              </a:spcAft>
              <a:buClr>
                <a:schemeClr val="accent3"/>
              </a:buClr>
              <a:buFont typeface="Wingdings 2"/>
              <a:buNone/>
              <a:defRPr/>
            </a:pPr>
            <a:endParaRPr lang="ru-RU"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3"/>
          <p:cNvSpPr>
            <a:spLocks noGrp="1"/>
          </p:cNvSpPr>
          <p:nvPr>
            <p:ph type="title"/>
          </p:nvPr>
        </p:nvSpPr>
        <p:spPr>
          <a:xfrm>
            <a:off x="642938" y="0"/>
            <a:ext cx="7815262" cy="1000125"/>
          </a:xfrm>
        </p:spPr>
        <p:txBody>
          <a:bodyPr/>
          <a:lstStyle/>
          <a:p>
            <a:pPr algn="ctr" eaLnBrk="1" hangingPunct="1"/>
            <a:r>
              <a:rPr lang="ru-RU" sz="2800" smtClean="0"/>
              <a:t> </a:t>
            </a:r>
            <a:r>
              <a:rPr lang="ru-RU" sz="2800" b="1" smtClean="0"/>
              <a:t>1.</a:t>
            </a:r>
            <a:r>
              <a:rPr lang="ru-RU" sz="2800" smtClean="0"/>
              <a:t>  </a:t>
            </a:r>
            <a:r>
              <a:rPr lang="ru-RU" sz="2800" b="1" i="1" smtClean="0"/>
              <a:t>Сведения о семействе кошачьих.</a:t>
            </a:r>
            <a:endParaRPr lang="ru-RU" sz="2800" b="1" smtClean="0"/>
          </a:p>
        </p:txBody>
      </p:sp>
      <p:sp>
        <p:nvSpPr>
          <p:cNvPr id="10243" name="Текст 5"/>
          <p:cNvSpPr>
            <a:spLocks noGrp="1"/>
          </p:cNvSpPr>
          <p:nvPr>
            <p:ph type="body" idx="2"/>
          </p:nvPr>
        </p:nvSpPr>
        <p:spPr>
          <a:xfrm>
            <a:off x="285750" y="1000125"/>
            <a:ext cx="8643938" cy="5500688"/>
          </a:xfrm>
        </p:spPr>
        <p:txBody>
          <a:bodyPr>
            <a:normAutofit fontScale="92500"/>
          </a:bodyPr>
          <a:lstStyle/>
          <a:p>
            <a:pPr eaLnBrk="1" hangingPunct="1"/>
            <a:r>
              <a:rPr lang="ru-RU" sz="2400" smtClean="0"/>
              <a:t> Кошачьи — представители семейства млекопитающих, отряда хищных. Они повсеместно  распространены во всем мире. Отсутствуют кошачьи только в Австралии, Антарктиде и на Мадагаскаре .Они включают в себя 4 рода и 37 видов. </a:t>
            </a:r>
          </a:p>
          <a:p>
            <a:pPr eaLnBrk="1" hangingPunct="1"/>
            <a:r>
              <a:rPr lang="ru-RU" sz="2400" smtClean="0"/>
              <a:t>     У кошачьих гибкие и мускулистые тела. Голова укороченная и округлая, с прямо поставленными глазами. Лапы могут быть относительно короткими, но у всех видов, кроме гепардов, есть длинные, острые, втягивающиеся когти, чтобы хватать добычу. Подавляя сопротивление жертвы, кошки наносят ей укус острыми, кинжалообразными клыками. Следующие за ними низкие задние зубы служат для отрывания кусков.</a:t>
            </a:r>
          </a:p>
          <a:p>
            <a:pPr eaLnBrk="1" hangingPunct="1"/>
            <a:r>
              <a:rPr lang="ru-RU" sz="2400" smtClean="0"/>
              <a:t> Наиболее распространенные виды семейства кошачьих — это лев, тигр, пантера, манул, рысь, гепард,  леопард, дикий кот, ягуар,  снежный барс.  </a:t>
            </a:r>
          </a:p>
          <a:p>
            <a:pPr eaLnBrk="1" hangingPunct="1"/>
            <a:r>
              <a:rPr lang="ru-RU" sz="2400" smtClean="0"/>
              <a:t> </a:t>
            </a:r>
          </a:p>
          <a:p>
            <a:pPr eaLnBrk="1" hangingPunct="1"/>
            <a:endParaRPr lang="ru-RU" sz="2400" smtClean="0"/>
          </a:p>
          <a:p>
            <a:pPr eaLnBrk="1" hangingPunct="1"/>
            <a:endParaRPr lang="ru-RU" sz="2400" b="1" smtClean="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a:xfrm>
            <a:off x="642938" y="0"/>
            <a:ext cx="8029575" cy="1162050"/>
          </a:xfrm>
        </p:spPr>
        <p:txBody>
          <a:bodyPr/>
          <a:lstStyle/>
          <a:p>
            <a:pPr algn="ctr" eaLnBrk="1" hangingPunct="1"/>
            <a:r>
              <a:rPr lang="ru-RU" sz="2800" b="1" i="1" smtClean="0"/>
              <a:t>Представитель кошачьих – снежный барс.</a:t>
            </a:r>
            <a:r>
              <a:rPr lang="ru-RU" sz="2800" smtClean="0"/>
              <a:t/>
            </a:r>
            <a:br>
              <a:rPr lang="ru-RU" sz="2800" smtClean="0"/>
            </a:br>
            <a:endParaRPr lang="ru-RU" sz="2800" smtClean="0"/>
          </a:p>
        </p:txBody>
      </p:sp>
      <p:sp>
        <p:nvSpPr>
          <p:cNvPr id="11267" name="Содержимое 5"/>
          <p:cNvSpPr>
            <a:spLocks noGrp="1"/>
          </p:cNvSpPr>
          <p:nvPr>
            <p:ph sz="half" idx="1"/>
          </p:nvPr>
        </p:nvSpPr>
        <p:spPr>
          <a:xfrm>
            <a:off x="214313" y="428625"/>
            <a:ext cx="4357687" cy="5462588"/>
          </a:xfrm>
        </p:spPr>
        <p:txBody>
          <a:bodyPr>
            <a:normAutofit lnSpcReduction="10000"/>
          </a:bodyPr>
          <a:lstStyle/>
          <a:p>
            <a:pPr>
              <a:buFont typeface="Wingdings 2" pitchFamily="18" charset="2"/>
              <a:buNone/>
            </a:pPr>
            <a:r>
              <a:rPr lang="ru-RU" smtClean="0"/>
              <a:t> </a:t>
            </a:r>
          </a:p>
          <a:p>
            <a:pPr>
              <a:buFont typeface="Wingdings 2" pitchFamily="18" charset="2"/>
              <a:buNone/>
            </a:pPr>
            <a:r>
              <a:rPr lang="ru-RU" sz="2400" smtClean="0"/>
              <a:t>Слово «ирбис» русские купцы переняли у охотников в Азии еще в 17 веке. В Туве этого зверя называли ирбиш, в Семиречье он назывался ильберс, к востоку от Алма-Аты в пограничных с Китаем районах – ирвиз. На тюркском языке – ирбиз означает «снежная кошка». Это слово и прижилось в русском языке, только со временем последняя буква изменилась с «з» на «с». </a:t>
            </a:r>
          </a:p>
          <a:p>
            <a:pPr>
              <a:buFont typeface="Wingdings 2" pitchFamily="18" charset="2"/>
              <a:buNone/>
            </a:pPr>
            <a:endParaRPr lang="ru-RU" smtClean="0"/>
          </a:p>
        </p:txBody>
      </p:sp>
      <p:pic>
        <p:nvPicPr>
          <p:cNvPr id="11268" name="Picture 6" descr="C:\Documents and Settings\Admin\Мои документы\i (6).jpg"/>
          <p:cNvPicPr>
            <a:picLocks noChangeAspect="1" noChangeArrowheads="1"/>
          </p:cNvPicPr>
          <p:nvPr/>
        </p:nvPicPr>
        <p:blipFill>
          <a:blip r:embed="rId2" cstate="print"/>
          <a:srcRect/>
          <a:stretch>
            <a:fillRect/>
          </a:stretch>
        </p:blipFill>
        <p:spPr bwMode="auto">
          <a:xfrm>
            <a:off x="4429125" y="1928813"/>
            <a:ext cx="4429125" cy="3286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Содержимое 6"/>
          <p:cNvSpPr>
            <a:spLocks noGrp="1"/>
          </p:cNvSpPr>
          <p:nvPr>
            <p:ph sz="half" idx="1"/>
          </p:nvPr>
        </p:nvSpPr>
        <p:spPr>
          <a:xfrm>
            <a:off x="3071813" y="0"/>
            <a:ext cx="5611812" cy="6286500"/>
          </a:xfrm>
        </p:spPr>
        <p:txBody>
          <a:bodyPr/>
          <a:lstStyle/>
          <a:p>
            <a:endParaRPr lang="ru-RU" sz="1800" smtClean="0"/>
          </a:p>
          <a:p>
            <a:endParaRPr lang="ru-RU" sz="1800" smtClean="0"/>
          </a:p>
          <a:p>
            <a:r>
              <a:rPr lang="ru-RU" sz="1800" smtClean="0"/>
              <a:t>Снежный барс, или ирбис – довольно крупный зверь. Длина его тела до 130 см, хвоста – до одного метра, вес 20-40 килограммов. Голова относительно размеров тела небольшая, округлой формы. Уши короткие, тупо закругленные, без кисточек на концах. Глаза большие, с круглым зрачком. Хвост барсу служит балансиром при прыжке. Конечности относительно короткие, лапы массивные и широкие. Следы большие, круглые, без отметин от когтей.  Общий фон окраски - дымчато-серый, по нему разбросаны крупные кольцевидные черные или темно-бурые пятна. Ирбис обитает в горах Средней Азии. В России встречается в горах Южного Алтая, Западного и Восточного Саяна.  На Алтае ирбис встречается по южной кромке гор. В основном обитает в горах Южно-Чуйского хребта. Встречается также в верхнем течении Улагана и Башкауса. </a:t>
            </a:r>
          </a:p>
          <a:p>
            <a:endParaRPr lang="ru-RU" sz="1800" smtClean="0"/>
          </a:p>
        </p:txBody>
      </p:sp>
      <p:pic>
        <p:nvPicPr>
          <p:cNvPr id="12291" name="Picture 5" descr="F:\барс\4.jpg"/>
          <p:cNvPicPr>
            <a:picLocks noChangeAspect="1" noChangeArrowheads="1"/>
          </p:cNvPicPr>
          <p:nvPr/>
        </p:nvPicPr>
        <p:blipFill>
          <a:blip r:embed="rId2" cstate="print"/>
          <a:srcRect/>
          <a:stretch>
            <a:fillRect/>
          </a:stretch>
        </p:blipFill>
        <p:spPr bwMode="auto">
          <a:xfrm>
            <a:off x="142875" y="1071563"/>
            <a:ext cx="2857500" cy="2071687"/>
          </a:xfrm>
          <a:prstGeom prst="rect">
            <a:avLst/>
          </a:prstGeom>
          <a:noFill/>
          <a:ln w="9525">
            <a:noFill/>
            <a:miter lim="800000"/>
            <a:headEnd/>
            <a:tailEnd/>
          </a:ln>
        </p:spPr>
      </p:pic>
      <p:pic>
        <p:nvPicPr>
          <p:cNvPr id="12292" name="Picture 6" descr="C:\Documents and Settings\Admin\Мои документы\i (1).jpg"/>
          <p:cNvPicPr>
            <a:picLocks noChangeAspect="1" noChangeArrowheads="1"/>
          </p:cNvPicPr>
          <p:nvPr/>
        </p:nvPicPr>
        <p:blipFill>
          <a:blip r:embed="rId3" cstate="print"/>
          <a:srcRect/>
          <a:stretch>
            <a:fillRect/>
          </a:stretch>
        </p:blipFill>
        <p:spPr bwMode="auto">
          <a:xfrm>
            <a:off x="0" y="3571875"/>
            <a:ext cx="3286125" cy="2357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714375" y="-214313"/>
            <a:ext cx="7600950" cy="1162051"/>
          </a:xfrm>
        </p:spPr>
        <p:txBody>
          <a:bodyPr/>
          <a:lstStyle/>
          <a:p>
            <a:pPr algn="ctr" eaLnBrk="1" hangingPunct="1"/>
            <a:r>
              <a:rPr lang="ru-RU" sz="4000" smtClean="0"/>
              <a:t>Охота снежного барса</a:t>
            </a:r>
          </a:p>
        </p:txBody>
      </p:sp>
      <p:sp>
        <p:nvSpPr>
          <p:cNvPr id="13315" name="Текст 2"/>
          <p:cNvSpPr>
            <a:spLocks noGrp="1"/>
          </p:cNvSpPr>
          <p:nvPr>
            <p:ph type="body" idx="2"/>
          </p:nvPr>
        </p:nvSpPr>
        <p:spPr>
          <a:xfrm>
            <a:off x="142875" y="1676400"/>
            <a:ext cx="5000625" cy="4572000"/>
          </a:xfrm>
        </p:spPr>
        <p:txBody>
          <a:bodyPr/>
          <a:lstStyle/>
          <a:p>
            <a:pPr eaLnBrk="1" hangingPunct="1"/>
            <a:r>
              <a:rPr lang="ru-RU" sz="2000" b="1" smtClean="0">
                <a:solidFill>
                  <a:srgbClr val="FF0000"/>
                </a:solidFill>
                <a:latin typeface="Arial Black" pitchFamily="34" charset="0"/>
              </a:rPr>
              <a:t>     </a:t>
            </a:r>
          </a:p>
        </p:txBody>
      </p:sp>
      <p:sp>
        <p:nvSpPr>
          <p:cNvPr id="13316" name="Содержимое 5"/>
          <p:cNvSpPr>
            <a:spLocks noGrp="1"/>
          </p:cNvSpPr>
          <p:nvPr>
            <p:ph sz="half" idx="1"/>
          </p:nvPr>
        </p:nvSpPr>
        <p:spPr>
          <a:xfrm>
            <a:off x="3575050" y="1000125"/>
            <a:ext cx="5111750" cy="5572125"/>
          </a:xfrm>
        </p:spPr>
        <p:txBody>
          <a:bodyPr/>
          <a:lstStyle/>
          <a:p>
            <a:r>
              <a:rPr lang="ru-RU" sz="1800" smtClean="0"/>
              <a:t>Его основная добыча – сибирский горный козел, реже баран, косуля, кабан. Нападает снежный барс и на домашний скот. Поедает этот хищник также сурков, зайцев и более мелких грызунов. Активен он преимущественно в сумерках и ночью. Мало кто видел охоту барса. Барсы охотятся, подкарауливая животных. Они устраивают засаду там, где должны пройти горные козлы.  Притаившись, они сливаются с окружающей средой. Молниеносный бросок – и через мгновение тело козла катится по насыпи. Применяет барс и другой способ охоты. Заметив животных, ирбис осторожно подкрадывается к ним, а затем настигает добычу громадным прыжком. А прыжок у него достигает 8 метров в длину. </a:t>
            </a:r>
          </a:p>
          <a:p>
            <a:endParaRPr lang="ru-RU" smtClean="0"/>
          </a:p>
        </p:txBody>
      </p:sp>
      <p:pic>
        <p:nvPicPr>
          <p:cNvPr id="13317" name="Picture 5" descr="C:\Documents and Settings\Admin\Мои документы\i (4).jpg"/>
          <p:cNvPicPr>
            <a:picLocks noChangeAspect="1" noChangeArrowheads="1"/>
          </p:cNvPicPr>
          <p:nvPr/>
        </p:nvPicPr>
        <p:blipFill>
          <a:blip r:embed="rId2" cstate="print"/>
          <a:srcRect/>
          <a:stretch>
            <a:fillRect/>
          </a:stretch>
        </p:blipFill>
        <p:spPr bwMode="auto">
          <a:xfrm>
            <a:off x="285750" y="2286000"/>
            <a:ext cx="3429000" cy="2714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TotalTime>
  <Words>993</Words>
  <Application>Microsoft Office PowerPoint</Application>
  <PresentationFormat>Экран (4:3)</PresentationFormat>
  <Paragraphs>65</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Поток</vt:lpstr>
      <vt:lpstr>исследовательский проект   «По следам снежного барса»</vt:lpstr>
      <vt:lpstr>План</vt:lpstr>
      <vt:lpstr>Цель исследования:</vt:lpstr>
      <vt:lpstr>Задачи исследования:</vt:lpstr>
      <vt:lpstr>Введение</vt:lpstr>
      <vt:lpstr> 1.  Сведения о семействе кошачьих.</vt:lpstr>
      <vt:lpstr>Представитель кошачьих – снежный барс. </vt:lpstr>
      <vt:lpstr>Слайд 8</vt:lpstr>
      <vt:lpstr>Охота снежного барса</vt:lpstr>
      <vt:lpstr>Охрана снежного барса</vt:lpstr>
      <vt:lpstr>Это интересно</vt:lpstr>
      <vt:lpstr>Вывод</vt:lpstr>
      <vt:lpstr> Литература: </vt:lpstr>
      <vt:lpstr>Слайд 14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исследовательский проект   «По следам снежного барса»</dc:title>
  <dc:creator>Admin</dc:creator>
  <cp:lastModifiedBy>Admin</cp:lastModifiedBy>
  <cp:revision>1</cp:revision>
  <dcterms:created xsi:type="dcterms:W3CDTF">2012-10-23T19:17:19Z</dcterms:created>
  <dcterms:modified xsi:type="dcterms:W3CDTF">2012-10-23T19:23:05Z</dcterms:modified>
</cp:coreProperties>
</file>