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9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386A36-D8AE-40A5-B028-DB7A2911B54C}" type="datetimeFigureOut">
              <a:rPr lang="ru-RU" smtClean="0"/>
              <a:pPr/>
              <a:t>09.11.2012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C2F81C55-92B0-4B05-A931-CE8D3A206E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386A36-D8AE-40A5-B028-DB7A2911B54C}" type="datetimeFigureOut">
              <a:rPr lang="ru-RU" smtClean="0"/>
              <a:pPr/>
              <a:t>09.11.2012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81C55-92B0-4B05-A931-CE8D3A206E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386A36-D8AE-40A5-B028-DB7A2911B54C}" type="datetimeFigureOut">
              <a:rPr lang="ru-RU" smtClean="0"/>
              <a:pPr/>
              <a:t>09.11.2012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81C55-92B0-4B05-A931-CE8D3A206E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386A36-D8AE-40A5-B028-DB7A2911B54C}" type="datetimeFigureOut">
              <a:rPr lang="ru-RU" smtClean="0"/>
              <a:pPr/>
              <a:t>09.11.2012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C2F81C55-92B0-4B05-A931-CE8D3A206E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386A36-D8AE-40A5-B028-DB7A2911B54C}" type="datetimeFigureOut">
              <a:rPr lang="ru-RU" smtClean="0"/>
              <a:pPr/>
              <a:t>09.11.2012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81C55-92B0-4B05-A931-CE8D3A206E6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386A36-D8AE-40A5-B028-DB7A2911B54C}" type="datetimeFigureOut">
              <a:rPr lang="ru-RU" smtClean="0"/>
              <a:pPr/>
              <a:t>09.11.2012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81C55-92B0-4B05-A931-CE8D3A206E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386A36-D8AE-40A5-B028-DB7A2911B54C}" type="datetimeFigureOut">
              <a:rPr lang="ru-RU" smtClean="0"/>
              <a:pPr/>
              <a:t>09.11.2012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C2F81C55-92B0-4B05-A931-CE8D3A206E6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386A36-D8AE-40A5-B028-DB7A2911B54C}" type="datetimeFigureOut">
              <a:rPr lang="ru-RU" smtClean="0"/>
              <a:pPr/>
              <a:t>09.11.2012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81C55-92B0-4B05-A931-CE8D3A206E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386A36-D8AE-40A5-B028-DB7A2911B54C}" type="datetimeFigureOut">
              <a:rPr lang="ru-RU" smtClean="0"/>
              <a:pPr/>
              <a:t>09.11.2012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81C55-92B0-4B05-A931-CE8D3A206E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386A36-D8AE-40A5-B028-DB7A2911B54C}" type="datetimeFigureOut">
              <a:rPr lang="ru-RU" smtClean="0"/>
              <a:pPr/>
              <a:t>09.11.2012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81C55-92B0-4B05-A931-CE8D3A206E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386A36-D8AE-40A5-B028-DB7A2911B54C}" type="datetimeFigureOut">
              <a:rPr lang="ru-RU" smtClean="0"/>
              <a:pPr/>
              <a:t>09.11.2012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81C55-92B0-4B05-A931-CE8D3A206E6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20386A36-D8AE-40A5-B028-DB7A2911B54C}" type="datetimeFigureOut">
              <a:rPr lang="ru-RU" smtClean="0"/>
              <a:pPr/>
              <a:t>09.11.2012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C2F81C55-92B0-4B05-A931-CE8D3A206E6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ChangeArrowheads="1"/>
          </p:cNvSpPr>
          <p:nvPr/>
        </p:nvSpPr>
        <p:spPr bwMode="auto">
          <a:xfrm>
            <a:off x="1571604" y="1500174"/>
            <a:ext cx="7215238" cy="38472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384550" algn="l"/>
              </a:tabLst>
            </a:pP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Творческий проект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384550" algn="l"/>
              </a:tabLst>
            </a:pP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Подушка 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игрушка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endParaRPr kumimoji="0" lang="en-US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384550" algn="l"/>
              </a:tabLst>
            </a:pP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38455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Работу выполнила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38455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ученица 7 «А» класса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38455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МОУ СОШ №73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38455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Рюмина Анастасия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38455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                                                           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             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Руководитель: учитель технологии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38455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	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kumimoji="0" lang="en-US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Булгакова Ю.Н.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384550" algn="l"/>
              </a:tabLst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571736" y="500042"/>
            <a:ext cx="3929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МОУ СОШ № 73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571868" y="5929330"/>
            <a:ext cx="2286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Архангельск 2011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Rectangle 1"/>
          <p:cNvSpPr>
            <a:spLocks noChangeArrowheads="1"/>
          </p:cNvSpPr>
          <p:nvPr/>
        </p:nvSpPr>
        <p:spPr bwMode="auto">
          <a:xfrm>
            <a:off x="0" y="0"/>
            <a:ext cx="91440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848100" algn="l"/>
              </a:tabLst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Анализ идей и выбор лучшего варианта.</a:t>
            </a: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8481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Мне понравились все варианты подушек. Но я остановила свой выбор на подушке-матрешке (модель 4), так как моей сестре нравится играть в куклы. А с такой подушкой она сможет не только ей играть, но и засыпать рядом или на ней. Кроме этого мне кажется, что по крою такая подушка не очень сложна. А для оформления у меня много разной тесьмы.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7106" name="Rectangle 2"/>
          <p:cNvSpPr>
            <a:spLocks noChangeArrowheads="1"/>
          </p:cNvSpPr>
          <p:nvPr/>
        </p:nvSpPr>
        <p:spPr bwMode="auto">
          <a:xfrm>
            <a:off x="1214414" y="1643050"/>
            <a:ext cx="652255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848100" algn="l"/>
              </a:tabLst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Выбор ткани, инструментов, приспособлений, оборудования.</a:t>
            </a:r>
            <a:endParaRPr kumimoji="0" lang="ru-RU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7108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710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500298" y="2214554"/>
            <a:ext cx="4214842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642910" y="2928934"/>
            <a:ext cx="1714512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2786050" y="2928934"/>
            <a:ext cx="1571636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4572000" y="2928934"/>
            <a:ext cx="1643074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6643702" y="2928934"/>
            <a:ext cx="1714512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шерсть</a:t>
            </a:r>
            <a:endParaRPr lang="ru-RU" dirty="0">
              <a:solidFill>
                <a:schemeClr val="tx1"/>
              </a:solidFill>
            </a:endParaRPr>
          </a:p>
        </p:txBody>
      </p:sp>
      <p:cxnSp>
        <p:nvCxnSpPr>
          <p:cNvPr id="15" name="Прямая со стрелкой 14"/>
          <p:cNvCxnSpPr>
            <a:stCxn id="7" idx="1"/>
            <a:endCxn id="8" idx="0"/>
          </p:cNvCxnSpPr>
          <p:nvPr/>
        </p:nvCxnSpPr>
        <p:spPr>
          <a:xfrm rot="10800000" flipV="1">
            <a:off x="1500166" y="2500306"/>
            <a:ext cx="1000132" cy="4286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>
            <a:endCxn id="9" idx="0"/>
          </p:cNvCxnSpPr>
          <p:nvPr/>
        </p:nvCxnSpPr>
        <p:spPr>
          <a:xfrm rot="5400000">
            <a:off x="3500430" y="2857496"/>
            <a:ext cx="14287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>
            <a:endCxn id="10" idx="0"/>
          </p:cNvCxnSpPr>
          <p:nvPr/>
        </p:nvCxnSpPr>
        <p:spPr>
          <a:xfrm rot="16200000" flipH="1">
            <a:off x="5304239" y="2839636"/>
            <a:ext cx="142876" cy="3571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>
            <a:stCxn id="7" idx="3"/>
            <a:endCxn id="11" idx="0"/>
          </p:cNvCxnSpPr>
          <p:nvPr/>
        </p:nvCxnSpPr>
        <p:spPr>
          <a:xfrm>
            <a:off x="6715140" y="2500306"/>
            <a:ext cx="785818" cy="4286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Скругленный прямоугольник 27"/>
          <p:cNvSpPr/>
          <p:nvPr/>
        </p:nvSpPr>
        <p:spPr>
          <a:xfrm>
            <a:off x="2714612" y="3643314"/>
            <a:ext cx="3929090" cy="4286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Наполнитель подушки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9" name="Скругленный прямоугольник 28"/>
          <p:cNvSpPr/>
          <p:nvPr/>
        </p:nvSpPr>
        <p:spPr>
          <a:xfrm>
            <a:off x="642910" y="4286256"/>
            <a:ext cx="1785950" cy="4286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вата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0" name="Скругленный прямоугольник 29"/>
          <p:cNvSpPr/>
          <p:nvPr/>
        </p:nvSpPr>
        <p:spPr>
          <a:xfrm>
            <a:off x="2714612" y="4286256"/>
            <a:ext cx="1714512" cy="4286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>
                <a:solidFill>
                  <a:schemeClr val="tx1"/>
                </a:solidFill>
              </a:rPr>
              <a:t>синтепон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1" name="Скругленный прямоугольник 30"/>
          <p:cNvSpPr/>
          <p:nvPr/>
        </p:nvSpPr>
        <p:spPr>
          <a:xfrm>
            <a:off x="4714876" y="4286256"/>
            <a:ext cx="1714512" cy="4286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перо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2" name="Скругленный прямоугольник 31"/>
          <p:cNvSpPr/>
          <p:nvPr/>
        </p:nvSpPr>
        <p:spPr>
          <a:xfrm>
            <a:off x="6715140" y="4286256"/>
            <a:ext cx="1714512" cy="4286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>
                <a:solidFill>
                  <a:schemeClr val="tx1"/>
                </a:solidFill>
              </a:rPr>
              <a:t>халофайбер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3" name="Прямоугольник с двумя вырезанными противолежащими углами 32"/>
          <p:cNvSpPr/>
          <p:nvPr/>
        </p:nvSpPr>
        <p:spPr>
          <a:xfrm>
            <a:off x="3500430" y="4929198"/>
            <a:ext cx="2428892" cy="571504"/>
          </a:xfrm>
          <a:prstGeom prst="snip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Отделочные материалы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4" name="Прямоугольник с двумя вырезанными противолежащими углами 33"/>
          <p:cNvSpPr/>
          <p:nvPr/>
        </p:nvSpPr>
        <p:spPr>
          <a:xfrm>
            <a:off x="1142976" y="5786454"/>
            <a:ext cx="1643074" cy="642942"/>
          </a:xfrm>
          <a:prstGeom prst="snip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Тесьма, шитье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5" name="Прямоугольник с двумя вырезанными противолежащими углами 34"/>
          <p:cNvSpPr/>
          <p:nvPr/>
        </p:nvSpPr>
        <p:spPr>
          <a:xfrm>
            <a:off x="3786182" y="5857892"/>
            <a:ext cx="1857388" cy="357190"/>
          </a:xfrm>
          <a:prstGeom prst="snip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кружево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6" name="Прямоугольник с двумя вырезанными противолежащими углами 35"/>
          <p:cNvSpPr/>
          <p:nvPr/>
        </p:nvSpPr>
        <p:spPr>
          <a:xfrm>
            <a:off x="6500826" y="5857892"/>
            <a:ext cx="1571636" cy="571504"/>
          </a:xfrm>
          <a:prstGeom prst="snip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Шелковая лента</a:t>
            </a:r>
            <a:endParaRPr lang="ru-RU" dirty="0">
              <a:solidFill>
                <a:schemeClr val="tx1"/>
              </a:solidFill>
            </a:endParaRPr>
          </a:p>
        </p:txBody>
      </p:sp>
      <p:cxnSp>
        <p:nvCxnSpPr>
          <p:cNvPr id="38" name="Прямая со стрелкой 37"/>
          <p:cNvCxnSpPr>
            <a:stCxn id="28" idx="1"/>
            <a:endCxn id="29" idx="0"/>
          </p:cNvCxnSpPr>
          <p:nvPr/>
        </p:nvCxnSpPr>
        <p:spPr>
          <a:xfrm rot="10800000" flipV="1">
            <a:off x="1535886" y="3857628"/>
            <a:ext cx="1178727" cy="4286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 стрелкой 39"/>
          <p:cNvCxnSpPr>
            <a:stCxn id="28" idx="3"/>
            <a:endCxn id="32" idx="0"/>
          </p:cNvCxnSpPr>
          <p:nvPr/>
        </p:nvCxnSpPr>
        <p:spPr>
          <a:xfrm>
            <a:off x="6643702" y="3857628"/>
            <a:ext cx="928694" cy="4286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 стрелкой 41"/>
          <p:cNvCxnSpPr>
            <a:stCxn id="33" idx="2"/>
            <a:endCxn id="34" idx="3"/>
          </p:cNvCxnSpPr>
          <p:nvPr/>
        </p:nvCxnSpPr>
        <p:spPr>
          <a:xfrm rot="10800000" flipV="1">
            <a:off x="1964514" y="5214950"/>
            <a:ext cx="1535917" cy="5715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 стрелкой 43"/>
          <p:cNvCxnSpPr>
            <a:stCxn id="33" idx="0"/>
            <a:endCxn id="36" idx="3"/>
          </p:cNvCxnSpPr>
          <p:nvPr/>
        </p:nvCxnSpPr>
        <p:spPr>
          <a:xfrm>
            <a:off x="5929322" y="5214950"/>
            <a:ext cx="1357322" cy="6429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 стрелкой 45"/>
          <p:cNvCxnSpPr>
            <a:stCxn id="28" idx="2"/>
            <a:endCxn id="30" idx="0"/>
          </p:cNvCxnSpPr>
          <p:nvPr/>
        </p:nvCxnSpPr>
        <p:spPr>
          <a:xfrm rot="5400000">
            <a:off x="4018356" y="3625455"/>
            <a:ext cx="214314" cy="110728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Прямая со стрелкой 47"/>
          <p:cNvCxnSpPr>
            <a:stCxn id="28" idx="2"/>
            <a:endCxn id="31" idx="0"/>
          </p:cNvCxnSpPr>
          <p:nvPr/>
        </p:nvCxnSpPr>
        <p:spPr>
          <a:xfrm rot="16200000" flipH="1">
            <a:off x="5018487" y="3732611"/>
            <a:ext cx="214314" cy="89297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Прямая со стрелкой 49"/>
          <p:cNvCxnSpPr>
            <a:stCxn id="33" idx="1"/>
            <a:endCxn id="35" idx="3"/>
          </p:cNvCxnSpPr>
          <p:nvPr/>
        </p:nvCxnSpPr>
        <p:spPr>
          <a:xfrm rot="5400000">
            <a:off x="4536281" y="5679297"/>
            <a:ext cx="35719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2643174" y="2285992"/>
            <a:ext cx="39290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Ткань для подушки</a:t>
            </a:r>
            <a:endParaRPr lang="ru-RU" sz="2000" dirty="0"/>
          </a:p>
        </p:txBody>
      </p:sp>
      <p:sp>
        <p:nvSpPr>
          <p:cNvPr id="54" name="TextBox 53"/>
          <p:cNvSpPr txBox="1"/>
          <p:nvPr/>
        </p:nvSpPr>
        <p:spPr>
          <a:xfrm>
            <a:off x="714348" y="2928934"/>
            <a:ext cx="1571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бархат</a:t>
            </a:r>
            <a:endParaRPr lang="ru-RU" dirty="0"/>
          </a:p>
        </p:txBody>
      </p:sp>
      <p:sp>
        <p:nvSpPr>
          <p:cNvPr id="55" name="TextBox 54"/>
          <p:cNvSpPr txBox="1"/>
          <p:nvPr/>
        </p:nvSpPr>
        <p:spPr>
          <a:xfrm>
            <a:off x="2857488" y="2928934"/>
            <a:ext cx="1428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err="1" smtClean="0"/>
              <a:t>флис</a:t>
            </a:r>
            <a:endParaRPr lang="ru-RU" dirty="0"/>
          </a:p>
        </p:txBody>
      </p:sp>
      <p:sp>
        <p:nvSpPr>
          <p:cNvPr id="56" name="TextBox 55"/>
          <p:cNvSpPr txBox="1"/>
          <p:nvPr/>
        </p:nvSpPr>
        <p:spPr>
          <a:xfrm>
            <a:off x="4714876" y="2928934"/>
            <a:ext cx="15001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фетр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Rectangle 1"/>
          <p:cNvSpPr>
            <a:spLocks noChangeArrowheads="1"/>
          </p:cNvSpPr>
          <p:nvPr/>
        </p:nvSpPr>
        <p:spPr bwMode="auto">
          <a:xfrm>
            <a:off x="0" y="0"/>
            <a:ext cx="9144000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33463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Я решила, что для моей подушки больше всего подойдет фетр, для лица и рук я использую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флис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так как у меня есть остатки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розового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цвета. Ткань мягкая, приятная на ощупь, не растягивается, не осыпается. У меня есть остатки фетра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голубого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и сиреневого цвета. Кроме этого мне понадобится материал для набивки подушки. Я выбрала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синтепон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его не надо покупать. Использую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синтепон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из ненужной детской куртки, кроме этого он мягче и легче ваты.  Для отделки я использую тесьму разных видов, шитье. Еще мне понадобится застежка-молния.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8130" name="Rectangle 2"/>
          <p:cNvSpPr>
            <a:spLocks noChangeArrowheads="1"/>
          </p:cNvSpPr>
          <p:nvPr/>
        </p:nvSpPr>
        <p:spPr bwMode="auto">
          <a:xfrm>
            <a:off x="214282" y="2143116"/>
            <a:ext cx="8072494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33463" algn="l"/>
              </a:tabLst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Выбор оборудования, инструментов и приспособлений.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1033463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Швейная машина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Чайка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1033463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Утюжильная доска, утюг с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отпаривателем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1033463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Ручная игла № 3, булавки, ножницы, наперсток.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1033463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Нитки лавсановые № 40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для машинных работ, ирис для вышивки, № 35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для ручных работ.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1033463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Сантиметровая лента, линейка, мелок, карандаш.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1033463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Миллиметровая бумага.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48131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488" y="4286256"/>
            <a:ext cx="2828929" cy="2357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8133" name="Picture 5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786446" y="3571876"/>
            <a:ext cx="3071834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8134" name="Picture 6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14282" y="4786322"/>
            <a:ext cx="2550337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Rectangle 1"/>
          <p:cNvSpPr>
            <a:spLocks noChangeArrowheads="1"/>
          </p:cNvSpPr>
          <p:nvPr/>
        </p:nvSpPr>
        <p:spPr bwMode="auto">
          <a:xfrm>
            <a:off x="0" y="0"/>
            <a:ext cx="9144000" cy="64940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33463" algn="l"/>
              </a:tabLst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Последовательность изготовления изделия.</a:t>
            </a: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1033463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Изготовить бумажную выкройку туловища матрешки в натуральную величину согласно приведенному на растровой сетке мотиву. (рис. 1)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1033463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Деталь туловища перевести на фетр дважды и выкроить с припусками на швы 1 см.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1033463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Внесу изменения в первоначальный образец. У меня получился такой эскиз.(рис.2).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1033463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Мотив лица матрешки в натуральную величину перевести на ткань с изменениями и выкроить.(рис. 3)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1033463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Для щек из красного фетра выкроить 2 кружка диаметром по 2,5 см, приметать и настрочить на лицо согласно мотиву швом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зиг-заг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Удалить сметку.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1033463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Глаза и рот вышить черной хлопчатобумажной пряжей стебельчатым швом.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1033463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Затем лицо приметать к верхнему кругу передней стороны подушки посредине, в качестве волос наметать кружевную тесьму черного цвета, по контуру лица наметать узкую тесьму, лицо настрочить, используя прямую и зигзагообразную строчку.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1033463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На переднюю деталь туловища матрешки настрочить отрезки тесьмы, лент, кружевных лент произвольно, используя прямую и зигзагообразную строчку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1033463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Выкроить  руки, приметать к туловищу,  настрочить на туловище швом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зиг-заг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1033463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 задней стороне подушки (на нижней половине туловища матрешки) с лицевой стороны приметать застежку-молнию, затем настрочить, сметку удалить.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1033463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Застежку-молнию раскрыть. Переднюю и заднюю детали туловища матрешки сложить лицевыми сторонами сметать и стачать с припусками на шов 1 см.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1033463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Сделать надрезы в месте где голова соединяется с туловищем. Затем подушку вывернуть через прорезь для застежки на молнию, края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приутюжить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1033463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Подушку наполнить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синтепоном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Мария\Desktop\000001862292.jpe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1472" y="428604"/>
            <a:ext cx="2786082" cy="350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C:\Users\Мария\Desktop\000001862291.jpe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928662" y="4429132"/>
            <a:ext cx="2357454" cy="19601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1643042" y="3929066"/>
            <a:ext cx="78899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рис. 1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714480" y="6488668"/>
            <a:ext cx="8467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рис. 3</a:t>
            </a:r>
            <a:r>
              <a:rPr lang="en-US" dirty="0"/>
              <a:t> </a:t>
            </a:r>
            <a:endParaRPr lang="ru-RU" dirty="0"/>
          </a:p>
        </p:txBody>
      </p:sp>
      <p:pic>
        <p:nvPicPr>
          <p:cNvPr id="50178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786314" y="714356"/>
            <a:ext cx="3286148" cy="4893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6000760" y="5857892"/>
            <a:ext cx="1107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Рис 2.	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857224" y="2928934"/>
          <a:ext cx="7572428" cy="3643315"/>
        </p:xfrm>
        <a:graphic>
          <a:graphicData uri="http://schemas.openxmlformats.org/drawingml/2006/table">
            <a:tbl>
              <a:tblPr/>
              <a:tblGrid>
                <a:gridCol w="1543601"/>
                <a:gridCol w="2242217"/>
                <a:gridCol w="1682850"/>
                <a:gridCol w="2103760"/>
              </a:tblGrid>
              <a:tr h="84495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33145" algn="l"/>
                        </a:tabLs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Наименование материала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33145" algn="l"/>
                        </a:tabLs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Условная цена за единицу измерения, руб.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33145" algn="l"/>
                        </a:tabLs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Расход материала на изделие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33145" algn="l"/>
                        </a:tabLs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Затраты на материал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959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33145" algn="l"/>
                        </a:tabLs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Фетр (бордовый)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33145" algn="l"/>
                        </a:tabLs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Лоскут – 30 рублей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33145" algn="l"/>
                        </a:tabLs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0,50 м </a:t>
                      </a:r>
                      <a:r>
                        <a:rPr lang="ru-RU" sz="1600" dirty="0" err="1">
                          <a:latin typeface="Times New Roman"/>
                          <a:ea typeface="Calibri"/>
                          <a:cs typeface="Times New Roman"/>
                        </a:rPr>
                        <a:t>шир</a:t>
                      </a: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. 54 </a:t>
                      </a:r>
                      <a:r>
                        <a:rPr lang="ru-RU" sz="1600" dirty="0" smtClean="0">
                          <a:latin typeface="Times New Roman"/>
                          <a:ea typeface="Calibri"/>
                          <a:cs typeface="Times New Roman"/>
                        </a:rPr>
                        <a:t>см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33145" algn="l"/>
                        </a:tabLst>
                      </a:pPr>
                      <a:r>
                        <a:rPr lang="ru-RU" sz="1600" dirty="0" smtClean="0">
                          <a:latin typeface="Times New Roman"/>
                          <a:ea typeface="Calibri"/>
                          <a:cs typeface="Times New Roman"/>
                        </a:rPr>
                        <a:t>4 лоскута (30х20)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33145" algn="l"/>
                        </a:tabLs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120 руб.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979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33145" algn="l"/>
                        </a:tabLs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Синтепон 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33145" algn="l"/>
                        </a:tabLs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33145" algn="l"/>
                        </a:tabLs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33145" algn="l"/>
                        </a:tabLs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979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33145" algn="l"/>
                        </a:tabLs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Шитье, тесьма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33145" algn="l"/>
                        </a:tabLs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33145" algn="l"/>
                        </a:tabLs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33145" algn="l"/>
                        </a:tabLs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979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33145" algn="l"/>
                        </a:tabLs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Нитки 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33145" algn="l"/>
                        </a:tabLs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10 руб. катушка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33145" algn="l"/>
                        </a:tabLs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33145" algn="l"/>
                        </a:tabLs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959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33145" algn="l"/>
                        </a:tabLs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Застежка-молния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33145" algn="l"/>
                        </a:tabLs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10 руб. штука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33145" algn="l"/>
                        </a:tabLs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33145" algn="l"/>
                        </a:tabLs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9796"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33145" algn="l"/>
                        </a:tabLs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Итого 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33145" algn="l"/>
                        </a:tabLs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120 руб.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1201" name="Rectangle 1"/>
          <p:cNvSpPr>
            <a:spLocks noChangeArrowheads="1"/>
          </p:cNvSpPr>
          <p:nvPr/>
        </p:nvSpPr>
        <p:spPr bwMode="auto">
          <a:xfrm>
            <a:off x="285720" y="357166"/>
            <a:ext cx="8643998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33463" algn="l"/>
              </a:tabLst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Экономическое обоснование.</a:t>
            </a:r>
            <a:endParaRPr kumimoji="0" lang="ru-RU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33463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Расчет затрат на материалы для изготовления подушки я представила в виде таблицы.(табл. 1)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33463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Изготовленная мною подушка обошлась мне в 120 рублей, так как большая часть материалов уже была у меня дома в качестве бросового, это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синтепон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застежка-молния, часть фетра,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флис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остатки кружева и тесьмы. Нитки я тоже не покупала, использовала нитки необходимых цветов, которые уже у меня были.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57224" y="2571744"/>
            <a:ext cx="1428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Таблица 1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Rectangle 1"/>
          <p:cNvSpPr>
            <a:spLocks noChangeArrowheads="1"/>
          </p:cNvSpPr>
          <p:nvPr/>
        </p:nvSpPr>
        <p:spPr bwMode="auto">
          <a:xfrm>
            <a:off x="0" y="0"/>
            <a:ext cx="9144000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33463" algn="l"/>
              </a:tabLst>
            </a:pPr>
            <a:endParaRPr kumimoji="0" lang="ru-RU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33463" algn="l"/>
              </a:tabLst>
            </a:pPr>
            <a:endParaRPr lang="ru-RU" b="1" i="1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33463" algn="l"/>
              </a:tabLst>
            </a:pPr>
            <a:endParaRPr kumimoji="0" lang="ru-RU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33463" algn="l"/>
              </a:tabLst>
            </a:pPr>
            <a:endParaRPr lang="ru-RU" b="1" i="1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33463" algn="l"/>
              </a:tabLst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Изготовление изделия. Контроль качества.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33463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Изготовлю подушку в той последовательности, которая изложена выше. Вспомню технологию вшивания застежки-молнии, выполнение необходимых швов. Изменю первоначальный образец вышивки рта матрешки. Украшу матрешку не в соответствии с образцом, а исходя из имеющихся в наличии материалов.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33463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Учитель рассказывал на уроках технологии об основных критериях проверки и оценки качества проекта. Я постараюсь быть самокритичной и буду контролировать свою работу.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33463" algn="l"/>
              </a:tabLst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33463" algn="l"/>
              </a:tabLst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Испытание изделия.</a:t>
            </a: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33463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Сделан последний стежок, подушка набита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синтепоном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. Я положила подушку вечером своей сестре в кроватку. Когда она утром увидела мой подарок ее радости не было конца. Днем она легла спать с новой игрушкой-подушкой, и не расстается с ней и сейчас.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33463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Свою работу я показала подружкам, они тоже захотели такую же подушку, даже для себя.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33463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Учитель так же похвалил меня.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2226" name="Rectangle 2"/>
          <p:cNvSpPr>
            <a:spLocks noChangeArrowheads="1"/>
          </p:cNvSpPr>
          <p:nvPr/>
        </p:nvSpPr>
        <p:spPr bwMode="auto">
          <a:xfrm>
            <a:off x="1" y="0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33463" algn="l"/>
              </a:tabLst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Безопасность труда.</a:t>
            </a: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33463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Я буду выполнять свою работу соблюдая технику безопасности при работе с ножницами, иголками, швейной машиной, утюгом.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Rectangle 1"/>
          <p:cNvSpPr>
            <a:spLocks noChangeArrowheads="1"/>
          </p:cNvSpPr>
          <p:nvPr/>
        </p:nvSpPr>
        <p:spPr bwMode="auto">
          <a:xfrm>
            <a:off x="0" y="0"/>
            <a:ext cx="9144000" cy="3231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33463" algn="l"/>
              </a:tabLst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Самооценка.</a:t>
            </a: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33463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Проанализирую этапы выполнения проекта, мысленно спрошу себя: все ли из задуманного я сделала? Получился ли у меня проект? Довольна ли я им? Хочу ли я в нем что-либо исправить? Какие этапы выполнения проекта были для меня наиболее трудоемкими? Какие знания и умения мне понадобились для изготовления проектного изделия?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33463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Объективно ответив на все вопросы, я оценю свою работу над проектом.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33463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Исправлять я ничего не буду. Самое сложное было ровно настрочить детали изделия зигзагообразной строчкой.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33463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Я считаю, что цель достигнута. Подарок сделан своими руками, оригинален, экономичен.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33463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Он очень понравился моей сестре,  моим родителям и друзьям.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33463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Вот такая подушка-игрушка у меня получилась.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3" name="Рисунок 2" descr="C:\Users\Мария\Desktop\Фото0291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0034" y="3195322"/>
            <a:ext cx="2857520" cy="3448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34" y="1071546"/>
            <a:ext cx="821537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800" dirty="0" smtClean="0">
                <a:solidFill>
                  <a:srgbClr val="7030A0"/>
                </a:solidFill>
              </a:rPr>
              <a:t>Спасибо за внимание!</a:t>
            </a:r>
            <a:endParaRPr lang="ru-RU" sz="88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1"/>
          <p:cNvSpPr>
            <a:spLocks noChangeArrowheads="1"/>
          </p:cNvSpPr>
          <p:nvPr/>
        </p:nvSpPr>
        <p:spPr bwMode="auto">
          <a:xfrm>
            <a:off x="1285852" y="714356"/>
            <a:ext cx="7858148" cy="50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Последовательность изготовления проекта.</a:t>
            </a:r>
            <a:endParaRPr kumimoji="0" lang="ru-RU" sz="32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Обоснование возникшей проблемы и потребности.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Определение конкретной задачи и ее формулировка.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Выявление основных требований к изделию.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Исследования.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Разработка идей, вариантов.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Анализ идей и выбор лучшего варианта.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Выбор ткани, инструментов, приспособлений, оборудования.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Последовательность изготовления изделия.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Экономическое обоснование.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Изготовление изделия. Контроль качества.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Испытание изделия.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Оформление проекта.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Самооценка.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1"/>
          <p:cNvSpPr>
            <a:spLocks noChangeArrowheads="1"/>
          </p:cNvSpPr>
          <p:nvPr/>
        </p:nvSpPr>
        <p:spPr bwMode="auto">
          <a:xfrm>
            <a:off x="714348" y="428604"/>
            <a:ext cx="7715304" cy="19082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Обоснование возникшей проблемы и потребности.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 моей младшей сестры скоро день рождения, ей исполняется три годика. Конечно сейчас в магазинах огромный выбор разнообразных игрушек, но мне захотелось подарить ей особенный подарок. То есть сделанный своими руками. Тем более  что я увлекаюсь рукоделием, и у меня  много бросового материала, остатков от прежних работ. Подумав, я решила изготовить подушку-игрушку.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9942" name="Oval 6"/>
          <p:cNvSpPr>
            <a:spLocks noChangeArrowheads="1"/>
          </p:cNvSpPr>
          <p:nvPr/>
        </p:nvSpPr>
        <p:spPr bwMode="auto">
          <a:xfrm>
            <a:off x="3929058" y="4214818"/>
            <a:ext cx="1757362" cy="1033463"/>
          </a:xfrm>
          <a:prstGeom prst="ellipse">
            <a:avLst/>
          </a:prstGeom>
          <a:solidFill>
            <a:srgbClr val="00B05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Подушка-игрушка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9939" name="Rectangle 3"/>
          <p:cNvSpPr>
            <a:spLocks noChangeArrowheads="1"/>
          </p:cNvSpPr>
          <p:nvPr/>
        </p:nvSpPr>
        <p:spPr bwMode="auto">
          <a:xfrm>
            <a:off x="1071538" y="3214686"/>
            <a:ext cx="1971676" cy="736600"/>
          </a:xfrm>
          <a:prstGeom prst="rect">
            <a:avLst/>
          </a:prstGeom>
          <a:solidFill>
            <a:srgbClr val="92D05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Стоимость материалов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9941" name="Rectangle 5"/>
          <p:cNvSpPr>
            <a:spLocks noChangeArrowheads="1"/>
          </p:cNvSpPr>
          <p:nvPr/>
        </p:nvSpPr>
        <p:spPr bwMode="auto">
          <a:xfrm>
            <a:off x="3857620" y="3071810"/>
            <a:ext cx="1863725" cy="736600"/>
          </a:xfrm>
          <a:prstGeom prst="rect">
            <a:avLst/>
          </a:prstGeom>
          <a:solidFill>
            <a:srgbClr val="92D05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Проблема, потребность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9940" name="Rectangle 4"/>
          <p:cNvSpPr>
            <a:spLocks noChangeArrowheads="1"/>
          </p:cNvSpPr>
          <p:nvPr/>
        </p:nvSpPr>
        <p:spPr bwMode="auto">
          <a:xfrm>
            <a:off x="6429388" y="3143248"/>
            <a:ext cx="1924050" cy="736600"/>
          </a:xfrm>
          <a:prstGeom prst="rect">
            <a:avLst/>
          </a:prstGeom>
          <a:solidFill>
            <a:srgbClr val="92D05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Мода, стиль, силуэт, история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1071538" y="4214818"/>
            <a:ext cx="1971676" cy="498475"/>
          </a:xfrm>
          <a:prstGeom prst="rect">
            <a:avLst/>
          </a:prstGeom>
          <a:solidFill>
            <a:srgbClr val="92D05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Безопасность труда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9946" name="Rectangle 10"/>
          <p:cNvSpPr>
            <a:spLocks noChangeArrowheads="1"/>
          </p:cNvSpPr>
          <p:nvPr/>
        </p:nvSpPr>
        <p:spPr bwMode="auto">
          <a:xfrm>
            <a:off x="6429388" y="4214818"/>
            <a:ext cx="1984375" cy="498475"/>
          </a:xfrm>
          <a:prstGeom prst="rect">
            <a:avLst/>
          </a:prstGeom>
          <a:solidFill>
            <a:srgbClr val="92D05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Модель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9944" name="Rectangle 8"/>
          <p:cNvSpPr>
            <a:spLocks noChangeArrowheads="1"/>
          </p:cNvSpPr>
          <p:nvPr/>
        </p:nvSpPr>
        <p:spPr bwMode="auto">
          <a:xfrm>
            <a:off x="1071538" y="4929198"/>
            <a:ext cx="1971676" cy="665162"/>
          </a:xfrm>
          <a:prstGeom prst="rect">
            <a:avLst/>
          </a:prstGeom>
          <a:solidFill>
            <a:srgbClr val="92D05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Технология изготовления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9947" name="Rectangle 11"/>
          <p:cNvSpPr>
            <a:spLocks noChangeArrowheads="1"/>
          </p:cNvSpPr>
          <p:nvPr/>
        </p:nvSpPr>
        <p:spPr bwMode="auto">
          <a:xfrm>
            <a:off x="6429388" y="5000636"/>
            <a:ext cx="1984375" cy="665162"/>
          </a:xfrm>
          <a:prstGeom prst="rect">
            <a:avLst/>
          </a:prstGeom>
          <a:solidFill>
            <a:srgbClr val="92D05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Ткань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9945" name="Rectangle 9"/>
          <p:cNvSpPr>
            <a:spLocks noChangeArrowheads="1"/>
          </p:cNvSpPr>
          <p:nvPr/>
        </p:nvSpPr>
        <p:spPr bwMode="auto">
          <a:xfrm>
            <a:off x="1071538" y="5929330"/>
            <a:ext cx="1971676" cy="606425"/>
          </a:xfrm>
          <a:prstGeom prst="rect">
            <a:avLst/>
          </a:prstGeom>
          <a:solidFill>
            <a:srgbClr val="92D05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Оборудование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9943" name="Rectangle 7"/>
          <p:cNvSpPr>
            <a:spLocks noChangeArrowheads="1"/>
          </p:cNvSpPr>
          <p:nvPr/>
        </p:nvSpPr>
        <p:spPr bwMode="auto">
          <a:xfrm>
            <a:off x="6429388" y="5929330"/>
            <a:ext cx="1984375" cy="606425"/>
          </a:xfrm>
          <a:prstGeom prst="rect">
            <a:avLst/>
          </a:prstGeom>
          <a:solidFill>
            <a:srgbClr val="92D05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Инструменты, приспособления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9958" name="Rectangle 22"/>
          <p:cNvSpPr>
            <a:spLocks noChangeArrowheads="1"/>
          </p:cNvSpPr>
          <p:nvPr/>
        </p:nvSpPr>
        <p:spPr bwMode="auto">
          <a:xfrm>
            <a:off x="3929058" y="5643578"/>
            <a:ext cx="1793875" cy="927100"/>
          </a:xfrm>
          <a:prstGeom prst="rect">
            <a:avLst/>
          </a:prstGeom>
          <a:solidFill>
            <a:srgbClr val="92D05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Констуирование, моделирование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9948" name="AutoShape 12"/>
          <p:cNvSpPr>
            <a:spLocks noChangeShapeType="1"/>
          </p:cNvSpPr>
          <p:nvPr/>
        </p:nvSpPr>
        <p:spPr bwMode="auto">
          <a:xfrm flipH="1" flipV="1">
            <a:off x="4786312" y="3786190"/>
            <a:ext cx="45719" cy="428628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9949" name="AutoShape 13"/>
          <p:cNvSpPr>
            <a:spLocks noChangeShapeType="1"/>
          </p:cNvSpPr>
          <p:nvPr/>
        </p:nvSpPr>
        <p:spPr bwMode="auto">
          <a:xfrm>
            <a:off x="4786314" y="5286388"/>
            <a:ext cx="0" cy="331787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9950" name="AutoShape 14"/>
          <p:cNvSpPr>
            <a:spLocks noChangeShapeType="1"/>
          </p:cNvSpPr>
          <p:nvPr/>
        </p:nvSpPr>
        <p:spPr bwMode="auto">
          <a:xfrm flipV="1">
            <a:off x="5429256" y="3429000"/>
            <a:ext cx="1000132" cy="963616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9951" name="AutoShape 15"/>
          <p:cNvSpPr>
            <a:spLocks noChangeShapeType="1"/>
          </p:cNvSpPr>
          <p:nvPr/>
        </p:nvSpPr>
        <p:spPr bwMode="auto">
          <a:xfrm flipH="1" flipV="1">
            <a:off x="3000364" y="3571876"/>
            <a:ext cx="1143008" cy="857256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9952" name="AutoShape 16"/>
          <p:cNvSpPr>
            <a:spLocks noChangeShapeType="1"/>
          </p:cNvSpPr>
          <p:nvPr/>
        </p:nvSpPr>
        <p:spPr bwMode="auto">
          <a:xfrm flipH="1" flipV="1">
            <a:off x="3000363" y="4429132"/>
            <a:ext cx="928694" cy="214314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9953" name="AutoShape 17"/>
          <p:cNvSpPr>
            <a:spLocks noChangeShapeType="1"/>
          </p:cNvSpPr>
          <p:nvPr/>
        </p:nvSpPr>
        <p:spPr bwMode="auto">
          <a:xfrm flipV="1">
            <a:off x="5715008" y="4429132"/>
            <a:ext cx="760416" cy="214314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9954" name="AutoShape 18"/>
          <p:cNvSpPr>
            <a:spLocks noChangeShapeType="1"/>
          </p:cNvSpPr>
          <p:nvPr/>
        </p:nvSpPr>
        <p:spPr bwMode="auto">
          <a:xfrm flipH="1">
            <a:off x="3000363" y="4929198"/>
            <a:ext cx="1000132" cy="35560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9955" name="AutoShape 19"/>
          <p:cNvSpPr>
            <a:spLocks noChangeShapeType="1"/>
          </p:cNvSpPr>
          <p:nvPr/>
        </p:nvSpPr>
        <p:spPr bwMode="auto">
          <a:xfrm>
            <a:off x="5572132" y="4929198"/>
            <a:ext cx="903291" cy="415926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9956" name="AutoShape 20"/>
          <p:cNvSpPr>
            <a:spLocks noChangeShapeType="1"/>
          </p:cNvSpPr>
          <p:nvPr/>
        </p:nvSpPr>
        <p:spPr bwMode="auto">
          <a:xfrm flipH="1">
            <a:off x="3071802" y="5072074"/>
            <a:ext cx="1071570" cy="985838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9957" name="AutoShape 21"/>
          <p:cNvSpPr>
            <a:spLocks noChangeShapeType="1"/>
          </p:cNvSpPr>
          <p:nvPr/>
        </p:nvSpPr>
        <p:spPr bwMode="auto">
          <a:xfrm>
            <a:off x="5429256" y="5072074"/>
            <a:ext cx="1000132" cy="1143008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9959" name="Rectangle 2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9971" name="Rectangle 35"/>
          <p:cNvSpPr>
            <a:spLocks noChangeArrowheads="1"/>
          </p:cNvSpPr>
          <p:nvPr/>
        </p:nvSpPr>
        <p:spPr bwMode="auto">
          <a:xfrm rot="10800000" flipV="1">
            <a:off x="928662" y="2143116"/>
            <a:ext cx="721523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Чтобы мне было легче работать над проектом, я изложила все вопросы в виде схемы размышлений (схема. 1).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1"/>
          <p:cNvSpPr>
            <a:spLocks noChangeArrowheads="1"/>
          </p:cNvSpPr>
          <p:nvPr/>
        </p:nvSpPr>
        <p:spPr bwMode="auto">
          <a:xfrm>
            <a:off x="0" y="928670"/>
            <a:ext cx="9144000" cy="4708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Определение конкретной задачи и ее формулировка.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Когда я обосновала возникшую проблему и потребность, то сразу поняла: моя задача -  изготовить подушку так, чтобы она порадовала мою сестричку.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Выявление основных требований к изделию.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Какие требования я предъявляю к своему будущему изделию?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Подушка должна быть красивой, яркой.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Конструкция подушки должна быть не очень сложной.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Кроме того что подушкой можно играть, на ней должно быть удобно и полежать.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Изделие должно быть недорогим, качественно изготовленным.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>
            <a:spLocks noChangeArrowheads="1"/>
          </p:cNvSpPr>
          <p:nvPr/>
        </p:nvSpPr>
        <p:spPr bwMode="auto">
          <a:xfrm>
            <a:off x="0" y="0"/>
            <a:ext cx="91440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Исследования.</a:t>
            </a: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История возникновения подушек.</a:t>
            </a: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28596" y="785794"/>
            <a:ext cx="835824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/>
              <a:t>Одни из первых подушек были найдены в древнеегипетских пирамидах и служили они не для удобства сна, а для того, чтобы не испортить во сне прическу. Изготавливались подушки того времени из дерева, камня, фарфора или металла. </a:t>
            </a:r>
          </a:p>
        </p:txBody>
      </p:sp>
      <p:pic>
        <p:nvPicPr>
          <p:cNvPr id="41987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8596" y="1785926"/>
            <a:ext cx="3333750" cy="2295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428596" y="4286256"/>
            <a:ext cx="30718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Древнеегипетская подушка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071934" y="1785926"/>
            <a:ext cx="4572000" cy="2862322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i="1" dirty="0"/>
              <a:t>В Японии ими пользовались вплоть до ХIХ века. Например, деревянная подушка представляла собой вогнутую дощечку на подставке, с изображением какого-либо божества, ограждающего спящего от темных сил. В Китае особой популярностью у знати снискали нефритовые подушки. Их вырезали из цельного камня в виде лежащего тигра, с удобной выемкой для головы. </a:t>
            </a:r>
          </a:p>
        </p:txBody>
      </p:sp>
      <p:pic>
        <p:nvPicPr>
          <p:cNvPr id="41989" name="Picture 5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428992" y="4857760"/>
            <a:ext cx="2643206" cy="1670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990" name="Picture 6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28596" y="4786322"/>
            <a:ext cx="2500330" cy="174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991" name="Picture 7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429388" y="4857760"/>
            <a:ext cx="2500298" cy="1675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TextBox 12"/>
          <p:cNvSpPr txBox="1"/>
          <p:nvPr/>
        </p:nvSpPr>
        <p:spPr>
          <a:xfrm>
            <a:off x="571472" y="6488668"/>
            <a:ext cx="2143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Из фарфора,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2071670" y="6488668"/>
            <a:ext cx="2286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из камня - 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6643702" y="6488668"/>
            <a:ext cx="22145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Япония- из дерева</a:t>
            </a: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4286248" y="6488668"/>
            <a:ext cx="16430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Китай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0"/>
            <a:ext cx="850112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/>
              <a:t>Вскоре люди переосмыслили предназначение подушки поняв, что удобство сна важнее сохранности прически. В Древней Греции привычка лежать была возведена в культ, появились первые мягкие подушки. Греки довели этот немудрящий предмет обихода до произведения искусства, расшивая чехлы великолепными узорами. Подушки были привилегией состоятельного сословия, так как стоили довольно дорого, но с лихвой окупали затраты, принося здоровый сон.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572000" y="1785926"/>
            <a:ext cx="4572000" cy="2585323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b="1" dirty="0"/>
              <a:t>Усложнение изготовления красителей и техники шитья привело к превращению подушки в предмет искусства. Богато украшенные подушки стали дорогостоящим товаром вначале в Китае, а позднее и в Средневековой Европе. Каждая подушка изготавливалась вручную и была настоящим уникальным произведением искусства.</a:t>
            </a:r>
          </a:p>
        </p:txBody>
      </p:sp>
      <p:pic>
        <p:nvPicPr>
          <p:cNvPr id="43011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12462" y="4429132"/>
            <a:ext cx="3431538" cy="2205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3012" name="Picture 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20514772">
            <a:off x="307238" y="3192653"/>
            <a:ext cx="2538403" cy="23832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3013" name="Picture 5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20447382">
            <a:off x="2114302" y="2084259"/>
            <a:ext cx="2214578" cy="237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3014" name="Picture 6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285984" y="4500570"/>
            <a:ext cx="3681245" cy="20764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285728"/>
            <a:ext cx="4572000" cy="3416320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dirty="0"/>
              <a:t>На Руси вышитые подушки всегда были частью приданого. Несколько позже появились декоративные подушки. Бедняки набивали подушки сеном и конским волосом, пуховые и перьевые подушки считались роскошью. В старину в России количество подушек строго регламентировалось. Каждая невеста должна была иметь в своем приданом не менее шести подушек, четыре обычные для себя и будущего супруга и две небольшие </a:t>
            </a:r>
            <a:r>
              <a:rPr lang="ru-RU" dirty="0" err="1"/>
              <a:t>думочки</a:t>
            </a:r>
            <a:r>
              <a:rPr lang="ru-RU" dirty="0"/>
              <a:t> для красоты. </a:t>
            </a:r>
          </a:p>
        </p:txBody>
      </p:sp>
      <p:pic>
        <p:nvPicPr>
          <p:cNvPr id="4403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285852" y="3786190"/>
            <a:ext cx="3000396" cy="27553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4035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357818" y="2714620"/>
            <a:ext cx="3357586" cy="3973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4036" name="Picture 4" descr="C:\Documents and Settings\dima\Рабочий стол\подушка-игрушка\6a00e54fd536558834010536a06c1d970b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429256" y="214290"/>
            <a:ext cx="3147944" cy="24002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214290"/>
            <a:ext cx="864399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/>
              <a:t>Теперь же все определяется целесообразностью и личными пристрастиями. Но в любом случае кровать смотрится наряднее, если кроме двух основных подушек на ней лежат и несколько декоративных, сочетающихся или контрастирующих с покрывалом. </a:t>
            </a:r>
          </a:p>
        </p:txBody>
      </p:sp>
      <p:pic>
        <p:nvPicPr>
          <p:cNvPr id="45058" name="Picture 2" descr="C:\Documents and Settings\dima\Рабочий стол\подушка-игрушка\0_416f5_f55389b9_L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20554492">
            <a:off x="963571" y="1463644"/>
            <a:ext cx="1965724" cy="1965724"/>
          </a:xfrm>
          <a:prstGeom prst="rect">
            <a:avLst/>
          </a:prstGeom>
          <a:noFill/>
        </p:spPr>
      </p:pic>
      <p:pic>
        <p:nvPicPr>
          <p:cNvPr id="45059" name="Picture 3" descr="C:\Documents and Settings\dima\Рабочий стол\подушка-игрушка\63463363_mashina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71868" y="1285860"/>
            <a:ext cx="2526880" cy="1785950"/>
          </a:xfrm>
          <a:prstGeom prst="rect">
            <a:avLst/>
          </a:prstGeom>
          <a:noFill/>
        </p:spPr>
      </p:pic>
      <p:pic>
        <p:nvPicPr>
          <p:cNvPr id="45060" name="Picture 4" descr="C:\Documents and Settings\dima\Рабочий стол\подушка-игрушка\20101201041407725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20801879">
            <a:off x="285720" y="4000504"/>
            <a:ext cx="2214578" cy="2089085"/>
          </a:xfrm>
          <a:prstGeom prst="rect">
            <a:avLst/>
          </a:prstGeom>
          <a:noFill/>
        </p:spPr>
      </p:pic>
      <p:pic>
        <p:nvPicPr>
          <p:cNvPr id="45061" name="Picture 5" descr="C:\Documents and Settings\dima\Рабочий стол\подушка-игрушка\bColors187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760908">
            <a:off x="6522997" y="1779676"/>
            <a:ext cx="2088363" cy="1735662"/>
          </a:xfrm>
          <a:prstGeom prst="rect">
            <a:avLst/>
          </a:prstGeom>
          <a:noFill/>
        </p:spPr>
      </p:pic>
      <p:pic>
        <p:nvPicPr>
          <p:cNvPr id="45062" name="Picture 6" descr="C:\Documents and Settings\dima\Рабочий стол\подушка-игрушка\D506E1AA4686-3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 rot="4289183">
            <a:off x="2409731" y="4186002"/>
            <a:ext cx="2714644" cy="1762756"/>
          </a:xfrm>
          <a:prstGeom prst="rect">
            <a:avLst/>
          </a:prstGeom>
          <a:noFill/>
        </p:spPr>
      </p:pic>
      <p:pic>
        <p:nvPicPr>
          <p:cNvPr id="45063" name="Picture 7" descr="C:\Documents and Settings\dima\Рабочий стол\подушка-игрушка\large_podushka_yoga_blue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4714876" y="3286124"/>
            <a:ext cx="1571636" cy="1558539"/>
          </a:xfrm>
          <a:prstGeom prst="rect">
            <a:avLst/>
          </a:prstGeom>
          <a:noFill/>
        </p:spPr>
      </p:pic>
      <p:pic>
        <p:nvPicPr>
          <p:cNvPr id="45064" name="Picture 8" descr="C:\Documents and Settings\dima\Рабочий стол\подушка-игрушка\podushka_red_serdce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 rot="692632">
            <a:off x="6304435" y="4586704"/>
            <a:ext cx="2476496" cy="18573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Rectangle 1"/>
          <p:cNvSpPr>
            <a:spLocks noChangeArrowheads="1"/>
          </p:cNvSpPr>
          <p:nvPr/>
        </p:nvSpPr>
        <p:spPr bwMode="auto">
          <a:xfrm>
            <a:off x="1928794" y="0"/>
            <a:ext cx="5019579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Разработка идей, вариантов.</a:t>
            </a: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Я выбрала несколько моделей подушек-игрушек.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3" name="Рисунок 2" descr="C:\Users\Мария\Desktop\21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58" y="857232"/>
            <a:ext cx="2724150" cy="20450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C:\Users\Мария\Desktop\006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00562" y="857232"/>
            <a:ext cx="2713274" cy="23227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Мария\Desktop\picture_368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428728" y="3786190"/>
            <a:ext cx="2688524" cy="22830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Мария\Desktop\000001862263.jpe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072198" y="3643314"/>
            <a:ext cx="2177885" cy="251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1071538" y="3000372"/>
            <a:ext cx="168757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dirty="0"/>
              <a:t>Модель </a:t>
            </a:r>
            <a:r>
              <a:rPr lang="ru-RU" dirty="0" smtClean="0"/>
              <a:t>1.</a:t>
            </a:r>
          </a:p>
          <a:p>
            <a:r>
              <a:rPr lang="ru-RU" dirty="0" err="1" smtClean="0"/>
              <a:t>Божья-коровка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714876" y="3286124"/>
            <a:ext cx="20697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Модель 2</a:t>
            </a:r>
            <a:r>
              <a:rPr lang="ru-RU" dirty="0" smtClean="0"/>
              <a:t>. Зайчик  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643042" y="6211669"/>
            <a:ext cx="234737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dirty="0"/>
              <a:t>Модель </a:t>
            </a:r>
            <a:r>
              <a:rPr lang="ru-RU" dirty="0" smtClean="0"/>
              <a:t>3. </a:t>
            </a:r>
          </a:p>
          <a:p>
            <a:r>
              <a:rPr lang="ru-RU" dirty="0" smtClean="0"/>
              <a:t>Неведомая зверушка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6500826" y="6211669"/>
            <a:ext cx="128221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Модель </a:t>
            </a:r>
            <a:r>
              <a:rPr lang="ru-RU" dirty="0" smtClean="0"/>
              <a:t>4.</a:t>
            </a:r>
          </a:p>
          <a:p>
            <a:r>
              <a:rPr lang="ru-RU" dirty="0" smtClean="0"/>
              <a:t>Матрешка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145</TotalTime>
  <Words>1622</Words>
  <Application>Microsoft Office PowerPoint</Application>
  <PresentationFormat>Экран (4:3)</PresentationFormat>
  <Paragraphs>171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Трек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Company>SamForum.ws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SamLab.ws</dc:creator>
  <cp:lastModifiedBy>Мария</cp:lastModifiedBy>
  <cp:revision>17</cp:revision>
  <dcterms:created xsi:type="dcterms:W3CDTF">2011-11-21T11:25:46Z</dcterms:created>
  <dcterms:modified xsi:type="dcterms:W3CDTF">2012-11-09T19:26:51Z</dcterms:modified>
</cp:coreProperties>
</file>