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8"/>
  </p:notesMasterIdLst>
  <p:sldIdLst>
    <p:sldId id="258" r:id="rId2"/>
    <p:sldId id="257" r:id="rId3"/>
    <p:sldId id="259" r:id="rId4"/>
    <p:sldId id="260" r:id="rId5"/>
    <p:sldId id="261" r:id="rId6"/>
    <p:sldId id="264" r:id="rId7"/>
    <p:sldId id="265" r:id="rId8"/>
    <p:sldId id="287" r:id="rId9"/>
    <p:sldId id="268" r:id="rId10"/>
    <p:sldId id="270" r:id="rId11"/>
    <p:sldId id="271" r:id="rId12"/>
    <p:sldId id="272" r:id="rId13"/>
    <p:sldId id="282" r:id="rId14"/>
    <p:sldId id="273" r:id="rId15"/>
    <p:sldId id="281" r:id="rId16"/>
    <p:sldId id="274" r:id="rId17"/>
    <p:sldId id="280" r:id="rId18"/>
    <p:sldId id="275" r:id="rId19"/>
    <p:sldId id="276" r:id="rId20"/>
    <p:sldId id="277" r:id="rId21"/>
    <p:sldId id="278" r:id="rId22"/>
    <p:sldId id="289" r:id="rId23"/>
    <p:sldId id="279" r:id="rId24"/>
    <p:sldId id="290" r:id="rId25"/>
    <p:sldId id="286" r:id="rId26"/>
    <p:sldId id="285" r:id="rId2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84D343F-0F7A-4B50-A2EB-FCD4F1E4DEB1}" type="datetimeFigureOut">
              <a:rPr lang="ru-RU" smtClean="0"/>
              <a:pPr/>
              <a:t>29.01.2012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726422E-A8BD-4614-BA91-44298246D15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2AB486-0CA4-4A43-82FA-0840D7E0BFBE}" type="datetimeFigureOut">
              <a:rPr lang="ru-RU" smtClean="0"/>
              <a:pPr/>
              <a:t>29.01.2012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A92450-FD3C-4925-9445-615A4B72BAF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2AB486-0CA4-4A43-82FA-0840D7E0BFBE}" type="datetimeFigureOut">
              <a:rPr lang="ru-RU" smtClean="0"/>
              <a:pPr/>
              <a:t>29.01.2012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A92450-FD3C-4925-9445-615A4B72BAF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2AB486-0CA4-4A43-82FA-0840D7E0BFBE}" type="datetimeFigureOut">
              <a:rPr lang="ru-RU" smtClean="0"/>
              <a:pPr/>
              <a:t>29.01.2012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A92450-FD3C-4925-9445-615A4B72BAF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2AB486-0CA4-4A43-82FA-0840D7E0BFBE}" type="datetimeFigureOut">
              <a:rPr lang="ru-RU" smtClean="0"/>
              <a:pPr/>
              <a:t>29.01.2012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A92450-FD3C-4925-9445-615A4B72BAF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2AB486-0CA4-4A43-82FA-0840D7E0BFBE}" type="datetimeFigureOut">
              <a:rPr lang="ru-RU" smtClean="0"/>
              <a:pPr/>
              <a:t>29.01.2012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A92450-FD3C-4925-9445-615A4B72BAF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2AB486-0CA4-4A43-82FA-0840D7E0BFBE}" type="datetimeFigureOut">
              <a:rPr lang="ru-RU" smtClean="0"/>
              <a:pPr/>
              <a:t>29.01.2012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A92450-FD3C-4925-9445-615A4B72BAF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2AB486-0CA4-4A43-82FA-0840D7E0BFBE}" type="datetimeFigureOut">
              <a:rPr lang="ru-RU" smtClean="0"/>
              <a:pPr/>
              <a:t>29.01.2012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A92450-FD3C-4925-9445-615A4B72BAF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2AB486-0CA4-4A43-82FA-0840D7E0BFBE}" type="datetimeFigureOut">
              <a:rPr lang="ru-RU" smtClean="0"/>
              <a:pPr/>
              <a:t>29.01.2012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A92450-FD3C-4925-9445-615A4B72BAF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2AB486-0CA4-4A43-82FA-0840D7E0BFBE}" type="datetimeFigureOut">
              <a:rPr lang="ru-RU" smtClean="0"/>
              <a:pPr/>
              <a:t>29.01.2012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A92450-FD3C-4925-9445-615A4B72BAF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2AB486-0CA4-4A43-82FA-0840D7E0BFBE}" type="datetimeFigureOut">
              <a:rPr lang="ru-RU" smtClean="0"/>
              <a:pPr/>
              <a:t>29.01.2012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A92450-FD3C-4925-9445-615A4B72BAF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2AB486-0CA4-4A43-82FA-0840D7E0BFBE}" type="datetimeFigureOut">
              <a:rPr lang="ru-RU" smtClean="0"/>
              <a:pPr/>
              <a:t>29.01.2012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A92450-FD3C-4925-9445-615A4B72BAF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2AB486-0CA4-4A43-82FA-0840D7E0BFBE}" type="datetimeFigureOut">
              <a:rPr lang="ru-RU" smtClean="0"/>
              <a:pPr/>
              <a:t>29.01.2012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A92450-FD3C-4925-9445-615A4B72BAF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www.motivators.ru/sites/default/files/imagecache/main-motivator/motivator-18059.jpg" TargetMode="External"/><Relationship Id="rId1" Type="http://schemas.openxmlformats.org/officeDocument/2006/relationships/slideLayout" Target="../slideLayouts/slideLayout8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hyperlink" Target="http://www.russlav.ru/pict/vred-nikotina-3.jpg" TargetMode="Externa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hyperlink" Target="http://35.rospotrebnadzor.ru/imgres.aspx?id=8aab5e85d1f5489aad6852eeee03618a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site:v-beregi_sebia" TargetMode="External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hyperlink" Target="http://www.igc.pt/sites/soliveira/img/trombose.jpg" TargetMode="External"/><Relationship Id="rId4" Type="http://schemas.openxmlformats.org/officeDocument/2006/relationships/image" Target="../media/image1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7" Type="http://schemas.openxmlformats.org/officeDocument/2006/relationships/image" Target="../media/image16.jpeg"/><Relationship Id="rId2" Type="http://schemas.openxmlformats.org/officeDocument/2006/relationships/hyperlink" Target="http://default.adam.com/graphics/images/en/18125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daypic.ru/wp-content/uploads/2011/07/logo_3514-700x525.jpg" TargetMode="External"/><Relationship Id="rId5" Type="http://schemas.openxmlformats.org/officeDocument/2006/relationships/image" Target="../media/image15.jpeg"/><Relationship Id="rId4" Type="http://schemas.openxmlformats.org/officeDocument/2006/relationships/hyperlink" Target="http://www.strf.ru/Attachment.aspx?Id=15464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hyperlink" Target="http://noga.taba.ru/fid/aW1hZ2U6NzU1NzgwLy8/original.jpg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jpeg"/><Relationship Id="rId4" Type="http://schemas.openxmlformats.org/officeDocument/2006/relationships/hyperlink" Target="http://dezomo.files.wordpress.com/2010/04/mouthcancer-woman.jpg" TargetMode="Externa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7" Type="http://schemas.openxmlformats.org/officeDocument/2006/relationships/image" Target="../media/image21.png"/><Relationship Id="rId2" Type="http://schemas.openxmlformats.org/officeDocument/2006/relationships/hyperlink" Target="http://900igr.net/datai/biologija/Ukhudshenie-zrenija/0005-005-Ukhudshenie-zrenija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mednafta.com.ua/images/katarakta2.png" TargetMode="External"/><Relationship Id="rId5" Type="http://schemas.openxmlformats.org/officeDocument/2006/relationships/image" Target="../media/image20.jpeg"/><Relationship Id="rId4" Type="http://schemas.openxmlformats.org/officeDocument/2006/relationships/hyperlink" Target="http://gianvial.files.wordpress.com/2010/02/sunny-eyes-012b.jpg" TargetMode="Externa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hyperlink" Target="http://www.fotosa.ru/stock_photo/Corbis_RF/p_2506505.jpg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jpeg"/><Relationship Id="rId4" Type="http://schemas.openxmlformats.org/officeDocument/2006/relationships/hyperlink" Target="http://900igr.net/datai/biologija/Organ-slukha-i-ravnovesija/0003-003-Organ-slukha-i-ravnovesija-predstavlen-tremja-otdelami-naruzhnym.jpg" TargetMode="Externa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tvereza.info/alcohol/effects/images/erytr_g.jpg" TargetMode="External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jpeg"/><Relationship Id="rId5" Type="http://schemas.openxmlformats.org/officeDocument/2006/relationships/hyperlink" Target="http://stat8.blog.ru/lr/0a1e52f59a6526136984b24eed5cc95a" TargetMode="External"/><Relationship Id="rId4" Type="http://schemas.openxmlformats.org/officeDocument/2006/relationships/image" Target="../media/image25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hyperlink" Target="http://balance-6.storage-2.vkurse2.verumnets.ru/public/47/4771238/e1/2-popup-low.jpg?updated=1308936658" TargetMode="Externa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hyperlink" Target="http://ne-kurim.ru/upload/information_system_4/5/7/4/item_5741/information_items_5741.jpg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9.gif"/><Relationship Id="rId4" Type="http://schemas.openxmlformats.org/officeDocument/2006/relationships/hyperlink" Target="http://urgent.health-ua.com/img/tabl/01_23.gif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hyperlink" Target="http://www.tvereza.info/alcohol/effects/images/Livers.jpg" TargetMode="External"/><Relationship Id="rId3" Type="http://schemas.openxmlformats.org/officeDocument/2006/relationships/image" Target="../media/image30.jpeg"/><Relationship Id="rId7" Type="http://schemas.openxmlformats.org/officeDocument/2006/relationships/image" Target="../media/image32.jpeg"/><Relationship Id="rId2" Type="http://schemas.openxmlformats.org/officeDocument/2006/relationships/hyperlink" Target="http://img1.liveinternet.ru/images/attach/c/2/73/385/73385073_4215787_lungcancer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kedrcenter.ru/images/kpp/kpp27.jpg" TargetMode="External"/><Relationship Id="rId5" Type="http://schemas.openxmlformats.org/officeDocument/2006/relationships/image" Target="../media/image31.jpeg"/><Relationship Id="rId4" Type="http://schemas.openxmlformats.org/officeDocument/2006/relationships/hyperlink" Target="http://s3.hubimg.com/u/4587290_f496.jpg" TargetMode="External"/><Relationship Id="rId9" Type="http://schemas.openxmlformats.org/officeDocument/2006/relationships/image" Target="../media/image33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7" Type="http://schemas.openxmlformats.org/officeDocument/2006/relationships/image" Target="../media/image36.jpeg"/><Relationship Id="rId2" Type="http://schemas.openxmlformats.org/officeDocument/2006/relationships/hyperlink" Target="http://mrhow.ru/uploads/posts/2011-06/1308476723_vliyanie-mysley-i-strahov-cheloveka-na-techenie-bolezni-3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sehha.com/diseases/endocrine/Addison06.jpg" TargetMode="External"/><Relationship Id="rId5" Type="http://schemas.openxmlformats.org/officeDocument/2006/relationships/image" Target="../media/image35.jpeg"/><Relationship Id="rId4" Type="http://schemas.openxmlformats.org/officeDocument/2006/relationships/hyperlink" Target="http://img.20.ua/photos/mamaclub/userPhotos/0/2/207/207xxx.jpg" TargetMode="Externa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hyperlink" Target="http://old.consilium-medicum.com/media/provisor/03_02/6.jpg" TargetMode="Externa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jpeg"/><Relationship Id="rId3" Type="http://schemas.openxmlformats.org/officeDocument/2006/relationships/hyperlink" Target="http://pln-pskov.ru/pictures/0628203433.jpg" TargetMode="External"/><Relationship Id="rId7" Type="http://schemas.openxmlformats.org/officeDocument/2006/relationships/hyperlink" Target="http://mylnikov.com.ua/upload/5b8740586d91892b72002d4bdb54bd53.jpg" TargetMode="External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0.jpeg"/><Relationship Id="rId5" Type="http://schemas.openxmlformats.org/officeDocument/2006/relationships/hyperlink" Target="http://img-fotki.yandex.ru/get/4910/zimarika.59/0_63e75_2d7c2a93_XL" TargetMode="External"/><Relationship Id="rId4" Type="http://schemas.openxmlformats.org/officeDocument/2006/relationships/image" Target="../media/image39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hyperlink" Target="http://img0.liveinternet.ru/images/attach/c/0/51/936/51936417_10.jpg" TargetMode="Externa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43.jpeg"/><Relationship Id="rId4" Type="http://schemas.openxmlformats.org/officeDocument/2006/relationships/hyperlink" Target="http://thelawyercoach.files.wordpress.com/2011/06/overworked-unhappy-lawyer.jpg" TargetMode="Externa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nter-life.ru/uploads/images/0081329_2jpg23.jpg" TargetMode="External"/><Relationship Id="rId2" Type="http://schemas.openxmlformats.org/officeDocument/2006/relationships/hyperlink" Target="http://zdorovyi-chelovek.ru/kurenie-i-zdorove/43-kak-brosit-kurit.html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СЕРЬЕЗНО О НЕСЕРЬЕЗНОМ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ru-RU" sz="1800" i="1" dirty="0" smtClean="0"/>
              <a:t>Табак    приносит    вред    телу разрушает разум, отупляет целые нации.</a:t>
            </a: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i="1" dirty="0" smtClean="0"/>
              <a:t>О. де Бальзак</a:t>
            </a:r>
            <a:endParaRPr lang="ru-RU" sz="1800" dirty="0"/>
          </a:p>
        </p:txBody>
      </p:sp>
      <p:pic>
        <p:nvPicPr>
          <p:cNvPr id="5" name="i-main-pic" descr="Картинка 29 из 358">
            <a:hlinkClick r:id="rId2" tgtFrame="_blank"/>
          </p:cNvPr>
          <p:cNvPicPr>
            <a:picLocks noGr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3575050" y="921544"/>
            <a:ext cx="5111750" cy="50077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Вред курения на организм человека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/>
          </a:bodyPr>
          <a:lstStyle/>
          <a:p>
            <a:pPr>
              <a:buNone/>
            </a:pPr>
            <a:r>
              <a:rPr lang="ru-RU" b="1" dirty="0" smtClean="0"/>
              <a:t>Дым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i="1" dirty="0" smtClean="0"/>
              <a:t>Когда я синий дым курю,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i="1" dirty="0" smtClean="0"/>
              <a:t>Вдыхая глубоко, —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i="1" dirty="0" smtClean="0"/>
              <a:t>Я чувствую, как я горю,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i="1" dirty="0" smtClean="0"/>
              <a:t>Мне это нелегко.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i="1" dirty="0" smtClean="0"/>
              <a:t>Я чувствую, как жжет в груди,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i="1" dirty="0" smtClean="0"/>
              <a:t>Как горько все во рту,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i="1" dirty="0" smtClean="0"/>
              <a:t>И кашель рвется из груди,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i="1" dirty="0" smtClean="0"/>
              <a:t>Сгоняя мокроту….</a:t>
            </a:r>
            <a:endParaRPr lang="ru-RU" dirty="0" smtClean="0"/>
          </a:p>
          <a:p>
            <a:endParaRPr lang="ru-RU" dirty="0"/>
          </a:p>
        </p:txBody>
      </p:sp>
      <p:pic>
        <p:nvPicPr>
          <p:cNvPr id="5" name="i-main-pic" descr="Картинка 13 из 1424">
            <a:hlinkClick r:id="rId2" tgtFrame="_blank"/>
          </p:cNvPr>
          <p:cNvPicPr>
            <a:picLocks noGrp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643438" y="1571612"/>
            <a:ext cx="4038600" cy="46434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Анатомия сигареты</a:t>
            </a:r>
          </a:p>
        </p:txBody>
      </p:sp>
      <p:pic>
        <p:nvPicPr>
          <p:cNvPr id="4" name="Содержимое 3" descr="Картинка 96 из 1809">
            <a:hlinkClick r:id="rId2" tgtFrame="_blank"/>
          </p:cNvPr>
          <p:cNvPicPr>
            <a:picLocks noGr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857224" y="1285860"/>
            <a:ext cx="7786742" cy="528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Влияние </a:t>
            </a:r>
            <a:r>
              <a:rPr lang="ru-RU" b="1" dirty="0"/>
              <a:t>курения на нервную систему</a:t>
            </a:r>
            <a:br>
              <a:rPr lang="ru-RU" b="1" dirty="0"/>
            </a:br>
            <a:endParaRPr lang="ru-RU" dirty="0"/>
          </a:p>
        </p:txBody>
      </p:sp>
      <p:pic>
        <p:nvPicPr>
          <p:cNvPr id="5" name="Рисунок 4" descr="Вред алкоголя для мозга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1571612"/>
            <a:ext cx="4000528" cy="2571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105" descr="ВИДЕО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14876" y="2071678"/>
            <a:ext cx="3857636" cy="3452826"/>
          </a:xfrm>
          <a:prstGeom prst="rect">
            <a:avLst/>
          </a:prstGeom>
          <a:noFill/>
        </p:spPr>
      </p:pic>
      <p:pic>
        <p:nvPicPr>
          <p:cNvPr id="7" name="i-main-pic" descr="Картинка 21 из 1231">
            <a:hlinkClick r:id="rId5" tgtFrame="_blank"/>
          </p:cNvPr>
          <p:cNvPicPr>
            <a:picLocks noGrp="1"/>
          </p:cNvPicPr>
          <p:nvPr>
            <p:ph idx="1"/>
          </p:nvPr>
        </p:nvPicPr>
        <p:blipFill>
          <a:blip r:embed="rId6"/>
          <a:srcRect/>
          <a:stretch>
            <a:fillRect/>
          </a:stretch>
        </p:blipFill>
        <p:spPr bwMode="auto">
          <a:xfrm flipV="1">
            <a:off x="1304090" y="4000504"/>
            <a:ext cx="2907792" cy="2428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0" y="1071546"/>
            <a:ext cx="1785950" cy="1071570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pic>
        <p:nvPicPr>
          <p:cNvPr id="4" name="i-main-pic" descr="Картинка 1 из 1422">
            <a:hlinkClick r:id="rId2" tgtFrame="_blank"/>
          </p:cNvPr>
          <p:cNvPicPr>
            <a:picLocks noGr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000100" y="2928934"/>
            <a:ext cx="3286148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i-main-pic" descr="Картинка 15 из 1422">
            <a:hlinkClick r:id="rId4" tgtFrame="_blank"/>
          </p:cNvPr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571868" y="285728"/>
            <a:ext cx="4857784" cy="32861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i-main-pic" descr="Картинка 24 из 1422">
            <a:hlinkClick r:id="rId6" tgtFrame="_blank"/>
          </p:cNvPr>
          <p:cNvPicPr/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214942" y="4071942"/>
            <a:ext cx="3143272" cy="18287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Вред курения на органы </a:t>
            </a:r>
            <a:r>
              <a:rPr lang="ru-RU" b="1" dirty="0" smtClean="0"/>
              <a:t>чувств  зубы</a:t>
            </a:r>
            <a:r>
              <a:rPr lang="ru-RU" b="1" dirty="0"/>
              <a:t/>
            </a:r>
            <a:br>
              <a:rPr lang="ru-RU" b="1" dirty="0"/>
            </a:br>
            <a:endParaRPr lang="ru-RU" dirty="0"/>
          </a:p>
        </p:txBody>
      </p:sp>
      <p:pic>
        <p:nvPicPr>
          <p:cNvPr id="4" name="i-main-pic" descr="Картинка 10 из 5810">
            <a:hlinkClick r:id="rId2" tgtFrame="_blank"/>
          </p:cNvPr>
          <p:cNvPicPr>
            <a:picLocks noGr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642910" y="1705769"/>
            <a:ext cx="3500462" cy="36520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i-main-pic" descr="Картинка 9 из 1809">
            <a:hlinkClick r:id="rId4" tgtFrame="_blank"/>
          </p:cNvPr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429124" y="1714488"/>
            <a:ext cx="4286280" cy="357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Зрение </a:t>
            </a:r>
            <a:endParaRPr lang="ru-RU" dirty="0"/>
          </a:p>
        </p:txBody>
      </p:sp>
      <p:pic>
        <p:nvPicPr>
          <p:cNvPr id="4" name="i-main-pic" descr="Картинка 2 из 5810">
            <a:hlinkClick r:id="rId2" tgtFrame="_blank"/>
          </p:cNvPr>
          <p:cNvPicPr>
            <a:picLocks noGr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571471" y="1285861"/>
            <a:ext cx="3571901" cy="2786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i-main-pic" descr="Картинка 12 из 679">
            <a:hlinkClick r:id="rId4" tgtFrame="_blank"/>
          </p:cNvPr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142976" y="4143380"/>
            <a:ext cx="2071702" cy="2143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i-main-pic" descr="Картинка 34 из 679">
            <a:hlinkClick r:id="rId6" tgtFrame="_blank"/>
          </p:cNvPr>
          <p:cNvPicPr/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286248" y="1285860"/>
            <a:ext cx="4149108" cy="50720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Вред курения на органы слуха </a:t>
            </a:r>
            <a:br>
              <a:rPr lang="ru-RU" b="1" dirty="0"/>
            </a:br>
            <a:endParaRPr lang="ru-RU" dirty="0"/>
          </a:p>
        </p:txBody>
      </p:sp>
      <p:pic>
        <p:nvPicPr>
          <p:cNvPr id="6" name="i-main-pic" descr="Картинка 14 из 376">
            <a:hlinkClick r:id="rId2" tgtFrame="_blank"/>
          </p:cNvPr>
          <p:cNvPicPr>
            <a:picLocks noGr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 rot="5400000" flipH="1">
            <a:off x="205540" y="2080418"/>
            <a:ext cx="4500595" cy="36258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i-main-pic" descr="Картинка 15 из 376">
            <a:hlinkClick r:id="rId4" tgtFrame="_blank"/>
          </p:cNvPr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643438" y="1857364"/>
            <a:ext cx="4000528" cy="357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Вред курения на 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сердечнососудистую </a:t>
            </a:r>
            <a:r>
              <a:rPr lang="ru-RU" b="1" dirty="0"/>
              <a:t>систему</a:t>
            </a:r>
            <a:br>
              <a:rPr lang="ru-RU" b="1" dirty="0"/>
            </a:br>
            <a:endParaRPr lang="ru-RU" dirty="0"/>
          </a:p>
        </p:txBody>
      </p:sp>
      <p:pic>
        <p:nvPicPr>
          <p:cNvPr id="4" name="Содержимое 3" descr="Сердце и никотин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929190" y="1428736"/>
            <a:ext cx="3643338" cy="2786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Склейки эритроцитов">
            <a:hlinkClick r:id="rId3"/>
          </p:cNvPr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928926" y="4357694"/>
            <a:ext cx="3857652" cy="2214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i-main-pic" descr="Картинка 75 из 150">
            <a:hlinkClick r:id="rId5" tgtFrame="_blank"/>
          </p:cNvPr>
          <p:cNvPicPr/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000100" y="1643050"/>
            <a:ext cx="2714644" cy="2786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Вред курения на органы дыхания</a:t>
            </a:r>
            <a:br>
              <a:rPr lang="ru-RU" b="1" dirty="0"/>
            </a:br>
            <a:endParaRPr lang="ru-RU" dirty="0"/>
          </a:p>
        </p:txBody>
      </p:sp>
      <p:pic>
        <p:nvPicPr>
          <p:cNvPr id="4" name="Содержимое 3" descr="Картинка 8 из 1809">
            <a:hlinkClick r:id="rId2" tgtFrame="_blank"/>
          </p:cNvPr>
          <p:cNvPicPr>
            <a:picLocks noGr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285720" y="1285860"/>
            <a:ext cx="8286808" cy="5000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Вред курения на органы пищеварения </a:t>
            </a: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2571736" y="1214422"/>
          <a:ext cx="180514" cy="438900"/>
        </p:xfrm>
        <a:graphic>
          <a:graphicData uri="http://schemas.openxmlformats.org/drawingml/2006/table">
            <a:tbl>
              <a:tblPr/>
              <a:tblGrid>
                <a:gridCol w="180514"/>
              </a:tblGrid>
              <a:tr h="43890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7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7557" marR="77557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pic>
        <p:nvPicPr>
          <p:cNvPr id="8" name="i-main-pic" descr="Картинка 21 из 1947">
            <a:hlinkClick r:id="rId2" tgtFrame="_blank"/>
          </p:cNvPr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348" y="1714488"/>
            <a:ext cx="3071295" cy="43577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i-main-pic" descr="Картинка 1 из 1231">
            <a:hlinkClick r:id="rId4" tgtFrame="_blank"/>
          </p:cNvPr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143372" y="1500174"/>
            <a:ext cx="4143404" cy="44291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500034" y="571480"/>
            <a:ext cx="8215370" cy="550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ru-RU" b="1" dirty="0" smtClean="0"/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ru-RU" b="1" dirty="0"/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ru-RU" b="1" dirty="0" smtClean="0"/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/>
              <a:t>Никотин </a:t>
            </a:r>
            <a:r>
              <a:rPr lang="ru-RU" sz="2000" b="1" dirty="0"/>
              <a:t>это один из самых опасных ядов </a:t>
            </a:r>
            <a:endParaRPr lang="ru-RU" sz="2000" b="1" dirty="0" smtClean="0"/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ru-RU" sz="2000" b="1" dirty="0" smtClean="0"/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000" dirty="0"/>
              <a:t>Для многих животных смертельной дозой является 0</a:t>
            </a:r>
            <a:r>
              <a:rPr lang="ru-RU" sz="2000" dirty="0" smtClean="0"/>
              <a:t>, </a:t>
            </a:r>
            <a:r>
              <a:rPr lang="ru-RU" sz="2000" dirty="0"/>
              <a:t>5 капли</a:t>
            </a:r>
            <a:r>
              <a:rPr lang="ru-RU" sz="2000" dirty="0" smtClean="0"/>
              <a:t>,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/>
              <a:t> </a:t>
            </a:r>
            <a:r>
              <a:rPr lang="ru-RU" sz="2000" dirty="0"/>
              <a:t>а для человека 50-100 мг или 2-3 капли. </a:t>
            </a:r>
            <a:endParaRPr lang="ru-RU" sz="2000" dirty="0" smtClean="0"/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sz="2000" dirty="0" smtClean="0"/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/>
              <a:t>Именно </a:t>
            </a:r>
            <a:r>
              <a:rPr lang="ru-RU" sz="2000" dirty="0"/>
              <a:t>эта доза попадает ежедневно в </a:t>
            </a:r>
            <a:r>
              <a:rPr lang="ru-RU" sz="2000" dirty="0" smtClean="0"/>
              <a:t>кровь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/>
              <a:t> </a:t>
            </a:r>
            <a:r>
              <a:rPr lang="ru-RU" sz="2000" dirty="0"/>
              <a:t>при выкуривании 20-25 сигарет </a:t>
            </a:r>
            <a:endParaRPr lang="ru-RU" sz="2000" dirty="0" smtClean="0"/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/>
              <a:t>(</a:t>
            </a:r>
            <a:r>
              <a:rPr lang="ru-RU" sz="2000" dirty="0">
                <a:solidFill>
                  <a:srgbClr val="FF0000"/>
                </a:solidFill>
              </a:rPr>
              <a:t>в одной </a:t>
            </a:r>
            <a:r>
              <a:rPr lang="ru-RU" sz="2000" dirty="0" smtClean="0">
                <a:solidFill>
                  <a:srgbClr val="FF0000"/>
                </a:solidFill>
              </a:rPr>
              <a:t>сигарете </a:t>
            </a:r>
            <a:r>
              <a:rPr lang="ru-RU" sz="2000" dirty="0">
                <a:solidFill>
                  <a:srgbClr val="FF0000"/>
                </a:solidFill>
              </a:rPr>
              <a:t> </a:t>
            </a:r>
            <a:r>
              <a:rPr lang="ru-RU" sz="2000" dirty="0" smtClean="0">
                <a:solidFill>
                  <a:srgbClr val="FF0000"/>
                </a:solidFill>
              </a:rPr>
              <a:t> 6-8 </a:t>
            </a:r>
            <a:r>
              <a:rPr lang="ru-RU" sz="2000" dirty="0">
                <a:solidFill>
                  <a:srgbClr val="FF0000"/>
                </a:solidFill>
              </a:rPr>
              <a:t>мг </a:t>
            </a:r>
            <a:r>
              <a:rPr lang="ru-RU" sz="2000" b="1" dirty="0">
                <a:solidFill>
                  <a:srgbClr val="FF0000"/>
                </a:solidFill>
              </a:rPr>
              <a:t>никотина</a:t>
            </a:r>
            <a:r>
              <a:rPr lang="ru-RU" sz="2000" dirty="0">
                <a:solidFill>
                  <a:srgbClr val="FF0000"/>
                </a:solidFill>
              </a:rPr>
              <a:t>, 3-4 из которых пропадает в кровь</a:t>
            </a:r>
            <a:r>
              <a:rPr lang="ru-RU" sz="2000" dirty="0" smtClean="0"/>
              <a:t>).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sz="2000" dirty="0" smtClean="0"/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000" dirty="0"/>
              <a:t>А самое обидное, что если человек </a:t>
            </a:r>
            <a:r>
              <a:rPr lang="ru-RU" sz="2000" b="1" dirty="0" smtClean="0"/>
              <a:t>курит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/>
              <a:t> </a:t>
            </a:r>
            <a:r>
              <a:rPr lang="ru-RU" sz="2000" dirty="0"/>
              <a:t>от 1 до 9 сигарет</a:t>
            </a:r>
            <a:r>
              <a:rPr lang="ru-RU" sz="2000" dirty="0" smtClean="0"/>
              <a:t>, </a:t>
            </a:r>
            <a:r>
              <a:rPr lang="ru-RU" sz="2000" dirty="0"/>
              <a:t>то сокращает свою жизнь на </a:t>
            </a:r>
            <a:r>
              <a:rPr lang="ru-RU" sz="2000" dirty="0" smtClean="0"/>
              <a:t>4 - 6 </a:t>
            </a:r>
            <a:r>
              <a:rPr lang="ru-RU" sz="2000" dirty="0"/>
              <a:t>лет, </a:t>
            </a:r>
            <a:endParaRPr lang="ru-RU" sz="2000" dirty="0" smtClean="0"/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/>
              <a:t>от 10 -</a:t>
            </a:r>
            <a:r>
              <a:rPr lang="ru-RU" sz="2000" dirty="0"/>
              <a:t>19 на </a:t>
            </a:r>
            <a:r>
              <a:rPr lang="ru-RU" sz="2000" dirty="0" smtClean="0"/>
              <a:t>7 - 8 </a:t>
            </a:r>
            <a:r>
              <a:rPr lang="ru-RU" sz="2000" dirty="0"/>
              <a:t>лет, </a:t>
            </a:r>
            <a:endParaRPr lang="ru-RU" sz="2000" dirty="0" smtClean="0"/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/>
              <a:t>а </a:t>
            </a:r>
            <a:r>
              <a:rPr lang="ru-RU" sz="2000" dirty="0"/>
              <a:t>если </a:t>
            </a:r>
            <a:r>
              <a:rPr lang="ru-RU" sz="2000" dirty="0" smtClean="0"/>
              <a:t>20-30 сигарет, </a:t>
            </a:r>
            <a:r>
              <a:rPr lang="ru-RU" sz="2000" dirty="0"/>
              <a:t>то на целых </a:t>
            </a:r>
            <a:r>
              <a:rPr lang="ru-RU" sz="2000" dirty="0" smtClean="0"/>
              <a:t>17 лет.</a:t>
            </a:r>
            <a:endParaRPr lang="ru-RU" sz="2000" dirty="0"/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z="2000" dirty="0"/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Вред курения на эндокринную систему </a:t>
            </a:r>
            <a:br>
              <a:rPr lang="ru-RU" b="1" dirty="0"/>
            </a:br>
            <a:endParaRPr lang="ru-RU" dirty="0"/>
          </a:p>
        </p:txBody>
      </p:sp>
      <p:pic>
        <p:nvPicPr>
          <p:cNvPr id="4" name="i-main-pic" descr="Картинка 6 из 1146">
            <a:hlinkClick r:id="rId2" tgtFrame="_blank"/>
          </p:cNvPr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59002" y="1600201"/>
            <a:ext cx="2584370" cy="1757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i-main-pic" descr="Картинка 46 из 150">
            <a:hlinkClick r:id="rId4" tgtFrame="_blank"/>
          </p:cNvPr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143504" y="1357298"/>
            <a:ext cx="2643206" cy="2214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i-main-pic" descr="Картинка 43 из 150">
            <a:hlinkClick r:id="rId6" tgtFrame="_blank"/>
          </p:cNvPr>
          <p:cNvPicPr/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786313" y="4000504"/>
            <a:ext cx="2928959" cy="2571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Печень здорового и «культурно» употребляющего человека">
            <a:hlinkClick r:id="rId8"/>
          </p:cNvPr>
          <p:cNvPicPr/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714348" y="3714752"/>
            <a:ext cx="3571900" cy="2857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Вред курения на </a:t>
            </a:r>
            <a:r>
              <a:rPr lang="ru-RU" b="1" dirty="0" smtClean="0"/>
              <a:t>эндокринную </a:t>
            </a:r>
            <a:r>
              <a:rPr lang="ru-RU" b="1" dirty="0" smtClean="0"/>
              <a:t>систему</a:t>
            </a:r>
            <a:br>
              <a:rPr lang="ru-RU" b="1" dirty="0" smtClean="0"/>
            </a:br>
            <a:endParaRPr lang="ru-RU" dirty="0"/>
          </a:p>
        </p:txBody>
      </p:sp>
      <p:pic>
        <p:nvPicPr>
          <p:cNvPr id="4" name="i-main-pic" descr="Картинка 42 из 150">
            <a:hlinkClick r:id="rId2" tgtFrame="_blank"/>
          </p:cNvPr>
          <p:cNvPicPr>
            <a:picLocks noGr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714348" y="1428736"/>
            <a:ext cx="3071834" cy="25717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i-main-pic" descr="Картинка 38 из 150">
            <a:hlinkClick r:id="rId4" tgtFrame="_blank"/>
          </p:cNvPr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500562" y="1357298"/>
            <a:ext cx="3357586" cy="2786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i-main-pic" descr="Картинка 10 из 150">
            <a:hlinkClick r:id="rId6" tgtFrame="_blank"/>
          </p:cNvPr>
          <p:cNvPicPr/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143108" y="4071942"/>
            <a:ext cx="3714776" cy="2500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-main-pic" descr="Картинка 27 из 150">
            <a:hlinkClick r:id="rId2" tgtFrame="_blank"/>
          </p:cNvPr>
          <p:cNvPicPr>
            <a:picLocks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428604"/>
            <a:ext cx="8358246" cy="56689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 </a:t>
            </a:r>
            <a:r>
              <a:rPr lang="ru-RU" b="1" dirty="0"/>
              <a:t>Кожа</a:t>
            </a:r>
            <a:br>
              <a:rPr lang="ru-RU" b="1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Кожа курильщика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43438" y="3786190"/>
            <a:ext cx="3118498" cy="2714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Картинка 95 из 1809">
            <a:hlinkClick r:id="rId3" tgtFrame="_blank"/>
          </p:cNvPr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000100" y="3714752"/>
            <a:ext cx="2857520" cy="2857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Картинка 27 из 1809">
            <a:hlinkClick r:id="rId5" tgtFrame="_blank"/>
          </p:cNvPr>
          <p:cNvPicPr/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572000" y="928670"/>
            <a:ext cx="3143272" cy="2428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Картинка 158 из 1809">
            <a:hlinkClick r:id="rId7" tgtFrame="_blank"/>
          </p:cNvPr>
          <p:cNvPicPr/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85786" y="1000108"/>
            <a:ext cx="3071834" cy="2428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Сильные головные боли</a:t>
            </a:r>
            <a:endParaRPr lang="ru-RU" dirty="0"/>
          </a:p>
        </p:txBody>
      </p:sp>
      <p:pic>
        <p:nvPicPr>
          <p:cNvPr id="5" name="i-main-pic" descr="Картинка 64 из 150">
            <a:hlinkClick r:id="rId2" tgtFrame="_blank"/>
          </p:cNvPr>
          <p:cNvPicPr>
            <a:picLocks noGrp="1"/>
          </p:cNvPicPr>
          <p:nvPr>
            <p:ph sz="half"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700087" y="1958181"/>
            <a:ext cx="3552825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i-main-pic" descr="Картинка 64 из 1422">
            <a:hlinkClick r:id="rId4" tgtFrame="_blank"/>
          </p:cNvPr>
          <p:cNvPicPr>
            <a:picLocks noGrp="1"/>
          </p:cNvPicPr>
          <p:nvPr>
            <p:ph sz="half" idx="2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61807" y="1957489"/>
            <a:ext cx="3811385" cy="38113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E:\картинки\Картинки\Симпсоны\Simp 5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2000" y="571500"/>
            <a:ext cx="7620000" cy="5715000"/>
          </a:xfrm>
          <a:prstGeom prst="rect">
            <a:avLst/>
          </a:prstGeom>
          <a:noFill/>
        </p:spPr>
      </p:pic>
      <p:pic>
        <p:nvPicPr>
          <p:cNvPr id="3" name="Рисунок 2" descr="не кури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28662" y="1071546"/>
            <a:ext cx="5619781" cy="50720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картинки\Картинки\Симпсоны\Simp 3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85852" y="1142984"/>
            <a:ext cx="4071965" cy="529116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361555" y="857232"/>
            <a:ext cx="9268306" cy="424731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Задумайся!!! </a:t>
            </a:r>
          </a:p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Курение </a:t>
            </a:r>
          </a:p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вредит </a:t>
            </a:r>
          </a:p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твоему </a:t>
            </a:r>
          </a:p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здоровью</a:t>
            </a:r>
            <a:r>
              <a:rPr lang="en-US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?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Мифы о курении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b="1" dirty="0"/>
              <a:t>Миф </a:t>
            </a:r>
            <a:r>
              <a:rPr lang="ru-RU" b="1" dirty="0" smtClean="0"/>
              <a:t>1</a:t>
            </a:r>
            <a:r>
              <a:rPr lang="ru-RU" dirty="0"/>
              <a:t> </a:t>
            </a:r>
          </a:p>
          <a:p>
            <a:r>
              <a:rPr lang="ru-RU" b="1" dirty="0"/>
              <a:t>Курение — это привычка, от которой можно легко избавиться.</a:t>
            </a:r>
            <a:r>
              <a:rPr lang="ru-RU" dirty="0"/>
              <a:t> </a:t>
            </a:r>
            <a:r>
              <a:rPr lang="ru-RU" dirty="0" smtClean="0"/>
              <a:t> </a:t>
            </a:r>
            <a:r>
              <a:rPr lang="ru-RU" b="1" dirty="0"/>
              <a:t>К</a:t>
            </a:r>
            <a:r>
              <a:rPr lang="ru-RU" b="1" dirty="0" smtClean="0"/>
              <a:t>урение</a:t>
            </a:r>
            <a:r>
              <a:rPr lang="ru-RU" dirty="0" smtClean="0"/>
              <a:t> </a:t>
            </a:r>
            <a:r>
              <a:rPr lang="ru-RU" dirty="0"/>
              <a:t>из привычки превращается в болезнь, так как у курящего человека возникает зависимость от сигареты не только психологическая, но и физическая. </a:t>
            </a:r>
            <a:r>
              <a:rPr lang="ru-RU" dirty="0">
                <a:solidFill>
                  <a:srgbClr val="FF0000"/>
                </a:solidFill>
              </a:rPr>
              <a:t>Нужно не просто </a:t>
            </a:r>
            <a:r>
              <a:rPr lang="ru-RU" u="sng" dirty="0" smtClean="0">
                <a:solidFill>
                  <a:srgbClr val="FF0000"/>
                </a:solidFill>
                <a:hlinkClick r:id="rId2" tooltip="Узнать как бросить курить"/>
              </a:rPr>
              <a:t>бросить</a:t>
            </a:r>
            <a:r>
              <a:rPr lang="ru-RU" dirty="0" smtClean="0">
                <a:solidFill>
                  <a:srgbClr val="FF0000"/>
                </a:solidFill>
              </a:rPr>
              <a:t>— </a:t>
            </a:r>
            <a:r>
              <a:rPr lang="ru-RU" dirty="0">
                <a:solidFill>
                  <a:srgbClr val="FF0000"/>
                </a:solidFill>
              </a:rPr>
              <a:t>нужно вылечить себя от курения.</a:t>
            </a:r>
          </a:p>
          <a:p>
            <a:endParaRPr lang="ru-RU" dirty="0"/>
          </a:p>
        </p:txBody>
      </p:sp>
      <p:pic>
        <p:nvPicPr>
          <p:cNvPr id="5" name="i-main-pic" descr="Картинка 19 из 358">
            <a:hlinkClick r:id="rId3" tgtFrame="_blank"/>
          </p:cNvPr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358082" y="857232"/>
            <a:ext cx="1428760" cy="1357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Миф 2</a:t>
            </a:r>
            <a:endParaRPr lang="ru-RU" dirty="0"/>
          </a:p>
        </p:txBody>
      </p:sp>
      <p:pic>
        <p:nvPicPr>
          <p:cNvPr id="4" name="Содержимое 3" descr="Курение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929322" y="1500174"/>
            <a:ext cx="2928958" cy="3500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785786" y="1214422"/>
            <a:ext cx="5143536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/>
              <a:t>Курение бодрит и повышает работоспособность.</a:t>
            </a:r>
            <a:r>
              <a:rPr lang="ru-RU" sz="2800" dirty="0"/>
              <a:t> </a:t>
            </a:r>
            <a:endParaRPr lang="ru-RU" sz="2800" dirty="0" smtClean="0"/>
          </a:p>
          <a:p>
            <a:r>
              <a:rPr lang="ru-RU" sz="2800" dirty="0" smtClean="0"/>
              <a:t>Это </a:t>
            </a:r>
            <a:r>
              <a:rPr lang="ru-RU" sz="2800" dirty="0"/>
              <a:t>в какой-то степени действительно так, </a:t>
            </a:r>
            <a:endParaRPr lang="ru-RU" sz="2800" dirty="0" smtClean="0"/>
          </a:p>
          <a:p>
            <a:r>
              <a:rPr lang="ru-RU" sz="2800" dirty="0" smtClean="0">
                <a:solidFill>
                  <a:srgbClr val="FF0000"/>
                </a:solidFill>
              </a:rPr>
              <a:t>но  не надолго</a:t>
            </a:r>
            <a:r>
              <a:rPr lang="ru-RU" sz="2800" dirty="0" smtClean="0"/>
              <a:t>. </a:t>
            </a:r>
          </a:p>
          <a:p>
            <a:r>
              <a:rPr lang="ru-RU" sz="2800" dirty="0" smtClean="0"/>
              <a:t>Через </a:t>
            </a:r>
            <a:r>
              <a:rPr lang="ru-RU" sz="2800" dirty="0"/>
              <a:t>некоторое время снова </a:t>
            </a:r>
            <a:r>
              <a:rPr lang="ru-RU" sz="2800" dirty="0">
                <a:solidFill>
                  <a:srgbClr val="FF0000"/>
                </a:solidFill>
              </a:rPr>
              <a:t>возвращается усталость, плохое настроение, общая разбитость </a:t>
            </a:r>
            <a:r>
              <a:rPr lang="ru-RU" sz="2800" dirty="0" smtClean="0">
                <a:solidFill>
                  <a:srgbClr val="FF0000"/>
                </a:solidFill>
              </a:rPr>
              <a:t>. появляется нервозность.</a:t>
            </a:r>
            <a:endParaRPr lang="ru-RU" sz="2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Миф 3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2000" b="1" dirty="0" smtClean="0"/>
              <a:t>	Курение помогает думать.</a:t>
            </a:r>
          </a:p>
          <a:p>
            <a:pPr>
              <a:buNone/>
            </a:pPr>
            <a:r>
              <a:rPr lang="ru-RU" sz="2000" dirty="0" smtClean="0"/>
              <a:t> 	</a:t>
            </a:r>
            <a:r>
              <a:rPr lang="ru-RU" sz="2000" dirty="0" smtClean="0">
                <a:solidFill>
                  <a:srgbClr val="FF0000"/>
                </a:solidFill>
              </a:rPr>
              <a:t>Выкуренная </a:t>
            </a:r>
            <a:r>
              <a:rPr lang="ru-RU" sz="2000" b="1" dirty="0" smtClean="0">
                <a:solidFill>
                  <a:srgbClr val="FF0000"/>
                </a:solidFill>
              </a:rPr>
              <a:t>сигарета</a:t>
            </a:r>
            <a:r>
              <a:rPr lang="ru-RU" sz="2000" dirty="0" smtClean="0">
                <a:solidFill>
                  <a:srgbClr val="FF0000"/>
                </a:solidFill>
              </a:rPr>
              <a:t>  снижает интеллектуальный потенциал.  </a:t>
            </a:r>
            <a:r>
              <a:rPr lang="ru-RU" sz="2000" dirty="0" smtClean="0"/>
              <a:t>Причина ухудшения интеллектуальных способностей кроется в отложениях кальция в сосудах. Эти отложения мешают кровообращению и обогащению мозга кислородом, что в приводит к снижению интеллектуального потенциала.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6" name="Рисунок 5" descr="Курение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28793" y="4071942"/>
            <a:ext cx="4357719" cy="2286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Миф  4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b="1" dirty="0" smtClean="0"/>
              <a:t>Сигареты с фильтром  не так вредны для здоровья, как обычные сигареты.</a:t>
            </a:r>
            <a:r>
              <a:rPr lang="ru-RU" dirty="0" smtClean="0"/>
              <a:t> Увы,  они  так же вредны. Постоянно используя легкие </a:t>
            </a:r>
            <a:r>
              <a:rPr lang="ru-RU" b="1" dirty="0" smtClean="0"/>
              <a:t>сигареты</a:t>
            </a:r>
            <a:r>
              <a:rPr lang="ru-RU" dirty="0" smtClean="0"/>
              <a:t>, курильщики затягиваются чаще и глубже, что </a:t>
            </a:r>
            <a:r>
              <a:rPr lang="ru-RU" dirty="0" smtClean="0">
                <a:solidFill>
                  <a:srgbClr val="FF0000"/>
                </a:solidFill>
              </a:rPr>
              <a:t>приводит к заболеванию раком как самих легких,  так и  альвеол и малых бронхов.</a:t>
            </a:r>
          </a:p>
          <a:p>
            <a:endParaRPr lang="ru-RU" dirty="0"/>
          </a:p>
        </p:txBody>
      </p:sp>
      <p:pic>
        <p:nvPicPr>
          <p:cNvPr id="5" name="Содержимое 4" descr="Пассивное курение"/>
          <p:cNvPicPr>
            <a:picLocks noGrp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143504" y="1928802"/>
            <a:ext cx="3214710" cy="3786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Миф 5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b="1" dirty="0" smtClean="0"/>
              <a:t>Многие люди сами не курят, но регулярно</a:t>
            </a:r>
            <a:r>
              <a:rPr lang="ru-RU" dirty="0" smtClean="0"/>
              <a:t>  </a:t>
            </a:r>
            <a:r>
              <a:rPr lang="ru-RU" b="1" dirty="0" smtClean="0"/>
              <a:t>находятся рядом с «курящим объектом» и думают, что это не так уж страшно</a:t>
            </a:r>
            <a:r>
              <a:rPr lang="ru-RU" dirty="0" smtClean="0"/>
              <a:t>, </a:t>
            </a:r>
          </a:p>
          <a:p>
            <a:r>
              <a:rPr lang="ru-RU" dirty="0" smtClean="0"/>
              <a:t>мол, главное то, что я сам </a:t>
            </a:r>
            <a:r>
              <a:rPr lang="ru-RU" b="1" dirty="0" smtClean="0"/>
              <a:t>не курю</a:t>
            </a:r>
            <a:r>
              <a:rPr lang="ru-RU" dirty="0" smtClean="0"/>
              <a:t>. К сожалению, </a:t>
            </a:r>
            <a:r>
              <a:rPr lang="ru-RU" b="1" dirty="0" smtClean="0">
                <a:solidFill>
                  <a:srgbClr val="FF0000"/>
                </a:solidFill>
              </a:rPr>
              <a:t>пассивное курение</a:t>
            </a:r>
            <a:r>
              <a:rPr lang="ru-RU" dirty="0" smtClean="0">
                <a:solidFill>
                  <a:srgbClr val="FF0000"/>
                </a:solidFill>
              </a:rPr>
              <a:t> даже хуже обычного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5" name="Содержимое 4" descr="Пассивное курение"/>
          <p:cNvPicPr>
            <a:picLocks noGrp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500562" y="1714488"/>
            <a:ext cx="4071938" cy="3857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2540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Опрос среди школьников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928670"/>
            <a:ext cx="8229600" cy="5197493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928670"/>
            <a:ext cx="8358246" cy="52149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43042" y="500042"/>
            <a:ext cx="585791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 smtClean="0"/>
              <a:t>О пассивном курении</a:t>
            </a:r>
            <a:endParaRPr lang="ru-RU" sz="32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571472" y="1000108"/>
            <a:ext cx="3643338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Миф 1</a:t>
            </a:r>
          </a:p>
          <a:p>
            <a:r>
              <a:rPr lang="ru-RU" dirty="0" smtClean="0"/>
              <a:t> 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Люди, вдыхающие дым, страдают больше,</a:t>
            </a:r>
            <a:r>
              <a:rPr lang="ru-RU" dirty="0" smtClean="0"/>
              <a:t> чем сам курильщик, - так как  пассивный курильщик постоянно и в полном объеме вдыхает вредные вещества, содержащиеся в табачном дыме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357686" y="1142985"/>
            <a:ext cx="4357718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Миф 2</a:t>
            </a:r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Считается, что современные мощные системы вентиляции помещений. тщательное проветривание  помещения, способны защитить от табачного дыма.</a:t>
            </a:r>
          </a:p>
          <a:p>
            <a:r>
              <a:rPr lang="ru-RU" dirty="0" smtClean="0"/>
              <a:t> Это поможет уничтожить только запах, но  вредные вещества, содержащиеся в дыме оседают, а затем  впитываются в одежду, волосы и даже обои.</a:t>
            </a:r>
            <a:endParaRPr lang="ru-RU" dirty="0"/>
          </a:p>
        </p:txBody>
      </p:sp>
      <p:pic>
        <p:nvPicPr>
          <p:cNvPr id="5" name="Содержимое 6" descr="вред курения"/>
          <p:cNvPicPr>
            <a:picLocks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3929066"/>
            <a:ext cx="4000528" cy="2786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208</TotalTime>
  <Words>323</Words>
  <Application>Microsoft Office PowerPoint</Application>
  <PresentationFormat>Экран (4:3)</PresentationFormat>
  <Paragraphs>62</Paragraphs>
  <Slides>26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7" baseType="lpstr">
      <vt:lpstr>Тема Office</vt:lpstr>
      <vt:lpstr>СЕРЬЕЗНО О НЕСЕРЬЕЗНОМ</vt:lpstr>
      <vt:lpstr>Слайд 2</vt:lpstr>
      <vt:lpstr>Мифы о курении</vt:lpstr>
      <vt:lpstr>Миф 2</vt:lpstr>
      <vt:lpstr>Миф 3</vt:lpstr>
      <vt:lpstr>Миф  4</vt:lpstr>
      <vt:lpstr>Миф 5</vt:lpstr>
      <vt:lpstr>Опрос среди школьников</vt:lpstr>
      <vt:lpstr>Слайд 9</vt:lpstr>
      <vt:lpstr>Вред курения на организм человека</vt:lpstr>
      <vt:lpstr>Анатомия сигареты</vt:lpstr>
      <vt:lpstr>Влияние курения на нервную систему </vt:lpstr>
      <vt:lpstr>Слайд 13</vt:lpstr>
      <vt:lpstr>Вред курения на органы чувств  зубы </vt:lpstr>
      <vt:lpstr>Зрение </vt:lpstr>
      <vt:lpstr>Вред курения на органы слуха  </vt:lpstr>
      <vt:lpstr>Вред курения на  сердечнососудистую систему </vt:lpstr>
      <vt:lpstr>Вред курения на органы дыхания </vt:lpstr>
      <vt:lpstr>Вред курения на органы пищеварения </vt:lpstr>
      <vt:lpstr>Вред курения на эндокринную систему  </vt:lpstr>
      <vt:lpstr>Вред курения на эндокринную систему </vt:lpstr>
      <vt:lpstr>Слайд 22</vt:lpstr>
      <vt:lpstr> Кожа </vt:lpstr>
      <vt:lpstr>Сильные головные боли</vt:lpstr>
      <vt:lpstr>Слайд 25</vt:lpstr>
      <vt:lpstr>Слайд 26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СЕРЬЕЗНО О НЕСЕРЬЕЗНОМ  </dc:title>
  <dc:creator>Admin</dc:creator>
  <cp:lastModifiedBy>User</cp:lastModifiedBy>
  <cp:revision>26</cp:revision>
  <dcterms:created xsi:type="dcterms:W3CDTF">2012-01-22T10:38:28Z</dcterms:created>
  <dcterms:modified xsi:type="dcterms:W3CDTF">2012-01-29T11:21:51Z</dcterms:modified>
</cp:coreProperties>
</file>