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48" r:id="rId1"/>
  </p:sldMasterIdLst>
  <p:notesMasterIdLst>
    <p:notesMasterId r:id="rId9"/>
  </p:notesMasterIdLst>
  <p:sldIdLst>
    <p:sldId id="256" r:id="rId2"/>
    <p:sldId id="257" r:id="rId3"/>
    <p:sldId id="260" r:id="rId4"/>
    <p:sldId id="262" r:id="rId5"/>
    <p:sldId id="265" r:id="rId6"/>
    <p:sldId id="268" r:id="rId7"/>
    <p:sldId id="266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6129" autoAdjust="0"/>
    <p:restoredTop sz="94660"/>
  </p:normalViewPr>
  <p:slideViewPr>
    <p:cSldViewPr>
      <p:cViewPr varScale="1">
        <p:scale>
          <a:sx n="104" d="100"/>
          <a:sy n="104" d="100"/>
        </p:scale>
        <p:origin x="-15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DBD718-511F-4E18-ABB4-F354B8B5AFBE}" type="datetimeFigureOut">
              <a:rPr lang="ru-RU" smtClean="0"/>
              <a:pPr/>
              <a:t>13.03.2012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904BC9-7C08-428B-BAD5-E37AC2FA65C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257470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B8FD56-6FE9-4AA4-9701-D2836CC462EB}" type="datetimeFigureOut">
              <a:rPr lang="ru-RU" smtClean="0"/>
              <a:pPr/>
              <a:t>13.03.2012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B455E-7F0E-41B1-8B4A-35466FD28E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B8FD56-6FE9-4AA4-9701-D2836CC462EB}" type="datetimeFigureOut">
              <a:rPr lang="ru-RU" smtClean="0"/>
              <a:pPr/>
              <a:t>13.03.2012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B455E-7F0E-41B1-8B4A-35466FD28E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B8FD56-6FE9-4AA4-9701-D2836CC462EB}" type="datetimeFigureOut">
              <a:rPr lang="ru-RU" smtClean="0"/>
              <a:pPr/>
              <a:t>13.03.2012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B455E-7F0E-41B1-8B4A-35466FD28E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B8FD56-6FE9-4AA4-9701-D2836CC462EB}" type="datetimeFigureOut">
              <a:rPr lang="ru-RU" smtClean="0"/>
              <a:pPr/>
              <a:t>13.03.2012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B455E-7F0E-41B1-8B4A-35466FD28E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B8FD56-6FE9-4AA4-9701-D2836CC462EB}" type="datetimeFigureOut">
              <a:rPr lang="ru-RU" smtClean="0"/>
              <a:pPr/>
              <a:t>13.03.2012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B455E-7F0E-41B1-8B4A-35466FD28E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B8FD56-6FE9-4AA4-9701-D2836CC462EB}" type="datetimeFigureOut">
              <a:rPr lang="ru-RU" smtClean="0"/>
              <a:pPr/>
              <a:t>13.03.2012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B455E-7F0E-41B1-8B4A-35466FD28E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B8FD56-6FE9-4AA4-9701-D2836CC462EB}" type="datetimeFigureOut">
              <a:rPr lang="ru-RU" smtClean="0"/>
              <a:pPr/>
              <a:t>13.03.2012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B455E-7F0E-41B1-8B4A-35466FD28E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B8FD56-6FE9-4AA4-9701-D2836CC462EB}" type="datetimeFigureOut">
              <a:rPr lang="ru-RU" smtClean="0"/>
              <a:pPr/>
              <a:t>13.03.2012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B455E-7F0E-41B1-8B4A-35466FD28E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B8FD56-6FE9-4AA4-9701-D2836CC462EB}" type="datetimeFigureOut">
              <a:rPr lang="ru-RU" smtClean="0"/>
              <a:pPr/>
              <a:t>13.03.2012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B455E-7F0E-41B1-8B4A-35466FD28E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B8FD56-6FE9-4AA4-9701-D2836CC462EB}" type="datetimeFigureOut">
              <a:rPr lang="ru-RU" smtClean="0"/>
              <a:pPr/>
              <a:t>13.03.2012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B455E-7F0E-41B1-8B4A-35466FD28E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B8FD56-6FE9-4AA4-9701-D2836CC462EB}" type="datetimeFigureOut">
              <a:rPr lang="ru-RU" smtClean="0"/>
              <a:pPr/>
              <a:t>13.03.2012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B455E-7F0E-41B1-8B4A-35466FD28E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B8FD56-6FE9-4AA4-9701-D2836CC462EB}" type="datetimeFigureOut">
              <a:rPr lang="ru-RU" smtClean="0"/>
              <a:pPr/>
              <a:t>13.03.2012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1B455E-7F0E-41B1-8B4A-35466FD28E2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49" r:id="rId1"/>
    <p:sldLayoutId id="2147483950" r:id="rId2"/>
    <p:sldLayoutId id="2147483951" r:id="rId3"/>
    <p:sldLayoutId id="2147483952" r:id="rId4"/>
    <p:sldLayoutId id="2147483953" r:id="rId5"/>
    <p:sldLayoutId id="2147483954" r:id="rId6"/>
    <p:sldLayoutId id="2147483955" r:id="rId7"/>
    <p:sldLayoutId id="2147483956" r:id="rId8"/>
    <p:sldLayoutId id="2147483957" r:id="rId9"/>
    <p:sldLayoutId id="2147483958" r:id="rId10"/>
    <p:sldLayoutId id="21474839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260648"/>
            <a:ext cx="7772400" cy="1467594"/>
          </a:xfrm>
        </p:spPr>
        <p:txBody>
          <a:bodyPr/>
          <a:lstStyle/>
          <a:p>
            <a:r>
              <a:rPr lang="ru-RU" sz="6000" dirty="0" smtClean="0"/>
              <a:t>Цель проекта:</a:t>
            </a:r>
            <a:endParaRPr lang="ru-RU" sz="6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2132856"/>
            <a:ext cx="8064896" cy="3744416"/>
          </a:xfrm>
          <a:solidFill>
            <a:srgbClr val="7030A0"/>
          </a:solidFill>
        </p:spPr>
        <p:txBody>
          <a:bodyPr>
            <a:normAutofit/>
          </a:bodyPr>
          <a:lstStyle/>
          <a:p>
            <a:r>
              <a:rPr lang="ru-RU" sz="4400" dirty="0" smtClean="0">
                <a:solidFill>
                  <a:schemeClr val="bg1"/>
                </a:solidFill>
              </a:rPr>
              <a:t>Научиться возводить в квадрат сумму трех, четырех, и т.д. слагаемых геометрическим методом.</a:t>
            </a:r>
            <a:endParaRPr lang="ru-RU" sz="4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149919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88640"/>
            <a:ext cx="9597752" cy="54006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200" b="1" i="1" dirty="0" smtClean="0"/>
              <a:t>На уроках алгебры нам приходилось это делать, </a:t>
            </a:r>
          </a:p>
          <a:p>
            <a:pPr marL="0" indent="0">
              <a:buNone/>
            </a:pPr>
            <a:r>
              <a:rPr lang="ru-RU" sz="3200" b="1" i="1" dirty="0" smtClean="0"/>
              <a:t>разбивая сумму на два слагаемых</a:t>
            </a:r>
          </a:p>
          <a:p>
            <a:pPr marL="0" indent="0">
              <a:buNone/>
            </a:pPr>
            <a:r>
              <a:rPr lang="ru-RU" sz="3200" b="1" i="1" dirty="0" smtClean="0"/>
              <a:t>Например</a:t>
            </a:r>
            <a:r>
              <a:rPr lang="ru-RU" sz="3200" b="1" i="1" dirty="0" smtClean="0">
                <a:sym typeface="Wingdings" pitchFamily="2" charset="2"/>
              </a:rPr>
              <a:t>:</a:t>
            </a:r>
          </a:p>
          <a:p>
            <a:pPr marL="0" indent="0">
              <a:buNone/>
            </a:pPr>
            <a:r>
              <a:rPr lang="ru-RU" sz="3600" dirty="0" smtClean="0">
                <a:sym typeface="Wingdings" pitchFamily="2" charset="2"/>
              </a:rPr>
              <a:t> (</a:t>
            </a:r>
            <a:r>
              <a:rPr lang="en-US" sz="3600" dirty="0" err="1" smtClean="0">
                <a:sym typeface="Wingdings" pitchFamily="2" charset="2"/>
              </a:rPr>
              <a:t>a+b+c+d</a:t>
            </a:r>
            <a:r>
              <a:rPr lang="ru-RU" sz="3600" dirty="0" smtClean="0">
                <a:sym typeface="Wingdings" pitchFamily="2" charset="2"/>
              </a:rPr>
              <a:t>)</a:t>
            </a:r>
            <a:r>
              <a:rPr lang="en-US" sz="3600" baseline="50000" dirty="0" smtClean="0">
                <a:sym typeface="Wingdings" pitchFamily="2" charset="2"/>
              </a:rPr>
              <a:t>2</a:t>
            </a:r>
            <a:r>
              <a:rPr lang="en-US" sz="3600" dirty="0" smtClean="0">
                <a:sym typeface="Wingdings" pitchFamily="2" charset="2"/>
              </a:rPr>
              <a:t>=((</a:t>
            </a:r>
            <a:r>
              <a:rPr lang="en-US" sz="3600" dirty="0" err="1" smtClean="0">
                <a:sym typeface="Wingdings" pitchFamily="2" charset="2"/>
              </a:rPr>
              <a:t>a+b</a:t>
            </a:r>
            <a:r>
              <a:rPr lang="en-US" sz="3600" dirty="0" smtClean="0">
                <a:sym typeface="Wingdings" pitchFamily="2" charset="2"/>
              </a:rPr>
              <a:t>)+(</a:t>
            </a:r>
            <a:r>
              <a:rPr lang="en-US" sz="3600" dirty="0" err="1" smtClean="0">
                <a:sym typeface="Wingdings" pitchFamily="2" charset="2"/>
              </a:rPr>
              <a:t>c+d</a:t>
            </a:r>
            <a:r>
              <a:rPr lang="en-US" sz="3600" dirty="0" smtClean="0">
                <a:sym typeface="Wingdings" pitchFamily="2" charset="2"/>
              </a:rPr>
              <a:t>))</a:t>
            </a:r>
            <a:r>
              <a:rPr lang="en-US" sz="3600" baseline="50000" dirty="0" smtClean="0">
                <a:sym typeface="Wingdings" pitchFamily="2" charset="2"/>
              </a:rPr>
              <a:t>2 </a:t>
            </a:r>
            <a:r>
              <a:rPr lang="en-US" sz="3600" dirty="0" smtClean="0">
                <a:sym typeface="Wingdings" pitchFamily="2" charset="2"/>
              </a:rPr>
              <a:t>=</a:t>
            </a:r>
          </a:p>
          <a:p>
            <a:pPr marL="0" indent="0">
              <a:buNone/>
            </a:pPr>
            <a:r>
              <a:rPr lang="en-US" sz="3600" dirty="0" smtClean="0">
                <a:sym typeface="Wingdings" pitchFamily="2" charset="2"/>
              </a:rPr>
              <a:t>=(</a:t>
            </a:r>
            <a:r>
              <a:rPr lang="en-US" sz="3600" dirty="0" err="1" smtClean="0">
                <a:sym typeface="Wingdings" pitchFamily="2" charset="2"/>
              </a:rPr>
              <a:t>a+b</a:t>
            </a:r>
            <a:r>
              <a:rPr lang="en-US" sz="3600" dirty="0" smtClean="0">
                <a:sym typeface="Wingdings" pitchFamily="2" charset="2"/>
              </a:rPr>
              <a:t>)</a:t>
            </a:r>
            <a:r>
              <a:rPr lang="en-US" sz="3600" baseline="50000" dirty="0" smtClean="0">
                <a:sym typeface="Wingdings" pitchFamily="2" charset="2"/>
              </a:rPr>
              <a:t>2 </a:t>
            </a:r>
            <a:r>
              <a:rPr lang="en-US" sz="3600" dirty="0" smtClean="0">
                <a:sym typeface="Wingdings" pitchFamily="2" charset="2"/>
              </a:rPr>
              <a:t>+2(</a:t>
            </a:r>
            <a:r>
              <a:rPr lang="en-US" sz="3600" dirty="0" err="1" smtClean="0">
                <a:sym typeface="Wingdings" pitchFamily="2" charset="2"/>
              </a:rPr>
              <a:t>a+b</a:t>
            </a:r>
            <a:r>
              <a:rPr lang="en-US" sz="3600" dirty="0" smtClean="0">
                <a:sym typeface="Wingdings" pitchFamily="2" charset="2"/>
              </a:rPr>
              <a:t>)(</a:t>
            </a:r>
            <a:r>
              <a:rPr lang="en-US" sz="3600" dirty="0" err="1" smtClean="0">
                <a:sym typeface="Wingdings" pitchFamily="2" charset="2"/>
              </a:rPr>
              <a:t>c+d</a:t>
            </a:r>
            <a:r>
              <a:rPr lang="en-US" sz="3600" dirty="0" smtClean="0">
                <a:sym typeface="Wingdings" pitchFamily="2" charset="2"/>
              </a:rPr>
              <a:t>)+(</a:t>
            </a:r>
            <a:r>
              <a:rPr lang="en-US" sz="3600" dirty="0" err="1" smtClean="0">
                <a:sym typeface="Wingdings" pitchFamily="2" charset="2"/>
              </a:rPr>
              <a:t>c+d</a:t>
            </a:r>
            <a:r>
              <a:rPr lang="en-US" sz="3600" dirty="0" smtClean="0">
                <a:sym typeface="Wingdings" pitchFamily="2" charset="2"/>
              </a:rPr>
              <a:t>)</a:t>
            </a:r>
            <a:r>
              <a:rPr lang="en-US" sz="3600" baseline="50000" dirty="0" smtClean="0">
                <a:sym typeface="Wingdings" pitchFamily="2" charset="2"/>
              </a:rPr>
              <a:t>2</a:t>
            </a:r>
            <a:r>
              <a:rPr lang="en-US" sz="3600" dirty="0" smtClean="0">
                <a:sym typeface="Wingdings" pitchFamily="2" charset="2"/>
              </a:rPr>
              <a:t>=</a:t>
            </a:r>
          </a:p>
          <a:p>
            <a:pPr marL="0" indent="0">
              <a:buNone/>
            </a:pPr>
            <a:r>
              <a:rPr lang="en-US" sz="3600" dirty="0" smtClean="0">
                <a:sym typeface="Wingdings" pitchFamily="2" charset="2"/>
              </a:rPr>
              <a:t>a</a:t>
            </a:r>
            <a:r>
              <a:rPr lang="en-US" sz="3600" baseline="50000" dirty="0" smtClean="0">
                <a:sym typeface="Wingdings" pitchFamily="2" charset="2"/>
              </a:rPr>
              <a:t>2</a:t>
            </a:r>
            <a:r>
              <a:rPr lang="en-US" sz="3600" dirty="0" smtClean="0">
                <a:sym typeface="Wingdings" pitchFamily="2" charset="2"/>
              </a:rPr>
              <a:t>+2ab+b</a:t>
            </a:r>
            <a:r>
              <a:rPr lang="en-US" sz="3600" baseline="50000" dirty="0" smtClean="0">
                <a:sym typeface="Wingdings" pitchFamily="2" charset="2"/>
              </a:rPr>
              <a:t>2</a:t>
            </a:r>
            <a:r>
              <a:rPr lang="en-US" sz="3600" dirty="0" smtClean="0">
                <a:sym typeface="Wingdings" pitchFamily="2" charset="2"/>
              </a:rPr>
              <a:t>+2ac+2ad+2bc+2bd+c</a:t>
            </a:r>
            <a:r>
              <a:rPr lang="en-US" sz="3600" baseline="50000" dirty="0" smtClean="0">
                <a:sym typeface="Wingdings" pitchFamily="2" charset="2"/>
              </a:rPr>
              <a:t>2</a:t>
            </a:r>
            <a:r>
              <a:rPr lang="en-US" sz="3600" dirty="0" smtClean="0">
                <a:sym typeface="Wingdings" pitchFamily="2" charset="2"/>
              </a:rPr>
              <a:t>+2cd+d</a:t>
            </a:r>
            <a:r>
              <a:rPr lang="en-US" sz="3600" baseline="50000" dirty="0" smtClean="0">
                <a:sym typeface="Wingdings" pitchFamily="2" charset="2"/>
              </a:rPr>
              <a:t>2</a:t>
            </a:r>
            <a:r>
              <a:rPr lang="en-US" sz="3600" dirty="0" smtClean="0">
                <a:sym typeface="Wingdings" pitchFamily="2" charset="2"/>
              </a:rPr>
              <a:t>=</a:t>
            </a:r>
          </a:p>
          <a:p>
            <a:pPr marL="0" indent="0">
              <a:buNone/>
            </a:pPr>
            <a:r>
              <a:rPr lang="en-US" sz="3600" dirty="0" smtClean="0">
                <a:sym typeface="Wingdings" pitchFamily="2" charset="2"/>
              </a:rPr>
              <a:t>=a</a:t>
            </a:r>
            <a:r>
              <a:rPr lang="en-US" sz="3600" baseline="50000" dirty="0" smtClean="0">
                <a:sym typeface="Wingdings" pitchFamily="2" charset="2"/>
              </a:rPr>
              <a:t>2</a:t>
            </a:r>
            <a:r>
              <a:rPr lang="en-US" sz="3600" dirty="0" smtClean="0">
                <a:sym typeface="Wingdings" pitchFamily="2" charset="2"/>
              </a:rPr>
              <a:t>+b</a:t>
            </a:r>
            <a:r>
              <a:rPr lang="en-US" sz="3600" baseline="50000" dirty="0" smtClean="0">
                <a:sym typeface="Wingdings" pitchFamily="2" charset="2"/>
              </a:rPr>
              <a:t>2</a:t>
            </a:r>
            <a:r>
              <a:rPr lang="en-US" sz="3600" dirty="0" smtClean="0">
                <a:sym typeface="Wingdings" pitchFamily="2" charset="2"/>
              </a:rPr>
              <a:t>+c</a:t>
            </a:r>
            <a:r>
              <a:rPr lang="en-US" sz="3600" baseline="50000" dirty="0" smtClean="0">
                <a:sym typeface="Wingdings" pitchFamily="2" charset="2"/>
              </a:rPr>
              <a:t>2</a:t>
            </a:r>
            <a:r>
              <a:rPr lang="en-US" sz="3600" dirty="0" smtClean="0">
                <a:sym typeface="Wingdings" pitchFamily="2" charset="2"/>
              </a:rPr>
              <a:t>+d</a:t>
            </a:r>
            <a:r>
              <a:rPr lang="en-US" sz="3600" baseline="50000" dirty="0">
                <a:sym typeface="Wingdings" pitchFamily="2" charset="2"/>
              </a:rPr>
              <a:t>2</a:t>
            </a:r>
            <a:r>
              <a:rPr lang="en-US" sz="3600" dirty="0" smtClean="0">
                <a:sym typeface="Wingdings" pitchFamily="2" charset="2"/>
              </a:rPr>
              <a:t>+2ab+2ac+2ad+2bc+2bd+2cd</a:t>
            </a:r>
          </a:p>
        </p:txBody>
      </p:sp>
    </p:spTree>
    <p:extLst>
      <p:ext uri="{BB962C8B-B14F-4D97-AF65-F5344CB8AC3E}">
        <p14:creationId xmlns="" xmlns:p14="http://schemas.microsoft.com/office/powerpoint/2010/main" val="90799484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88640"/>
            <a:ext cx="8229600" cy="4525963"/>
          </a:xfrm>
        </p:spPr>
        <p:txBody>
          <a:bodyPr/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485741" y="980728"/>
            <a:ext cx="4246499" cy="403244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3275854" y="980728"/>
            <a:ext cx="0" cy="403244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5292078" y="980728"/>
            <a:ext cx="0" cy="403244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2483766" y="1700808"/>
            <a:ext cx="4246499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2483766" y="3861048"/>
            <a:ext cx="4246499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2504117" y="580038"/>
            <a:ext cx="5557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</a:t>
            </a:r>
            <a:r>
              <a:rPr lang="en-US" dirty="0" smtClean="0"/>
              <a:t>a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3923925" y="609871"/>
            <a:ext cx="6830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    b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5796133" y="609871"/>
            <a:ext cx="5040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  c</a:t>
            </a: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6810171" y="1167195"/>
            <a:ext cx="2952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6865442" y="2740278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</a:t>
            </a:r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6865442" y="4509120"/>
            <a:ext cx="2824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</a:t>
            </a:r>
            <a:endParaRPr lang="ru-RU" dirty="0"/>
          </a:p>
        </p:txBody>
      </p:sp>
      <p:sp>
        <p:nvSpPr>
          <p:cNvPr id="2" name="TextBox 1"/>
          <p:cNvSpPr txBox="1"/>
          <p:nvPr/>
        </p:nvSpPr>
        <p:spPr>
          <a:xfrm>
            <a:off x="2232138" y="1167195"/>
            <a:ext cx="2952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170860" y="2627620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2232138" y="4221088"/>
            <a:ext cx="290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2789502" y="5013176"/>
            <a:ext cx="2952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4246481" y="5013176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</a:t>
            </a:r>
            <a:endParaRPr lang="ru-RU" dirty="0"/>
          </a:p>
        </p:txBody>
      </p:sp>
      <p:sp>
        <p:nvSpPr>
          <p:cNvPr id="20" name="TextBox 19"/>
          <p:cNvSpPr txBox="1"/>
          <p:nvPr/>
        </p:nvSpPr>
        <p:spPr>
          <a:xfrm>
            <a:off x="5942620" y="5013176"/>
            <a:ext cx="290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</a:t>
            </a:r>
            <a:endParaRPr lang="ru-RU" dirty="0"/>
          </a:p>
        </p:txBody>
      </p:sp>
      <p:sp>
        <p:nvSpPr>
          <p:cNvPr id="21" name="TextBox 20"/>
          <p:cNvSpPr txBox="1"/>
          <p:nvPr/>
        </p:nvSpPr>
        <p:spPr>
          <a:xfrm>
            <a:off x="357158" y="5286388"/>
            <a:ext cx="7286676" cy="707886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chemeClr val="bg1"/>
                </a:solidFill>
              </a:rPr>
              <a:t>(</a:t>
            </a:r>
            <a:r>
              <a:rPr lang="en-US" sz="4000" dirty="0" err="1" smtClean="0">
                <a:solidFill>
                  <a:schemeClr val="bg1"/>
                </a:solidFill>
              </a:rPr>
              <a:t>a+b+c</a:t>
            </a:r>
            <a:r>
              <a:rPr lang="en-US" sz="4000" dirty="0" smtClean="0">
                <a:solidFill>
                  <a:schemeClr val="bg1"/>
                </a:solidFill>
              </a:rPr>
              <a:t>)</a:t>
            </a:r>
            <a:r>
              <a:rPr lang="en-US" sz="4000" baseline="50000" dirty="0">
                <a:solidFill>
                  <a:schemeClr val="bg1"/>
                </a:solidFill>
                <a:sym typeface="Wingdings" pitchFamily="2" charset="2"/>
              </a:rPr>
              <a:t> 2</a:t>
            </a:r>
            <a:r>
              <a:rPr lang="en-US" sz="4000" dirty="0" smtClean="0">
                <a:solidFill>
                  <a:schemeClr val="bg1"/>
                </a:solidFill>
              </a:rPr>
              <a:t>= a</a:t>
            </a:r>
            <a:r>
              <a:rPr lang="en-US" sz="4000" baseline="50000" dirty="0" smtClean="0">
                <a:solidFill>
                  <a:schemeClr val="bg1"/>
                </a:solidFill>
                <a:sym typeface="Wingdings" pitchFamily="2" charset="2"/>
              </a:rPr>
              <a:t>2</a:t>
            </a:r>
            <a:r>
              <a:rPr lang="en-US" sz="4000" dirty="0" smtClean="0">
                <a:solidFill>
                  <a:schemeClr val="bg1"/>
                </a:solidFill>
              </a:rPr>
              <a:t>+b</a:t>
            </a:r>
            <a:r>
              <a:rPr lang="en-US" sz="4000" baseline="50000" dirty="0" smtClean="0">
                <a:solidFill>
                  <a:schemeClr val="bg1"/>
                </a:solidFill>
                <a:sym typeface="Wingdings" pitchFamily="2" charset="2"/>
              </a:rPr>
              <a:t>2</a:t>
            </a:r>
            <a:r>
              <a:rPr lang="en-US" sz="4000" dirty="0" smtClean="0">
                <a:solidFill>
                  <a:schemeClr val="bg1"/>
                </a:solidFill>
              </a:rPr>
              <a:t>+c</a:t>
            </a:r>
            <a:r>
              <a:rPr lang="en-US" sz="4000" baseline="50000" dirty="0">
                <a:solidFill>
                  <a:schemeClr val="bg1"/>
                </a:solidFill>
                <a:sym typeface="Wingdings" pitchFamily="2" charset="2"/>
              </a:rPr>
              <a:t>2</a:t>
            </a:r>
            <a:r>
              <a:rPr lang="en-US" sz="4000" dirty="0" smtClean="0">
                <a:solidFill>
                  <a:schemeClr val="bg1"/>
                </a:solidFill>
              </a:rPr>
              <a:t>+2ab+2ac+2bc</a:t>
            </a:r>
            <a:r>
              <a:rPr lang="en-US" sz="2800" dirty="0" smtClean="0"/>
              <a:t>.</a:t>
            </a:r>
            <a:endParaRPr lang="ru-RU" sz="2800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2483768" y="980728"/>
            <a:ext cx="792088" cy="720080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3275856" y="1700808"/>
            <a:ext cx="2088232" cy="2088232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5364088" y="3789040"/>
            <a:ext cx="1366177" cy="1224136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3275856" y="979203"/>
            <a:ext cx="2088232" cy="721605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2483766" y="1700808"/>
            <a:ext cx="792088" cy="2088232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5364088" y="980728"/>
            <a:ext cx="1366177" cy="72008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2483767" y="3789040"/>
            <a:ext cx="792090" cy="1224136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5364088" y="1700808"/>
            <a:ext cx="1366177" cy="2088232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3275856" y="3789040"/>
            <a:ext cx="2088231" cy="1224136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4576414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2000"/>
                            </p:stCondLst>
                            <p:childTnLst>
                              <p:par>
                                <p:cTn id="82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2" grpId="0" animBg="1"/>
      <p:bldP spid="23" grpId="0" animBg="1"/>
      <p:bldP spid="19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619672" y="476672"/>
            <a:ext cx="5472608" cy="489654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2483768" y="476672"/>
            <a:ext cx="0" cy="489654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3763842" y="505435"/>
            <a:ext cx="36004" cy="4824536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88024" y="476672"/>
            <a:ext cx="0" cy="489654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1619672" y="1268760"/>
            <a:ext cx="540060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1675614" y="2257300"/>
            <a:ext cx="540060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1675614" y="3193404"/>
            <a:ext cx="540060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1891634" y="136103"/>
            <a:ext cx="2952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22" name="TextBox 21"/>
          <p:cNvSpPr txBox="1"/>
          <p:nvPr/>
        </p:nvSpPr>
        <p:spPr>
          <a:xfrm>
            <a:off x="1331640" y="692696"/>
            <a:ext cx="2952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23" name="TextBox 22"/>
          <p:cNvSpPr txBox="1"/>
          <p:nvPr/>
        </p:nvSpPr>
        <p:spPr>
          <a:xfrm>
            <a:off x="1331640" y="1484784"/>
            <a:ext cx="270066" cy="3811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</a:t>
            </a:r>
            <a:endParaRPr lang="ru-RU" dirty="0"/>
          </a:p>
        </p:txBody>
      </p:sp>
      <p:sp>
        <p:nvSpPr>
          <p:cNvPr id="24" name="TextBox 23"/>
          <p:cNvSpPr txBox="1"/>
          <p:nvPr/>
        </p:nvSpPr>
        <p:spPr>
          <a:xfrm>
            <a:off x="1259632" y="2636912"/>
            <a:ext cx="4620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</a:t>
            </a:r>
            <a:endParaRPr lang="ru-RU" dirty="0"/>
          </a:p>
        </p:txBody>
      </p:sp>
      <p:sp>
        <p:nvSpPr>
          <p:cNvPr id="25" name="TextBox 24"/>
          <p:cNvSpPr txBox="1"/>
          <p:nvPr/>
        </p:nvSpPr>
        <p:spPr>
          <a:xfrm>
            <a:off x="1331640" y="4293096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</a:t>
            </a:r>
            <a:endParaRPr lang="ru-RU" dirty="0"/>
          </a:p>
        </p:txBody>
      </p:sp>
      <p:sp>
        <p:nvSpPr>
          <p:cNvPr id="26" name="TextBox 25"/>
          <p:cNvSpPr txBox="1"/>
          <p:nvPr/>
        </p:nvSpPr>
        <p:spPr>
          <a:xfrm>
            <a:off x="3057290" y="136103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</a:t>
            </a:r>
            <a:endParaRPr lang="ru-RU" dirty="0"/>
          </a:p>
        </p:txBody>
      </p:sp>
      <p:sp>
        <p:nvSpPr>
          <p:cNvPr id="27" name="TextBox 26"/>
          <p:cNvSpPr txBox="1"/>
          <p:nvPr/>
        </p:nvSpPr>
        <p:spPr>
          <a:xfrm>
            <a:off x="4105759" y="136103"/>
            <a:ext cx="2824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</a:t>
            </a:r>
            <a:endParaRPr lang="ru-RU" dirty="0"/>
          </a:p>
        </p:txBody>
      </p:sp>
      <p:sp>
        <p:nvSpPr>
          <p:cNvPr id="28" name="TextBox 27"/>
          <p:cNvSpPr txBox="1"/>
          <p:nvPr/>
        </p:nvSpPr>
        <p:spPr>
          <a:xfrm>
            <a:off x="5849970" y="136103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</a:t>
            </a:r>
            <a:endParaRPr lang="ru-RU" dirty="0"/>
          </a:p>
        </p:txBody>
      </p:sp>
      <p:sp>
        <p:nvSpPr>
          <p:cNvPr id="2" name="TextBox 1"/>
          <p:cNvSpPr txBox="1"/>
          <p:nvPr/>
        </p:nvSpPr>
        <p:spPr>
          <a:xfrm>
            <a:off x="1891634" y="5334218"/>
            <a:ext cx="2952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3057290" y="5334218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4101752" y="5334218"/>
            <a:ext cx="290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5850177" y="5334218"/>
            <a:ext cx="3161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7166269" y="680365"/>
            <a:ext cx="2952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7221540" y="1681236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7285627" y="2733037"/>
            <a:ext cx="290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7285627" y="4273524"/>
            <a:ext cx="3161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0" y="5643578"/>
            <a:ext cx="9144000" cy="892552"/>
          </a:xfrm>
          <a:prstGeom prst="rect">
            <a:avLst/>
          </a:prstGeom>
          <a:solidFill>
            <a:srgbClr val="00B050"/>
          </a:solidFill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bg2"/>
                </a:solidFill>
              </a:rPr>
              <a:t>(</a:t>
            </a:r>
            <a:r>
              <a:rPr lang="en-US" sz="3200" dirty="0" err="1" smtClean="0">
                <a:solidFill>
                  <a:schemeClr val="bg2"/>
                </a:solidFill>
              </a:rPr>
              <a:t>a+b+c+d</a:t>
            </a:r>
            <a:r>
              <a:rPr lang="en-US" sz="3200" dirty="0" smtClean="0">
                <a:solidFill>
                  <a:schemeClr val="bg2"/>
                </a:solidFill>
              </a:rPr>
              <a:t>)</a:t>
            </a:r>
            <a:r>
              <a:rPr lang="en-US" sz="3200" baseline="50000" dirty="0">
                <a:solidFill>
                  <a:schemeClr val="bg2"/>
                </a:solidFill>
                <a:sym typeface="Wingdings" pitchFamily="2" charset="2"/>
              </a:rPr>
              <a:t> </a:t>
            </a:r>
            <a:r>
              <a:rPr lang="en-US" sz="3200" baseline="50000" dirty="0" smtClean="0">
                <a:solidFill>
                  <a:schemeClr val="bg2"/>
                </a:solidFill>
                <a:sym typeface="Wingdings" pitchFamily="2" charset="2"/>
              </a:rPr>
              <a:t>2</a:t>
            </a:r>
            <a:r>
              <a:rPr lang="en-US" sz="3200" dirty="0" smtClean="0">
                <a:solidFill>
                  <a:schemeClr val="bg2"/>
                </a:solidFill>
              </a:rPr>
              <a:t>=a</a:t>
            </a:r>
            <a:r>
              <a:rPr lang="en-US" sz="3200" baseline="50000" dirty="0" smtClean="0">
                <a:solidFill>
                  <a:schemeClr val="bg2"/>
                </a:solidFill>
                <a:sym typeface="Wingdings" pitchFamily="2" charset="2"/>
              </a:rPr>
              <a:t>2</a:t>
            </a:r>
            <a:r>
              <a:rPr lang="en-US" sz="3200" dirty="0" smtClean="0">
                <a:solidFill>
                  <a:schemeClr val="bg2"/>
                </a:solidFill>
              </a:rPr>
              <a:t>+b</a:t>
            </a:r>
            <a:r>
              <a:rPr lang="en-US" sz="3200" baseline="50000" dirty="0" smtClean="0">
                <a:solidFill>
                  <a:schemeClr val="bg2"/>
                </a:solidFill>
                <a:sym typeface="Wingdings" pitchFamily="2" charset="2"/>
              </a:rPr>
              <a:t>2</a:t>
            </a:r>
            <a:r>
              <a:rPr lang="en-US" sz="3200" dirty="0" smtClean="0">
                <a:solidFill>
                  <a:schemeClr val="bg2"/>
                </a:solidFill>
              </a:rPr>
              <a:t>+c</a:t>
            </a:r>
            <a:r>
              <a:rPr lang="en-US" sz="3200" baseline="50000" dirty="0" smtClean="0">
                <a:solidFill>
                  <a:schemeClr val="bg2"/>
                </a:solidFill>
                <a:sym typeface="Wingdings" pitchFamily="2" charset="2"/>
              </a:rPr>
              <a:t>2</a:t>
            </a:r>
            <a:r>
              <a:rPr lang="en-US" sz="3200" dirty="0" smtClean="0">
                <a:solidFill>
                  <a:schemeClr val="bg2"/>
                </a:solidFill>
              </a:rPr>
              <a:t>+d</a:t>
            </a:r>
            <a:r>
              <a:rPr lang="en-US" sz="3200" baseline="50000" dirty="0" smtClean="0">
                <a:solidFill>
                  <a:schemeClr val="bg2"/>
                </a:solidFill>
                <a:sym typeface="Wingdings" pitchFamily="2" charset="2"/>
              </a:rPr>
              <a:t>2</a:t>
            </a:r>
            <a:r>
              <a:rPr lang="en-US" sz="3200" dirty="0" smtClean="0">
                <a:solidFill>
                  <a:schemeClr val="bg2"/>
                </a:solidFill>
              </a:rPr>
              <a:t>+2ab+2ac+2ad+2bc+2bd+2cd</a:t>
            </a:r>
            <a:endParaRPr lang="ru-RU" sz="3200" dirty="0" smtClean="0">
              <a:solidFill>
                <a:schemeClr val="bg2"/>
              </a:solidFill>
            </a:endParaRPr>
          </a:p>
          <a:p>
            <a:endParaRPr lang="ru-RU" sz="2000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1619672" y="476673"/>
            <a:ext cx="864096" cy="792088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2483768" y="1268760"/>
            <a:ext cx="1296144" cy="98854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3799846" y="2257300"/>
            <a:ext cx="988178" cy="93610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4788024" y="3193404"/>
            <a:ext cx="2304256" cy="217981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2483768" y="476673"/>
            <a:ext cx="1296144" cy="792088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рямоугольник 30"/>
          <p:cNvSpPr/>
          <p:nvPr/>
        </p:nvSpPr>
        <p:spPr>
          <a:xfrm>
            <a:off x="1619672" y="1268760"/>
            <a:ext cx="864096" cy="988540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1619672" y="2257300"/>
            <a:ext cx="864096" cy="936104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1619672" y="3193404"/>
            <a:ext cx="864096" cy="2179812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рямоугольник 33"/>
          <p:cNvSpPr/>
          <p:nvPr/>
        </p:nvSpPr>
        <p:spPr>
          <a:xfrm>
            <a:off x="2483768" y="2257300"/>
            <a:ext cx="1316078" cy="936104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рямоугольник 34"/>
          <p:cNvSpPr/>
          <p:nvPr/>
        </p:nvSpPr>
        <p:spPr>
          <a:xfrm>
            <a:off x="2483768" y="3193404"/>
            <a:ext cx="1316078" cy="2179812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Прямоугольник 35"/>
          <p:cNvSpPr/>
          <p:nvPr/>
        </p:nvSpPr>
        <p:spPr>
          <a:xfrm>
            <a:off x="3799846" y="3193404"/>
            <a:ext cx="988178" cy="2179812"/>
          </a:xfrm>
          <a:prstGeom prst="rect">
            <a:avLst/>
          </a:prstGeom>
          <a:solidFill>
            <a:schemeClr val="bg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рямоугольник 36"/>
          <p:cNvSpPr/>
          <p:nvPr/>
        </p:nvSpPr>
        <p:spPr>
          <a:xfrm>
            <a:off x="3799846" y="476673"/>
            <a:ext cx="988178" cy="792088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Прямоугольник 37"/>
          <p:cNvSpPr/>
          <p:nvPr/>
        </p:nvSpPr>
        <p:spPr>
          <a:xfrm>
            <a:off x="3799846" y="1268760"/>
            <a:ext cx="988178" cy="988540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Прямоугольник 38"/>
          <p:cNvSpPr/>
          <p:nvPr/>
        </p:nvSpPr>
        <p:spPr>
          <a:xfrm>
            <a:off x="4788024" y="476673"/>
            <a:ext cx="2304256" cy="792088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рямоугольник 39"/>
          <p:cNvSpPr/>
          <p:nvPr/>
        </p:nvSpPr>
        <p:spPr>
          <a:xfrm>
            <a:off x="4788024" y="1268760"/>
            <a:ext cx="2304256" cy="98854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рямоугольник 40"/>
          <p:cNvSpPr/>
          <p:nvPr/>
        </p:nvSpPr>
        <p:spPr>
          <a:xfrm>
            <a:off x="4771958" y="2257300"/>
            <a:ext cx="2304256" cy="955676"/>
          </a:xfrm>
          <a:prstGeom prst="rect">
            <a:avLst/>
          </a:prstGeom>
          <a:solidFill>
            <a:schemeClr val="bg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3219982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4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9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9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4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9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4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9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4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9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4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9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26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3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3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4" grpId="1" animBg="1"/>
      <p:bldP spid="16" grpId="0" animBg="1"/>
      <p:bldP spid="18" grpId="0" animBg="1"/>
      <p:bldP spid="20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4">
              <a:buNone/>
            </a:pPr>
            <a:r>
              <a:rPr lang="ru-RU" sz="7200" dirty="0" smtClean="0"/>
              <a:t>(</a:t>
            </a:r>
            <a:r>
              <a:rPr lang="en-US" sz="7200" dirty="0" err="1" smtClean="0"/>
              <a:t>a+b+c+d+e</a:t>
            </a:r>
            <a:r>
              <a:rPr lang="en-US" sz="7200" dirty="0" smtClean="0"/>
              <a:t>)</a:t>
            </a:r>
            <a:r>
              <a:rPr lang="en-US" sz="7200" baseline="50000" dirty="0" smtClean="0"/>
              <a:t>2</a:t>
            </a:r>
            <a:endParaRPr lang="ru-RU" sz="7200" baseline="50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5400" dirty="0" smtClean="0">
                <a:solidFill>
                  <a:schemeClr val="accent2">
                    <a:lumMod val="75000"/>
                  </a:schemeClr>
                </a:solidFill>
              </a:rPr>
              <a:t>Проект по математике-</a:t>
            </a:r>
            <a:r>
              <a:rPr lang="ru-RU" sz="5400" dirty="0" smtClean="0"/>
              <a:t/>
            </a:r>
            <a:br>
              <a:rPr lang="ru-RU" sz="5400" dirty="0" smtClean="0"/>
            </a:br>
            <a:endParaRPr lang="ru-RU" sz="5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184616"/>
          </a:xfrm>
          <a:solidFill>
            <a:srgbClr val="7030A0"/>
          </a:solidFill>
        </p:spPr>
        <p:txBody>
          <a:bodyPr>
            <a:normAutofit fontScale="92500"/>
          </a:bodyPr>
          <a:lstStyle/>
          <a:p>
            <a:r>
              <a:rPr lang="ru-RU" sz="4000" b="1" i="1" dirty="0" smtClean="0">
                <a:solidFill>
                  <a:schemeClr val="bg2"/>
                </a:solidFill>
              </a:rPr>
              <a:t>- ЭТО ИНТЕРЕСНО.</a:t>
            </a:r>
          </a:p>
          <a:p>
            <a:pPr>
              <a:buNone/>
            </a:pPr>
            <a:r>
              <a:rPr lang="ru-RU" sz="4000" dirty="0" smtClean="0">
                <a:solidFill>
                  <a:schemeClr val="bg2"/>
                </a:solidFill>
              </a:rPr>
              <a:t>Задуматься приходится- это всем известно</a:t>
            </a:r>
          </a:p>
          <a:p>
            <a:pPr>
              <a:buNone/>
            </a:pPr>
            <a:r>
              <a:rPr lang="ru-RU" sz="3600" dirty="0" smtClean="0">
                <a:solidFill>
                  <a:schemeClr val="bg2"/>
                </a:solidFill>
              </a:rPr>
              <a:t>Мы стали чуть мудрее, догадливей , умнее.</a:t>
            </a:r>
          </a:p>
          <a:p>
            <a:endParaRPr lang="ru-RU" dirty="0" smtClean="0">
              <a:solidFill>
                <a:schemeClr val="bg2"/>
              </a:solidFill>
            </a:endParaRPr>
          </a:p>
          <a:p>
            <a:r>
              <a:rPr lang="ru-RU" sz="3600" dirty="0" smtClean="0">
                <a:solidFill>
                  <a:schemeClr val="bg2"/>
                </a:solidFill>
              </a:rPr>
              <a:t>И знаем мы теперь, что создавать проект</a:t>
            </a:r>
          </a:p>
          <a:p>
            <a:endParaRPr lang="ru-RU" dirty="0" smtClean="0">
              <a:solidFill>
                <a:schemeClr val="bg2"/>
              </a:solidFill>
            </a:endParaRPr>
          </a:p>
          <a:p>
            <a:r>
              <a:rPr lang="ru-RU" sz="4800" b="1" dirty="0" smtClean="0">
                <a:solidFill>
                  <a:schemeClr val="bg2"/>
                </a:solidFill>
              </a:rPr>
              <a:t>Совсем ,совсем несложно!!!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832688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Проект подготовили ученики 7 «А» класса:</a:t>
            </a:r>
          </a:p>
          <a:p>
            <a:pPr>
              <a:buNone/>
            </a:pPr>
            <a:r>
              <a:rPr lang="ru-RU" dirty="0" err="1" smtClean="0"/>
              <a:t>Скородумова</a:t>
            </a:r>
            <a:r>
              <a:rPr lang="ru-RU" dirty="0" smtClean="0"/>
              <a:t> Лена</a:t>
            </a:r>
          </a:p>
          <a:p>
            <a:pPr>
              <a:buNone/>
            </a:pPr>
            <a:r>
              <a:rPr lang="ru-RU" dirty="0" smtClean="0"/>
              <a:t>Павлов Никита</a:t>
            </a:r>
          </a:p>
          <a:p>
            <a:pPr>
              <a:buNone/>
            </a:pPr>
            <a:r>
              <a:rPr lang="ru-RU" dirty="0" smtClean="0"/>
              <a:t>Логинов Женя</a:t>
            </a:r>
          </a:p>
          <a:p>
            <a:pPr>
              <a:buNone/>
            </a:pPr>
            <a:r>
              <a:rPr lang="ru-RU" dirty="0" smtClean="0"/>
              <a:t>Новикова Женя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Учитель </a:t>
            </a:r>
            <a:r>
              <a:rPr lang="ru-RU" dirty="0" err="1" smtClean="0"/>
              <a:t>Лепилова</a:t>
            </a:r>
            <a:r>
              <a:rPr lang="ru-RU" dirty="0" smtClean="0"/>
              <a:t> Ольга Петровна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10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3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5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663</TotalTime>
  <Words>158</Words>
  <Application>Microsoft Office PowerPoint</Application>
  <PresentationFormat>Экран (4:3)</PresentationFormat>
  <Paragraphs>55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Цель проекта:</vt:lpstr>
      <vt:lpstr>Слайд 2</vt:lpstr>
      <vt:lpstr>Слайд 3</vt:lpstr>
      <vt:lpstr>Слайд 4</vt:lpstr>
      <vt:lpstr>Слайд 5</vt:lpstr>
      <vt:lpstr>Проект по математике- 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Цель проекта:</dc:title>
  <dc:creator>Пользователь</dc:creator>
  <cp:lastModifiedBy>Пользователь</cp:lastModifiedBy>
  <cp:revision>36</cp:revision>
  <dcterms:created xsi:type="dcterms:W3CDTF">2012-02-17T17:15:42Z</dcterms:created>
  <dcterms:modified xsi:type="dcterms:W3CDTF">2012-03-13T04:58:27Z</dcterms:modified>
</cp:coreProperties>
</file>