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0" r:id="rId2"/>
    <p:sldId id="281" r:id="rId3"/>
    <p:sldId id="282" r:id="rId4"/>
    <p:sldId id="258" r:id="rId5"/>
    <p:sldId id="260" r:id="rId6"/>
    <p:sldId id="264" r:id="rId7"/>
    <p:sldId id="267" r:id="rId8"/>
    <p:sldId id="271" r:id="rId9"/>
    <p:sldId id="274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34567" autoAdjust="0"/>
    <p:restoredTop sz="86377" autoAdjust="0"/>
  </p:normalViewPr>
  <p:slideViewPr>
    <p:cSldViewPr>
      <p:cViewPr varScale="1">
        <p:scale>
          <a:sx n="110" d="100"/>
          <a:sy n="110" d="100"/>
        </p:scale>
        <p:origin x="-4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269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5C6D3-513B-45F5-B89D-A922E0FB0CB6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5D52B-0D94-4CA6-A071-739ADD9C4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12E07-D9CE-4357-9510-D8D785FC3557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F4AF1-ED1D-43AB-A703-5E34B3543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7"/>
            <a:ext cx="7772400" cy="403244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600" b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Решение уравнений с помощью формул сокращенного умножения</a:t>
            </a:r>
            <a:endParaRPr lang="ru-RU" sz="6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ru-RU" b="1" i="1" u="sng" dirty="0" smtClean="0"/>
          </a:p>
          <a:p>
            <a:pPr algn="ctr">
              <a:buNone/>
            </a:pPr>
            <a:endParaRPr lang="ru-RU" b="1" i="1" u="sng" dirty="0" smtClean="0"/>
          </a:p>
          <a:p>
            <a:pPr algn="ctr">
              <a:buNone/>
            </a:pPr>
            <a:endParaRPr lang="ru-RU" b="1" i="1" u="sng" dirty="0" smtClean="0"/>
          </a:p>
          <a:p>
            <a:pPr algn="ctr">
              <a:buNone/>
            </a:pPr>
            <a:endParaRPr lang="ru-RU" b="1" i="1" u="sng" dirty="0" smtClean="0"/>
          </a:p>
          <a:p>
            <a:pPr algn="ctr">
              <a:buNone/>
            </a:pPr>
            <a:r>
              <a:rPr lang="ru-RU" sz="7200" b="1" i="1" u="sng" dirty="0" smtClean="0"/>
              <a:t>Спасибо!!!</a:t>
            </a:r>
            <a:endParaRPr lang="ru-RU" sz="72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Над проектом работали ученики 7 класса «А»</a:t>
            </a:r>
          </a:p>
          <a:p>
            <a:pPr>
              <a:buNone/>
            </a:pPr>
            <a:r>
              <a:rPr lang="ru-RU" dirty="0" smtClean="0"/>
              <a:t>          Юнусов Даниил</a:t>
            </a:r>
          </a:p>
          <a:p>
            <a:pPr>
              <a:buNone/>
            </a:pPr>
            <a:r>
              <a:rPr lang="ru-RU" dirty="0" smtClean="0"/>
              <a:t>          Артамонов Сергей</a:t>
            </a:r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dirty="0" err="1" smtClean="0"/>
              <a:t>Афанасков</a:t>
            </a:r>
            <a:r>
              <a:rPr lang="ru-RU" dirty="0" smtClean="0"/>
              <a:t> Павел </a:t>
            </a:r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dirty="0" err="1" smtClean="0"/>
              <a:t>Челюканов</a:t>
            </a:r>
            <a:r>
              <a:rPr lang="ru-RU" dirty="0" smtClean="0"/>
              <a:t> Кирилл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Учитель: </a:t>
            </a:r>
            <a:r>
              <a:rPr lang="ru-RU" dirty="0" err="1" smtClean="0"/>
              <a:t>Лепилова</a:t>
            </a:r>
            <a:r>
              <a:rPr lang="ru-RU" dirty="0" smtClean="0"/>
              <a:t> Ольга Петровна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9"/>
            <a:ext cx="8373616" cy="244827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Цель проекта: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36913"/>
            <a:ext cx="8229600" cy="3157811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5400" i="1" dirty="0" smtClean="0">
                <a:solidFill>
                  <a:schemeClr val="bg1">
                    <a:lumMod val="95000"/>
                  </a:schemeClr>
                </a:solidFill>
              </a:rPr>
              <a:t>Показать практическое применение ФСУ</a:t>
            </a:r>
            <a:endParaRPr lang="ru-RU" sz="5400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6000" b="1" i="1" u="sng" dirty="0" smtClean="0">
                <a:solidFill>
                  <a:schemeClr val="accent2">
                    <a:lumMod val="75000"/>
                  </a:schemeClr>
                </a:solidFill>
              </a:rPr>
              <a:t>Решите уравнения</a:t>
            </a:r>
            <a:endParaRPr lang="ru-RU" sz="6000" b="1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       1) (</a:t>
            </a:r>
            <a:r>
              <a:rPr lang="en-US" sz="4400" b="1" dirty="0" smtClean="0">
                <a:solidFill>
                  <a:srgbClr val="C00000"/>
                </a:solidFill>
              </a:rPr>
              <a:t>x+4)</a:t>
            </a:r>
            <a:r>
              <a:rPr lang="en-US" sz="4400" b="1" baseline="30000" dirty="0" smtClean="0">
                <a:solidFill>
                  <a:srgbClr val="C00000"/>
                </a:solidFill>
              </a:rPr>
              <a:t>2</a:t>
            </a:r>
            <a:r>
              <a:rPr lang="en-US" sz="4400" b="1" dirty="0" smtClean="0">
                <a:solidFill>
                  <a:srgbClr val="C00000"/>
                </a:solidFill>
              </a:rPr>
              <a:t> –x</a:t>
            </a:r>
            <a:r>
              <a:rPr lang="en-US" sz="4400" b="1" baseline="30000" dirty="0" smtClean="0">
                <a:solidFill>
                  <a:srgbClr val="C00000"/>
                </a:solidFill>
              </a:rPr>
              <a:t>2</a:t>
            </a:r>
            <a:r>
              <a:rPr lang="ru-RU" sz="4400" b="1" dirty="0" smtClean="0">
                <a:solidFill>
                  <a:srgbClr val="C00000"/>
                </a:solidFill>
              </a:rPr>
              <a:t>=</a:t>
            </a:r>
            <a:r>
              <a:rPr lang="en-US" sz="4400" b="1" dirty="0" smtClean="0">
                <a:solidFill>
                  <a:srgbClr val="C00000"/>
                </a:solidFill>
              </a:rPr>
              <a:t>24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3" y="2420889"/>
            <a:ext cx="55078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   2) (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x-2)(+2)=x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-3x+2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9" y="3212977"/>
            <a:ext cx="48099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 </a:t>
            </a:r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</a:rPr>
              <a:t>3) (2-x)</a:t>
            </a:r>
            <a:r>
              <a:rPr lang="en-US" sz="4400" b="1" baseline="30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</a:rPr>
              <a:t>-x(x-5)=7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3933057"/>
            <a:ext cx="58843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4) (</a:t>
            </a:r>
            <a:r>
              <a:rPr lang="en-US" sz="4400" b="1" dirty="0" smtClean="0">
                <a:solidFill>
                  <a:srgbClr val="0070C0"/>
                </a:solidFill>
              </a:rPr>
              <a:t>x</a:t>
            </a:r>
            <a:r>
              <a:rPr lang="ru-RU" sz="4400" b="1" dirty="0" smtClean="0">
                <a:solidFill>
                  <a:srgbClr val="0070C0"/>
                </a:solidFill>
              </a:rPr>
              <a:t>+3)</a:t>
            </a:r>
            <a:r>
              <a:rPr lang="en-US" sz="4400" b="1" baseline="30000" dirty="0" smtClean="0">
                <a:solidFill>
                  <a:srgbClr val="0070C0"/>
                </a:solidFill>
              </a:rPr>
              <a:t>2</a:t>
            </a:r>
            <a:r>
              <a:rPr lang="en-US" sz="4400" b="1" dirty="0" smtClean="0">
                <a:solidFill>
                  <a:srgbClr val="0070C0"/>
                </a:solidFill>
              </a:rPr>
              <a:t>=(x-5)(x+5)+58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4725145"/>
            <a:ext cx="56166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</a:t>
            </a:r>
            <a:r>
              <a:rPr lang="en-US" sz="4400" b="1" dirty="0" smtClean="0">
                <a:solidFill>
                  <a:srgbClr val="7030A0"/>
                </a:solidFill>
              </a:rPr>
              <a:t>5) (2y+1)</a:t>
            </a:r>
            <a:r>
              <a:rPr lang="en-US" sz="4400" b="1" baseline="30000" dirty="0" smtClean="0">
                <a:solidFill>
                  <a:srgbClr val="7030A0"/>
                </a:solidFill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</a:rPr>
              <a:t>-4y</a:t>
            </a:r>
            <a:r>
              <a:rPr lang="en-US" sz="4400" b="1" baseline="30000" dirty="0" smtClean="0">
                <a:solidFill>
                  <a:srgbClr val="7030A0"/>
                </a:solidFill>
              </a:rPr>
              <a:t>2</a:t>
            </a:r>
            <a:r>
              <a:rPr lang="en-US" sz="4400" b="1" dirty="0" smtClean="0">
                <a:solidFill>
                  <a:srgbClr val="7030A0"/>
                </a:solidFill>
              </a:rPr>
              <a:t>=21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0"/>
            <a:ext cx="9786975" cy="6858000"/>
          </a:xfrm>
        </p:spPr>
        <p:style>
          <a:lnRef idx="0">
            <a:schemeClr val="dk1"/>
          </a:lnRef>
          <a:fillRef idx="1001">
            <a:schemeClr val="dk2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endParaRPr lang="en-US" sz="2000" dirty="0" smtClean="0"/>
          </a:p>
          <a:p>
            <a:pPr marL="514350" indent="-514350">
              <a:buNone/>
            </a:pPr>
            <a:r>
              <a:rPr lang="ru-RU" sz="4800" dirty="0" smtClean="0"/>
              <a:t>          </a:t>
            </a:r>
            <a:r>
              <a:rPr lang="ru-RU" sz="6000" dirty="0" smtClean="0"/>
              <a:t>1)(</a:t>
            </a:r>
            <a:r>
              <a:rPr lang="en-US" sz="6000" dirty="0" smtClean="0"/>
              <a:t>x+4)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-x</a:t>
            </a:r>
            <a:r>
              <a:rPr lang="en-US" sz="6000" baseline="30000" dirty="0" smtClean="0"/>
              <a:t>2</a:t>
            </a:r>
            <a:r>
              <a:rPr lang="ru-RU" sz="6000" dirty="0" smtClean="0"/>
              <a:t>=</a:t>
            </a:r>
            <a:r>
              <a:rPr lang="en-US" sz="6000" dirty="0" smtClean="0"/>
              <a:t>24</a:t>
            </a:r>
          </a:p>
          <a:p>
            <a:pPr marL="514350" indent="-514350">
              <a:buNone/>
            </a:pPr>
            <a:r>
              <a:rPr lang="en-US" sz="6000" dirty="0" smtClean="0"/>
              <a:t> </a:t>
            </a:r>
            <a:r>
              <a:rPr lang="ru-RU" sz="6000" dirty="0" smtClean="0"/>
              <a:t>             </a:t>
            </a:r>
            <a:r>
              <a:rPr lang="en-US" sz="6000" dirty="0" smtClean="0"/>
              <a:t>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+8x+16-x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=24</a:t>
            </a:r>
          </a:p>
          <a:p>
            <a:pPr marL="514350" indent="-514350">
              <a:buNone/>
            </a:pPr>
            <a:r>
              <a:rPr lang="en-US" sz="6000" dirty="0" smtClean="0"/>
              <a:t> </a:t>
            </a:r>
            <a:r>
              <a:rPr lang="ru-RU" sz="6000" dirty="0" smtClean="0"/>
              <a:t>              </a:t>
            </a:r>
            <a:r>
              <a:rPr lang="en-US" sz="6000" dirty="0" smtClean="0"/>
              <a:t>8x=24-16</a:t>
            </a:r>
            <a:endParaRPr lang="ru-RU" sz="6000" dirty="0" smtClean="0"/>
          </a:p>
          <a:p>
            <a:pPr marL="514350" indent="-514350">
              <a:buNone/>
            </a:pPr>
            <a:r>
              <a:rPr lang="ru-RU" sz="6000" dirty="0" smtClean="0"/>
              <a:t>               </a:t>
            </a:r>
            <a:r>
              <a:rPr lang="en-US" sz="6000" dirty="0" smtClean="0"/>
              <a:t>8x=8</a:t>
            </a:r>
          </a:p>
          <a:p>
            <a:pPr marL="514350" indent="-514350">
              <a:buNone/>
            </a:pPr>
            <a:r>
              <a:rPr lang="ru-RU" sz="6000" dirty="0" smtClean="0"/>
              <a:t>               </a:t>
            </a:r>
            <a:r>
              <a:rPr lang="en-US" sz="6000" dirty="0" smtClean="0"/>
              <a:t>X=1</a:t>
            </a:r>
            <a:r>
              <a:rPr lang="ru-RU" sz="6000" dirty="0" smtClean="0"/>
              <a:t> (Э)</a:t>
            </a:r>
          </a:p>
          <a:p>
            <a:pPr marL="514350" indent="-514350">
              <a:buNone/>
            </a:pPr>
            <a:endParaRPr lang="en-US" sz="6000" dirty="0" smtClean="0"/>
          </a:p>
          <a:p>
            <a:pPr marL="514350" indent="-514350">
              <a:buNone/>
            </a:pPr>
            <a:r>
              <a:rPr lang="en-US" dirty="0" smtClean="0"/>
              <a:t>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-214338"/>
            <a:ext cx="9501223" cy="7072338"/>
          </a:xfrm>
          <a:solidFill>
            <a:srgbClr val="00206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000" dirty="0" smtClean="0"/>
              <a:t>        2) (</a:t>
            </a:r>
            <a:r>
              <a:rPr lang="en-US" sz="6000" dirty="0" smtClean="0"/>
              <a:t>x-2)(x+2)=x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-3x+2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              </a:t>
            </a:r>
            <a:r>
              <a:rPr lang="en-US" sz="6000" dirty="0" smtClean="0"/>
              <a:t>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-4=x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-3x+2</a:t>
            </a:r>
          </a:p>
          <a:p>
            <a:pPr>
              <a:buNone/>
            </a:pPr>
            <a:r>
              <a:rPr lang="ru-RU" sz="6000" dirty="0" smtClean="0"/>
              <a:t>              </a:t>
            </a:r>
            <a:r>
              <a:rPr lang="en-US" sz="6000" dirty="0" smtClean="0"/>
              <a:t>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-x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+3x=2+4</a:t>
            </a:r>
          </a:p>
          <a:p>
            <a:pPr>
              <a:buNone/>
            </a:pPr>
            <a:r>
              <a:rPr lang="ru-RU" sz="6000" dirty="0" smtClean="0"/>
              <a:t>              </a:t>
            </a:r>
            <a:r>
              <a:rPr lang="en-US" sz="6000" dirty="0" smtClean="0"/>
              <a:t>3x=6</a:t>
            </a:r>
          </a:p>
          <a:p>
            <a:pPr>
              <a:buNone/>
            </a:pPr>
            <a:r>
              <a:rPr lang="ru-RU" sz="6000" dirty="0" smtClean="0"/>
              <a:t>              </a:t>
            </a:r>
            <a:r>
              <a:rPr lang="en-US" sz="6000" dirty="0" smtClean="0"/>
              <a:t>x=2 (</a:t>
            </a:r>
            <a:r>
              <a:rPr lang="ru-RU" sz="6000" dirty="0" smtClean="0"/>
              <a:t>Й)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sz="4800" dirty="0" smtClean="0"/>
              <a:t>              </a:t>
            </a:r>
            <a:r>
              <a:rPr lang="en-US" sz="6000" dirty="0" smtClean="0"/>
              <a:t>3) (2-x)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-x(x-5)=7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                </a:t>
            </a:r>
            <a:r>
              <a:rPr lang="en-US" sz="6000" dirty="0" smtClean="0"/>
              <a:t>4-4x+x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-x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+5x=7</a:t>
            </a:r>
          </a:p>
          <a:p>
            <a:pPr>
              <a:buNone/>
            </a:pPr>
            <a:r>
              <a:rPr lang="ru-RU" sz="6000" dirty="0" smtClean="0"/>
              <a:t>                </a:t>
            </a:r>
            <a:r>
              <a:rPr lang="en-US" sz="6000" dirty="0" smtClean="0"/>
              <a:t>X=7-4</a:t>
            </a:r>
          </a:p>
          <a:p>
            <a:pPr>
              <a:buNone/>
            </a:pPr>
            <a:r>
              <a:rPr lang="ru-RU" sz="6000" dirty="0" smtClean="0"/>
              <a:t>                </a:t>
            </a:r>
            <a:r>
              <a:rPr lang="en-US" sz="6000" dirty="0" smtClean="0"/>
              <a:t>X=3</a:t>
            </a:r>
            <a:r>
              <a:rPr lang="ru-RU" sz="6000" dirty="0" smtClean="0"/>
              <a:t> (Л)           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800" dirty="0" smtClean="0"/>
              <a:t>        </a:t>
            </a:r>
            <a:r>
              <a:rPr lang="ru-RU" sz="6000" dirty="0" smtClean="0"/>
              <a:t>4) (</a:t>
            </a:r>
            <a:r>
              <a:rPr lang="en-US" sz="6000" dirty="0" smtClean="0"/>
              <a:t>x</a:t>
            </a:r>
            <a:r>
              <a:rPr lang="ru-RU" sz="6000" dirty="0" smtClean="0"/>
              <a:t>+3)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=(x-5)(x+5)+58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           </a:t>
            </a:r>
            <a:r>
              <a:rPr lang="en-US" sz="6000" dirty="0" smtClean="0"/>
              <a:t>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+6x+9=x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-25+58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           </a:t>
            </a:r>
            <a:r>
              <a:rPr lang="en-US" sz="6000" dirty="0" smtClean="0"/>
              <a:t>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+6x+9-x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=33</a:t>
            </a:r>
          </a:p>
          <a:p>
            <a:pPr>
              <a:buNone/>
            </a:pPr>
            <a:r>
              <a:rPr lang="ru-RU" sz="6000" dirty="0" smtClean="0"/>
              <a:t>           </a:t>
            </a:r>
            <a:r>
              <a:rPr lang="en-US" sz="6000" dirty="0" smtClean="0"/>
              <a:t>6x=24</a:t>
            </a:r>
          </a:p>
          <a:p>
            <a:pPr>
              <a:buNone/>
            </a:pPr>
            <a:r>
              <a:rPr lang="ru-RU" sz="6000" dirty="0" smtClean="0"/>
              <a:t>           </a:t>
            </a:r>
            <a:r>
              <a:rPr lang="en-US" sz="6000" dirty="0" smtClean="0"/>
              <a:t>X=4 (</a:t>
            </a:r>
            <a:r>
              <a:rPr lang="ru-RU" sz="6000" dirty="0" smtClean="0"/>
              <a:t>Е)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sz="6000" dirty="0" smtClean="0"/>
              <a:t>            </a:t>
            </a:r>
            <a:r>
              <a:rPr lang="en-US" sz="6000" dirty="0" smtClean="0"/>
              <a:t>5) (2y+1)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-4y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=21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                 </a:t>
            </a:r>
            <a:r>
              <a:rPr lang="en-US" sz="6000" dirty="0" smtClean="0"/>
              <a:t>4y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+4y+1-4y</a:t>
            </a:r>
            <a:r>
              <a:rPr lang="en-US" sz="6000" baseline="30000" dirty="0" smtClean="0"/>
              <a:t>2</a:t>
            </a:r>
            <a:r>
              <a:rPr lang="en-US" sz="6000" dirty="0" smtClean="0"/>
              <a:t>=21</a:t>
            </a:r>
          </a:p>
          <a:p>
            <a:pPr>
              <a:buNone/>
            </a:pPr>
            <a:r>
              <a:rPr lang="ru-RU" sz="6000" dirty="0" smtClean="0"/>
              <a:t>                 </a:t>
            </a:r>
            <a:r>
              <a:rPr lang="en-US" sz="6000" dirty="0" smtClean="0"/>
              <a:t>4y=20</a:t>
            </a:r>
          </a:p>
          <a:p>
            <a:pPr>
              <a:buNone/>
            </a:pPr>
            <a:r>
              <a:rPr lang="ru-RU" sz="6000" dirty="0" smtClean="0"/>
              <a:t>                 у</a:t>
            </a:r>
            <a:r>
              <a:rPr lang="en-US" sz="6000" dirty="0" smtClean="0"/>
              <a:t>=5 (</a:t>
            </a:r>
            <a:r>
              <a:rPr lang="ru-RU" sz="6000" dirty="0" smtClean="0"/>
              <a:t>Р)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4286248" y="714356"/>
            <a:ext cx="4214843" cy="2357454"/>
          </a:xfrm>
        </p:spPr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А теперь прочитайте  фамилию этого учёного.</a:t>
            </a:r>
          </a:p>
          <a:p>
            <a:r>
              <a:rPr lang="ru-RU" sz="5400" dirty="0" smtClean="0">
                <a:solidFill>
                  <a:schemeClr val="bg1"/>
                </a:solidFill>
              </a:rPr>
              <a:t>Эйлер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Он родился в Швейцарии и в 1727 г. Двадцатилетним юношей он был приглашён в Петербургскую академию наук. Был соратником Ломоносова. Его считали великим учителем математики!</a:t>
            </a:r>
            <a:endParaRPr lang="ru-RU" sz="36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713946"/>
            <a:ext cx="2643207" cy="33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785927"/>
            <a:ext cx="3036939" cy="2176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9" y="785794"/>
            <a:ext cx="285752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337</TotalTime>
  <Words>218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Решение уравнений с помощью формул сокращенного умножения</vt:lpstr>
      <vt:lpstr>Цель проекта:</vt:lpstr>
      <vt:lpstr>Решите уравнения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43</cp:revision>
  <dcterms:created xsi:type="dcterms:W3CDTF">2012-02-06T12:29:51Z</dcterms:created>
  <dcterms:modified xsi:type="dcterms:W3CDTF">2012-03-13T05:03:20Z</dcterms:modified>
</cp:coreProperties>
</file>