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view3D>
      <c:rAngAx val="1"/>
    </c:view3D>
    <c:plotArea>
      <c:layout>
        <c:manualLayout>
          <c:layoutTarget val="inner"/>
          <c:xMode val="edge"/>
          <c:yMode val="edge"/>
          <c:x val="8.7431649168853931E-2"/>
          <c:y val="4.8808093755722412E-2"/>
          <c:w val="0.81996073928258972"/>
          <c:h val="0.9256396264420437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3</c:v>
                </c:pt>
                <c:pt idx="3">
                  <c:v>4.5</c:v>
                </c:pt>
                <c:pt idx="4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</c:v>
                </c:pt>
                <c:pt idx="1">
                  <c:v>12</c:v>
                </c:pt>
                <c:pt idx="2">
                  <c:v>9</c:v>
                </c:pt>
                <c:pt idx="3">
                  <c:v>9</c:v>
                </c:pt>
                <c:pt idx="4">
                  <c:v>5</c:v>
                </c:pt>
              </c:numCache>
            </c:numRef>
          </c:val>
        </c:ser>
        <c:shape val="cylinder"/>
        <c:axId val="59526528"/>
        <c:axId val="59536512"/>
        <c:axId val="0"/>
      </c:bar3DChart>
      <c:catAx>
        <c:axId val="59526528"/>
        <c:scaling>
          <c:orientation val="minMax"/>
        </c:scaling>
        <c:delete val="1"/>
        <c:axPos val="b"/>
        <c:tickLblPos val="none"/>
        <c:crossAx val="59536512"/>
        <c:crosses val="autoZero"/>
        <c:auto val="1"/>
        <c:lblAlgn val="ctr"/>
        <c:lblOffset val="100"/>
      </c:catAx>
      <c:valAx>
        <c:axId val="59536512"/>
        <c:scaling>
          <c:orientation val="minMax"/>
        </c:scaling>
        <c:axPos val="l"/>
        <c:majorGridlines/>
        <c:numFmt formatCode="General" sourceLinked="1"/>
        <c:tickLblPos val="nextTo"/>
        <c:crossAx val="59526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5.1899007893530906E-2"/>
          <c:y val="7.2616935184143987E-3"/>
          <c:w val="0.91491541382465669"/>
          <c:h val="0.9467475808649610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harsh" dir="t">
                <a:rot lat="6000000" lon="6000000" rev="0"/>
              </a:lightRig>
            </a:scene3d>
            <a:sp3d prstMaterial="metal">
              <a:bevelT w="20000" h="9000" prst="angle"/>
              <a:contourClr>
                <a:srgbClr val="000000"/>
              </a:contourClr>
            </a:sp3d>
          </c:spPr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0.65441</cdr:x>
      <cdr:y>0.17006</cdr:y>
    </cdr:from>
    <cdr:to>
      <cdr:x>0.67647</cdr:x>
      <cdr:y>0.22239</cdr:y>
    </cdr:to>
    <cdr:sp macro="" textlink="">
      <cdr:nvSpPr>
        <cdr:cNvPr id="3" name="Шестиугольник 2"/>
        <cdr:cNvSpPr/>
      </cdr:nvSpPr>
      <cdr:spPr>
        <a:xfrm xmlns:a="http://schemas.openxmlformats.org/drawingml/2006/main">
          <a:off x="6357982" y="928694"/>
          <a:ext cx="214314" cy="285752"/>
        </a:xfrm>
        <a:prstGeom xmlns:a="http://schemas.openxmlformats.org/drawingml/2006/main" prst="hexagon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0.65441</cdr:x>
      <cdr:y>0.10465</cdr:y>
    </cdr:from>
    <cdr:to>
      <cdr:x>0.67647</cdr:x>
      <cdr:y>0.15698</cdr:y>
    </cdr:to>
    <cdr:sp macro="" textlink="">
      <cdr:nvSpPr>
        <cdr:cNvPr id="4" name="Шестиугольник 3"/>
        <cdr:cNvSpPr/>
      </cdr:nvSpPr>
      <cdr:spPr>
        <a:xfrm xmlns:a="http://schemas.openxmlformats.org/drawingml/2006/main">
          <a:off x="6357982" y="571504"/>
          <a:ext cx="214314" cy="285752"/>
        </a:xfrm>
        <a:prstGeom xmlns:a="http://schemas.openxmlformats.org/drawingml/2006/main" prst="hexagon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1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0.69853</cdr:x>
      <cdr:y>0.06541</cdr:y>
    </cdr:from>
    <cdr:to>
      <cdr:x>0.89706</cdr:x>
      <cdr:y>0.27209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786610" y="357190"/>
          <a:ext cx="1928826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0.67647</cdr:x>
      <cdr:y>0.07849</cdr:y>
    </cdr:from>
    <cdr:to>
      <cdr:x>0.97058</cdr:x>
      <cdr:y>0.27209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572296" y="428628"/>
          <a:ext cx="2857488" cy="1057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Начальная школа</a:t>
          </a:r>
        </a:p>
        <a:p xmlns:a="http://schemas.openxmlformats.org/drawingml/2006/main">
          <a:r>
            <a:rPr lang="ru-RU" sz="2400" b="1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Старшая школа</a:t>
          </a:r>
          <a:endParaRPr lang="ru-RU" sz="2400" b="1" i="1" dirty="0">
            <a:solidFill>
              <a:schemeClr val="accent2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099134-71A4-4FAF-874D-704C13823F9D}" type="datetimeFigureOut">
              <a:rPr lang="ru-RU" smtClean="0"/>
              <a:pPr/>
              <a:t>21.04.2010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3B3E40-5185-4520-888A-5FF2393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3ffh4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007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14" y="2560630"/>
            <a:ext cx="6929486" cy="4297370"/>
          </a:xfrm>
        </p:spPr>
        <p:txBody>
          <a:bodyPr>
            <a:normAutofit/>
          </a:bodyPr>
          <a:lstStyle/>
          <a:p>
            <a:pPr algn="r"/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Современный учитель как гарант </a:t>
            </a:r>
            <a:r>
              <a:rPr lang="ru-RU" sz="5400" b="1" i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5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образовательного процесса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86808" cy="350046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Анализ угроз здоровью современного школьника.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715436" cy="941361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Рост хронических заболеваний у школьников.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-285784" y="785794"/>
          <a:ext cx="9715568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8662" y="6000768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зрения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600076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пищеварения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5842337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–двигательная система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5929330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Нервная система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578" y="5842337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система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15328" cy="1435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Состояние здоровья учащихся старшей школы в России.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Данные </a:t>
            </a:r>
            <a:r>
              <a:rPr lang="ru-RU" sz="2700" dirty="0" err="1" smtClean="0"/>
              <a:t>Минздравсоцразвития</a:t>
            </a:r>
            <a:r>
              <a:rPr lang="ru-RU" sz="2700" dirty="0" smtClean="0"/>
              <a:t> на май 2009г.</a:t>
            </a:r>
            <a:endParaRPr lang="ru-RU" sz="27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4071894"/>
            <a:ext cx="5000660" cy="2786106"/>
          </a:xfrm>
          <a:noFill/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10% здоровые дети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40% относятся к группе риска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50% имеют хроническую патологию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500562" y="1500174"/>
          <a:ext cx="4857752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0" y="5786454"/>
            <a:ext cx="500066" cy="48463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0" y="4143380"/>
            <a:ext cx="500066" cy="484632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0" y="4714884"/>
            <a:ext cx="500066" cy="484632"/>
          </a:xfrm>
          <a:prstGeom prst="rightArrow">
            <a:avLst/>
          </a:prstGeom>
          <a:solidFill>
            <a:schemeClr val="accent3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Факторы риска для здоровья современных школьников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снижение физической активности детей;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существующая система физического воспитания;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стрессовая педагогическая тактика;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чрезмерная интенсивность образовательного процесса;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раннее начало дошкольного систематического обучения;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несоответствие методик и технологий обучения возрастным и функциональным возможностям школьников;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несоблюдение элементарных физиологических и гигиенических требований к организации учебного процесса;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функциональная неграмотность педагогов в вопросах охраны и укрепления здоровья детей;</a:t>
            </a:r>
          </a:p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ухудшение качества питания детей.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170</TotalTime>
  <Words>129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Современный учитель как гарант здоровьесберегающего образовательного процесса.</vt:lpstr>
      <vt:lpstr>Анализ угроз здоровью современного школьника.</vt:lpstr>
      <vt:lpstr>Рост хронических заболеваний у школьников.</vt:lpstr>
      <vt:lpstr>Состояние здоровья учащихся старшей школы в России. Данные Минздравсоцразвития на май 2009г.</vt:lpstr>
      <vt:lpstr>Факторы риска для здоровья современных школьников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18</cp:revision>
  <dcterms:created xsi:type="dcterms:W3CDTF">2010-04-20T18:58:22Z</dcterms:created>
  <dcterms:modified xsi:type="dcterms:W3CDTF">2010-04-20T21:58:50Z</dcterms:modified>
</cp:coreProperties>
</file>