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8" r:id="rId2"/>
    <p:sldId id="257" r:id="rId3"/>
    <p:sldId id="260" r:id="rId4"/>
    <p:sldId id="262" r:id="rId5"/>
    <p:sldId id="263" r:id="rId6"/>
    <p:sldId id="266" r:id="rId7"/>
    <p:sldId id="268" r:id="rId8"/>
    <p:sldId id="269" r:id="rId9"/>
    <p:sldId id="272" r:id="rId10"/>
    <p:sldId id="27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B4C71EC6-210F-42DE-9C53-41977AD35B3D}" type="datetimeFigureOut">
              <a:rPr lang="ru-RU" smtClean="0"/>
              <a:t>10.11.2012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i="1" dirty="0" smtClean="0"/>
              <a:t>Дворцы </a:t>
            </a:r>
            <a:br>
              <a:rPr lang="ru-RU" b="1" i="1" dirty="0" smtClean="0"/>
            </a:br>
            <a:r>
              <a:rPr lang="ru-RU" b="1" i="1" dirty="0" smtClean="0"/>
              <a:t>Санкт - Петербурга</a:t>
            </a:r>
            <a:endParaRPr lang="ru-RU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3861048"/>
            <a:ext cx="7416824" cy="1368152"/>
          </a:xfrm>
        </p:spPr>
        <p:txBody>
          <a:bodyPr>
            <a:normAutofit fontScale="77500" lnSpcReduction="20000"/>
          </a:bodyPr>
          <a:lstStyle/>
          <a:p>
            <a:pPr algn="r"/>
            <a:r>
              <a:rPr lang="ru-RU" dirty="0" smtClean="0"/>
              <a:t>Презентация </a:t>
            </a:r>
          </a:p>
          <a:p>
            <a:pPr algn="r"/>
            <a:r>
              <a:rPr lang="ru-RU" dirty="0"/>
              <a:t>у</a:t>
            </a:r>
            <a:r>
              <a:rPr lang="ru-RU" dirty="0" smtClean="0"/>
              <a:t>чителя – логопеда  </a:t>
            </a:r>
            <a:r>
              <a:rPr lang="ru-RU" dirty="0" err="1" smtClean="0"/>
              <a:t>Ульяны</a:t>
            </a:r>
            <a:r>
              <a:rPr lang="ru-RU" dirty="0" smtClean="0"/>
              <a:t>  Леонтьевны </a:t>
            </a:r>
            <a:r>
              <a:rPr lang="ru-RU" dirty="0" err="1" smtClean="0"/>
              <a:t>Овчинниковой</a:t>
            </a:r>
            <a:endParaRPr lang="ru-RU" dirty="0" smtClean="0"/>
          </a:p>
          <a:p>
            <a:pPr algn="r"/>
            <a:r>
              <a:rPr lang="ru-RU" sz="1500" dirty="0" smtClean="0"/>
              <a:t>ГБДОУ «Детский сад № 12 комбинированного вида Красносельского района Санкт – Петербурга»</a:t>
            </a:r>
            <a:endParaRPr lang="ru-RU" sz="1500" dirty="0"/>
          </a:p>
        </p:txBody>
      </p:sp>
    </p:spTree>
    <p:extLst>
      <p:ext uri="{BB962C8B-B14F-4D97-AF65-F5344CB8AC3E}">
        <p14:creationId xmlns:p14="http://schemas.microsoft.com/office/powerpoint/2010/main" val="3634493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Ann\Desktop\Ульяна\Дворцы\800px-Невский_4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675" y="1196752"/>
            <a:ext cx="6912768" cy="44644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503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Вертикальный свиток 5"/>
          <p:cNvSpPr/>
          <p:nvPr/>
        </p:nvSpPr>
        <p:spPr>
          <a:xfrm rot="21194824">
            <a:off x="4630096" y="960950"/>
            <a:ext cx="3610434" cy="4620022"/>
          </a:xfrm>
          <a:prstGeom prst="verticalScroll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i="1" dirty="0">
                <a:solidFill>
                  <a:schemeClr val="tx1"/>
                </a:solidFill>
                <a:latin typeface="Book Antiqua" pitchFamily="18" charset="0"/>
                <a:ea typeface="BatangChe" pitchFamily="49" charset="-127"/>
              </a:rPr>
              <a:t>«Послушай, мой зодчий! – </a:t>
            </a:r>
          </a:p>
          <a:p>
            <a:pPr algn="ctr"/>
            <a:r>
              <a:rPr lang="ru-RU" sz="1600" i="1" dirty="0">
                <a:solidFill>
                  <a:schemeClr val="tx1"/>
                </a:solidFill>
                <a:latin typeface="Book Antiqua" pitchFamily="18" charset="0"/>
                <a:ea typeface="BatangChe" pitchFamily="49" charset="-127"/>
              </a:rPr>
              <a:t>сказала царица. – </a:t>
            </a:r>
          </a:p>
          <a:p>
            <a:pPr algn="ctr"/>
            <a:r>
              <a:rPr lang="ru-RU" sz="1600" i="1" dirty="0">
                <a:solidFill>
                  <a:schemeClr val="tx1"/>
                </a:solidFill>
                <a:latin typeface="Book Antiqua" pitchFamily="18" charset="0"/>
                <a:ea typeface="BatangChe" pitchFamily="49" charset="-127"/>
              </a:rPr>
              <a:t>Ведь Санкт – Петербург – </a:t>
            </a:r>
          </a:p>
          <a:p>
            <a:pPr algn="ctr"/>
            <a:r>
              <a:rPr lang="ru-RU" sz="1600" i="1" dirty="0">
                <a:solidFill>
                  <a:schemeClr val="tx1"/>
                </a:solidFill>
                <a:latin typeface="Book Antiqua" pitchFamily="18" charset="0"/>
                <a:ea typeface="BatangChe" pitchFamily="49" charset="-127"/>
              </a:rPr>
              <a:t>это все же столица!</a:t>
            </a:r>
          </a:p>
          <a:p>
            <a:pPr algn="ctr"/>
            <a:r>
              <a:rPr lang="ru-RU" sz="1600" i="1" dirty="0">
                <a:solidFill>
                  <a:schemeClr val="tx1"/>
                </a:solidFill>
                <a:latin typeface="Book Antiqua" pitchFamily="18" charset="0"/>
                <a:ea typeface="BatangChe" pitchFamily="49" charset="-127"/>
              </a:rPr>
              <a:t>В роскошном дворце я хочу поселиться,</a:t>
            </a:r>
          </a:p>
          <a:p>
            <a:pPr algn="ctr"/>
            <a:r>
              <a:rPr lang="ru-RU" sz="1600" i="1" dirty="0">
                <a:solidFill>
                  <a:schemeClr val="tx1"/>
                </a:solidFill>
                <a:latin typeface="Book Antiqua" pitchFamily="18" charset="0"/>
                <a:ea typeface="BatangChe" pitchFamily="49" charset="-127"/>
              </a:rPr>
              <a:t>Чтоб там на балах, на пирах веселиться.</a:t>
            </a:r>
          </a:p>
          <a:p>
            <a:pPr algn="ctr"/>
            <a:r>
              <a:rPr lang="ru-RU" sz="1600" i="1" dirty="0">
                <a:solidFill>
                  <a:schemeClr val="tx1"/>
                </a:solidFill>
                <a:latin typeface="Book Antiqua" pitchFamily="18" charset="0"/>
                <a:ea typeface="BatangChe" pitchFamily="49" charset="-127"/>
              </a:rPr>
              <a:t>Да теплый построй, </a:t>
            </a:r>
          </a:p>
          <a:p>
            <a:pPr algn="ctr"/>
            <a:r>
              <a:rPr lang="ru-RU" sz="1600" i="1" dirty="0">
                <a:solidFill>
                  <a:schemeClr val="tx1"/>
                </a:solidFill>
                <a:latin typeface="Book Antiqua" pitchFamily="18" charset="0"/>
                <a:ea typeface="BatangChe" pitchFamily="49" charset="-127"/>
              </a:rPr>
              <a:t>Чтоб не мерзнуть в метели!»</a:t>
            </a:r>
          </a:p>
          <a:p>
            <a:pPr algn="ctr"/>
            <a:r>
              <a:rPr lang="ru-RU" sz="1600" i="1" dirty="0">
                <a:solidFill>
                  <a:schemeClr val="tx1"/>
                </a:solidFill>
                <a:latin typeface="Book Antiqua" pitchFamily="18" charset="0"/>
                <a:ea typeface="BatangChe" pitchFamily="49" charset="-127"/>
              </a:rPr>
              <a:t>И взялся за дело великий Растрелли.</a:t>
            </a:r>
          </a:p>
        </p:txBody>
      </p:sp>
      <p:pic>
        <p:nvPicPr>
          <p:cNvPr id="1026" name="Picture 2" descr="C:\Users\Ann\Desktop\b9d46b5754461018bfcccc4a30c2950f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48" b="15648"/>
          <a:stretch>
            <a:fillRect/>
          </a:stretch>
        </p:blipFill>
        <p:spPr bwMode="auto">
          <a:xfrm>
            <a:off x="1105142" y="1628800"/>
            <a:ext cx="3538866" cy="38164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712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pic>
        <p:nvPicPr>
          <p:cNvPr id="2050" name="Picture 2" descr="C:\Users\Ann\Desktop\Dvortsovaya_pier_at_1840_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850" y="1268760"/>
            <a:ext cx="6870526" cy="43924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4633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nn\Desktop\medium4ab3f34e4ea7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196753"/>
            <a:ext cx="6840760" cy="446449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0092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5" name="Вертикальный свиток 4"/>
          <p:cNvSpPr/>
          <p:nvPr/>
        </p:nvSpPr>
        <p:spPr>
          <a:xfrm rot="21146726">
            <a:off x="4777794" y="1041813"/>
            <a:ext cx="3419607" cy="4536268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i="1" dirty="0" smtClean="0">
              <a:solidFill>
                <a:schemeClr val="tx1"/>
              </a:solidFill>
            </a:endParaRPr>
          </a:p>
          <a:p>
            <a:pPr algn="ctr"/>
            <a:r>
              <a:rPr lang="ru-RU" sz="1600" i="1" dirty="0" smtClean="0">
                <a:solidFill>
                  <a:schemeClr val="tx1"/>
                </a:solidFill>
              </a:rPr>
              <a:t>Вызвал </a:t>
            </a:r>
            <a:r>
              <a:rPr lang="ru-RU" sz="1600" i="1" dirty="0">
                <a:solidFill>
                  <a:schemeClr val="tx1"/>
                </a:solidFill>
              </a:rPr>
              <a:t>к себе архитектора Павел:</a:t>
            </a:r>
            <a:br>
              <a:rPr lang="ru-RU" sz="1600" i="1" dirty="0">
                <a:solidFill>
                  <a:schemeClr val="tx1"/>
                </a:solidFill>
              </a:rPr>
            </a:br>
            <a:r>
              <a:rPr lang="ru-RU" sz="1600" i="1" dirty="0">
                <a:solidFill>
                  <a:schemeClr val="tx1"/>
                </a:solidFill>
              </a:rPr>
              <a:t>«Постройка </a:t>
            </a:r>
            <a:r>
              <a:rPr lang="ru-RU" sz="1600" b="1" i="1" dirty="0">
                <a:solidFill>
                  <a:schemeClr val="tx1"/>
                </a:solidFill>
              </a:rPr>
              <a:t>дворец</a:t>
            </a:r>
            <a:r>
              <a:rPr lang="ru-RU" sz="1600" i="1" dirty="0">
                <a:solidFill>
                  <a:schemeClr val="tx1"/>
                </a:solidFill>
              </a:rPr>
              <a:t> против нынешних правил.</a:t>
            </a:r>
            <a:br>
              <a:rPr lang="ru-RU" sz="1600" i="1" dirty="0">
                <a:solidFill>
                  <a:schemeClr val="tx1"/>
                </a:solidFill>
              </a:rPr>
            </a:br>
            <a:r>
              <a:rPr lang="ru-RU" sz="1600" i="1" dirty="0">
                <a:solidFill>
                  <a:schemeClr val="tx1"/>
                </a:solidFill>
              </a:rPr>
              <a:t>Не для веселья, обмана и лести.</a:t>
            </a:r>
            <a:br>
              <a:rPr lang="ru-RU" sz="1600" i="1" dirty="0">
                <a:solidFill>
                  <a:schemeClr val="tx1"/>
                </a:solidFill>
              </a:rPr>
            </a:br>
            <a:r>
              <a:rPr lang="ru-RU" sz="1600" i="1" dirty="0">
                <a:solidFill>
                  <a:schemeClr val="tx1"/>
                </a:solidFill>
              </a:rPr>
              <a:t>Пусть станет оплотом он рыцарской чести.</a:t>
            </a:r>
            <a:br>
              <a:rPr lang="ru-RU" sz="1600" i="1" dirty="0">
                <a:solidFill>
                  <a:schemeClr val="tx1"/>
                </a:solidFill>
              </a:rPr>
            </a:br>
            <a:r>
              <a:rPr lang="ru-RU" sz="1600" i="1" dirty="0">
                <a:solidFill>
                  <a:schemeClr val="tx1"/>
                </a:solidFill>
              </a:rPr>
              <a:t>Стройте без отдыха: нощно и денно!</a:t>
            </a:r>
            <a:br>
              <a:rPr lang="ru-RU" sz="1600" i="1" dirty="0">
                <a:solidFill>
                  <a:schemeClr val="tx1"/>
                </a:solidFill>
              </a:rPr>
            </a:br>
            <a:r>
              <a:rPr lang="ru-RU" sz="1600" i="1" dirty="0">
                <a:solidFill>
                  <a:schemeClr val="tx1"/>
                </a:solidFill>
              </a:rPr>
              <a:t>И взялся за дело блистательный Бренна.</a:t>
            </a:r>
            <a:br>
              <a:rPr lang="ru-RU" sz="1600" i="1" dirty="0">
                <a:solidFill>
                  <a:schemeClr val="tx1"/>
                </a:solidFill>
              </a:rPr>
            </a:br>
            <a:endParaRPr lang="ru-RU" sz="1600" i="1" dirty="0"/>
          </a:p>
        </p:txBody>
      </p:sp>
      <p:pic>
        <p:nvPicPr>
          <p:cNvPr id="5122" name="Picture 2" descr="C:\Users\Ann\Desktop\6bbbc039f4b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268760"/>
            <a:ext cx="3816424" cy="424847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4041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:\Дворцы\483474_9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22" r="7822"/>
          <a:stretch>
            <a:fillRect/>
          </a:stretch>
        </p:blipFill>
        <p:spPr bwMode="auto">
          <a:xfrm>
            <a:off x="1043608" y="1234139"/>
            <a:ext cx="6915889" cy="438972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5355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Вертикальный свиток 4"/>
          <p:cNvSpPr/>
          <p:nvPr/>
        </p:nvSpPr>
        <p:spPr>
          <a:xfrm rot="21147302">
            <a:off x="4472174" y="1088414"/>
            <a:ext cx="3920950" cy="4434619"/>
          </a:xfrm>
          <a:prstGeom prst="verticalScroll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i="1" dirty="0">
                <a:solidFill>
                  <a:schemeClr val="tx1"/>
                </a:solidFill>
              </a:rPr>
              <a:t>Дворец</a:t>
            </a:r>
            <a:r>
              <a:rPr lang="ru-RU" sz="1600" i="1" dirty="0">
                <a:solidFill>
                  <a:schemeClr val="tx1"/>
                </a:solidFill>
              </a:rPr>
              <a:t> в </a:t>
            </a:r>
            <a:r>
              <a:rPr lang="ru-RU" sz="1600" i="1" dirty="0" smtClean="0">
                <a:solidFill>
                  <a:schemeClr val="tx1"/>
                </a:solidFill>
              </a:rPr>
              <a:t>саду</a:t>
            </a:r>
          </a:p>
          <a:p>
            <a:pPr algn="ctr"/>
            <a:r>
              <a:rPr lang="ru-RU" sz="1600" i="1" dirty="0" smtClean="0">
                <a:solidFill>
                  <a:schemeClr val="tx1"/>
                </a:solidFill>
              </a:rPr>
              <a:t> </a:t>
            </a:r>
            <a:r>
              <a:rPr lang="ru-RU" sz="1600" i="1" dirty="0">
                <a:solidFill>
                  <a:schemeClr val="tx1"/>
                </a:solidFill>
              </a:rPr>
              <a:t>по стилю строг.</a:t>
            </a:r>
          </a:p>
          <a:p>
            <a:pPr algn="ctr"/>
            <a:r>
              <a:rPr lang="ru-RU" sz="1600" i="1" dirty="0">
                <a:solidFill>
                  <a:schemeClr val="tx1"/>
                </a:solidFill>
              </a:rPr>
              <a:t>Построен </a:t>
            </a:r>
            <a:r>
              <a:rPr lang="ru-RU" sz="1600" i="1" dirty="0" smtClean="0">
                <a:solidFill>
                  <a:schemeClr val="tx1"/>
                </a:solidFill>
              </a:rPr>
              <a:t>был</a:t>
            </a:r>
          </a:p>
          <a:p>
            <a:pPr algn="ctr"/>
            <a:r>
              <a:rPr lang="ru-RU" sz="1600" i="1" dirty="0" smtClean="0">
                <a:solidFill>
                  <a:schemeClr val="tx1"/>
                </a:solidFill>
              </a:rPr>
              <a:t> </a:t>
            </a:r>
            <a:r>
              <a:rPr lang="ru-RU" sz="1600" i="1" dirty="0">
                <a:solidFill>
                  <a:schemeClr val="tx1"/>
                </a:solidFill>
              </a:rPr>
              <a:t>в короткий срок.</a:t>
            </a:r>
          </a:p>
          <a:p>
            <a:pPr algn="ctr"/>
            <a:r>
              <a:rPr lang="ru-RU" sz="1600" i="1" dirty="0">
                <a:solidFill>
                  <a:schemeClr val="tx1"/>
                </a:solidFill>
              </a:rPr>
              <a:t>Хорош в </a:t>
            </a:r>
            <a:r>
              <a:rPr lang="ru-RU" sz="1600" i="1" dirty="0" smtClean="0">
                <a:solidFill>
                  <a:schemeClr val="tx1"/>
                </a:solidFill>
              </a:rPr>
              <a:t>нем</a:t>
            </a:r>
          </a:p>
          <a:p>
            <a:pPr algn="ctr"/>
            <a:r>
              <a:rPr lang="ru-RU" sz="1600" i="1" dirty="0" smtClean="0">
                <a:solidFill>
                  <a:schemeClr val="tx1"/>
                </a:solidFill>
              </a:rPr>
              <a:t> </a:t>
            </a:r>
            <a:r>
              <a:rPr lang="ru-RU" sz="1600" i="1" dirty="0">
                <a:solidFill>
                  <a:schemeClr val="tx1"/>
                </a:solidFill>
              </a:rPr>
              <a:t>прочности запас,</a:t>
            </a:r>
          </a:p>
          <a:p>
            <a:pPr algn="ctr"/>
            <a:r>
              <a:rPr lang="ru-RU" sz="1600" i="1" dirty="0">
                <a:solidFill>
                  <a:schemeClr val="tx1"/>
                </a:solidFill>
              </a:rPr>
              <a:t>Изящен он в отделке.</a:t>
            </a:r>
          </a:p>
          <a:p>
            <a:pPr algn="ctr"/>
            <a:r>
              <a:rPr lang="ru-RU" sz="1600" i="1" dirty="0">
                <a:solidFill>
                  <a:schemeClr val="tx1"/>
                </a:solidFill>
              </a:rPr>
              <a:t>Вот почему дошел до нас </a:t>
            </a:r>
          </a:p>
          <a:p>
            <a:pPr algn="ctr"/>
            <a:r>
              <a:rPr lang="ru-RU" sz="1600" i="1" dirty="0">
                <a:solidFill>
                  <a:schemeClr val="tx1"/>
                </a:solidFill>
              </a:rPr>
              <a:t>Совсем без переделки.</a:t>
            </a:r>
          </a:p>
          <a:p>
            <a:pPr algn="ctr"/>
            <a:r>
              <a:rPr lang="ru-RU" sz="1600" i="1" dirty="0">
                <a:solidFill>
                  <a:schemeClr val="tx1"/>
                </a:solidFill>
              </a:rPr>
              <a:t>Стоит станок токарный в нем,</a:t>
            </a:r>
          </a:p>
          <a:p>
            <a:pPr algn="ctr"/>
            <a:r>
              <a:rPr lang="ru-RU" sz="1600" i="1" dirty="0">
                <a:solidFill>
                  <a:schemeClr val="tx1"/>
                </a:solidFill>
              </a:rPr>
              <a:t>Освоен был станок царем.</a:t>
            </a:r>
          </a:p>
          <a:p>
            <a:pPr algn="ctr"/>
            <a:r>
              <a:rPr lang="ru-RU" sz="1600" i="1" dirty="0">
                <a:solidFill>
                  <a:schemeClr val="tx1"/>
                </a:solidFill>
              </a:rPr>
              <a:t>Здесь начинался </a:t>
            </a:r>
            <a:endParaRPr lang="ru-RU" sz="1600" i="1" dirty="0" smtClean="0">
              <a:solidFill>
                <a:schemeClr val="tx1"/>
              </a:solidFill>
            </a:endParaRPr>
          </a:p>
          <a:p>
            <a:pPr algn="ctr"/>
            <a:r>
              <a:rPr lang="ru-RU" sz="1600" i="1" dirty="0" smtClean="0">
                <a:solidFill>
                  <a:schemeClr val="tx1"/>
                </a:solidFill>
              </a:rPr>
              <a:t>в </a:t>
            </a:r>
            <a:r>
              <a:rPr lang="ru-RU" sz="1600" i="1" dirty="0">
                <a:solidFill>
                  <a:schemeClr val="tx1"/>
                </a:solidFill>
              </a:rPr>
              <a:t>пять утра</a:t>
            </a:r>
          </a:p>
          <a:p>
            <a:pPr algn="ctr"/>
            <a:r>
              <a:rPr lang="ru-RU" sz="1600" i="1" dirty="0">
                <a:solidFill>
                  <a:schemeClr val="tx1"/>
                </a:solidFill>
              </a:rPr>
              <a:t>Рабочий день царя Петра</a:t>
            </a:r>
          </a:p>
        </p:txBody>
      </p:sp>
      <p:pic>
        <p:nvPicPr>
          <p:cNvPr id="7170" name="Picture 2" descr="C:\Users\Ann\Desktop\i_10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9" y="1484783"/>
            <a:ext cx="3547623" cy="403019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9858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Ann\Desktop\Ульяна\Дворцы\PICT007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124744"/>
            <a:ext cx="6840760" cy="45365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3999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Вертикальный свиток 4"/>
          <p:cNvSpPr/>
          <p:nvPr/>
        </p:nvSpPr>
        <p:spPr>
          <a:xfrm rot="21058481">
            <a:off x="4283967" y="1090998"/>
            <a:ext cx="3985600" cy="4464496"/>
          </a:xfrm>
          <a:prstGeom prst="verticalScroll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accent1">
                <a:lumMod val="75000"/>
              </a:schemeClr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i="1" dirty="0">
                <a:solidFill>
                  <a:schemeClr val="tx1"/>
                </a:solidFill>
                <a:latin typeface="Book Antiqua" pitchFamily="18" charset="0"/>
              </a:rPr>
              <a:t>Атлант могучий с торсом обнаженным.</a:t>
            </a:r>
          </a:p>
          <a:p>
            <a:pPr algn="ctr"/>
            <a:r>
              <a:rPr lang="ru-RU" sz="1600" i="1" dirty="0">
                <a:solidFill>
                  <a:schemeClr val="tx1"/>
                </a:solidFill>
                <a:latin typeface="Book Antiqua" pitchFamily="18" charset="0"/>
              </a:rPr>
              <a:t>Он держит на плечах своих колонну.</a:t>
            </a:r>
          </a:p>
          <a:p>
            <a:pPr algn="ctr"/>
            <a:r>
              <a:rPr lang="ru-RU" sz="1600" i="1" dirty="0">
                <a:solidFill>
                  <a:schemeClr val="tx1"/>
                </a:solidFill>
                <a:latin typeface="Book Antiqua" pitchFamily="18" charset="0"/>
              </a:rPr>
              <a:t>Таких колонн на здании – шестнадцать:</a:t>
            </a:r>
          </a:p>
          <a:p>
            <a:pPr algn="ctr"/>
            <a:r>
              <a:rPr lang="ru-RU" sz="1600" i="1" dirty="0">
                <a:solidFill>
                  <a:schemeClr val="tx1"/>
                </a:solidFill>
                <a:latin typeface="Book Antiqua" pitchFamily="18" charset="0"/>
              </a:rPr>
              <a:t>На Невском - восемь, </a:t>
            </a:r>
          </a:p>
          <a:p>
            <a:pPr algn="ctr"/>
            <a:r>
              <a:rPr lang="ru-RU" sz="1600" i="1" dirty="0">
                <a:solidFill>
                  <a:schemeClr val="tx1"/>
                </a:solidFill>
                <a:latin typeface="Book Antiqua" pitchFamily="18" charset="0"/>
              </a:rPr>
              <a:t>по Фонтанке  - шесть.</a:t>
            </a:r>
          </a:p>
          <a:p>
            <a:pPr algn="ctr"/>
            <a:r>
              <a:rPr lang="ru-RU" sz="1600" i="1" dirty="0">
                <a:solidFill>
                  <a:schemeClr val="tx1"/>
                </a:solidFill>
                <a:latin typeface="Book Antiqua" pitchFamily="18" charset="0"/>
              </a:rPr>
              <a:t>Где две еще? </a:t>
            </a:r>
            <a:endParaRPr lang="ru-RU" sz="1600" i="1" dirty="0" smtClean="0">
              <a:solidFill>
                <a:schemeClr val="tx1"/>
              </a:solidFill>
              <a:latin typeface="Book Antiqua" pitchFamily="18" charset="0"/>
            </a:endParaRPr>
          </a:p>
          <a:p>
            <a:pPr algn="ctr"/>
            <a:r>
              <a:rPr lang="ru-RU" sz="1600" i="1" dirty="0" smtClean="0">
                <a:solidFill>
                  <a:schemeClr val="tx1"/>
                </a:solidFill>
                <a:latin typeface="Book Antiqua" pitchFamily="18" charset="0"/>
              </a:rPr>
              <a:t>Придется </a:t>
            </a:r>
            <a:r>
              <a:rPr lang="ru-RU" sz="1600" i="1" dirty="0">
                <a:solidFill>
                  <a:schemeClr val="tx1"/>
                </a:solidFill>
                <a:latin typeface="Book Antiqua" pitchFamily="18" charset="0"/>
              </a:rPr>
              <a:t>разобраться:</a:t>
            </a:r>
          </a:p>
          <a:p>
            <a:pPr algn="ctr"/>
            <a:r>
              <a:rPr lang="ru-RU" sz="1600" i="1" dirty="0">
                <a:solidFill>
                  <a:schemeClr val="tx1"/>
                </a:solidFill>
                <a:latin typeface="Book Antiqua" pitchFamily="18" charset="0"/>
              </a:rPr>
              <a:t>На скошенном углу дворца колонны есть.</a:t>
            </a:r>
          </a:p>
          <a:p>
            <a:pPr algn="ctr"/>
            <a:r>
              <a:rPr lang="ru-RU" sz="1600" i="1" dirty="0">
                <a:solidFill>
                  <a:schemeClr val="tx1"/>
                </a:solidFill>
                <a:latin typeface="Book Antiqua" pitchFamily="18" charset="0"/>
              </a:rPr>
              <a:t>Что за </a:t>
            </a:r>
            <a:r>
              <a:rPr lang="ru-RU" sz="1600" b="1" i="1" dirty="0">
                <a:solidFill>
                  <a:schemeClr val="tx1"/>
                </a:solidFill>
                <a:latin typeface="Book Antiqua" pitchFamily="18" charset="0"/>
              </a:rPr>
              <a:t>дворец</a:t>
            </a:r>
            <a:r>
              <a:rPr lang="ru-RU" sz="1600" i="1" dirty="0">
                <a:solidFill>
                  <a:schemeClr val="tx1"/>
                </a:solidFill>
                <a:latin typeface="Book Antiqua" pitchFamily="18" charset="0"/>
              </a:rPr>
              <a:t> – узнать легко.</a:t>
            </a:r>
          </a:p>
          <a:p>
            <a:pPr algn="ctr"/>
            <a:r>
              <a:rPr lang="ru-RU" sz="1600" i="1" dirty="0">
                <a:solidFill>
                  <a:schemeClr val="tx1"/>
                </a:solidFill>
                <a:latin typeface="Book Antiqua" pitchFamily="18" charset="0"/>
              </a:rPr>
              <a:t>Аничков мост не далеко.</a:t>
            </a:r>
            <a:endParaRPr lang="ru-RU" sz="1600" dirty="0"/>
          </a:p>
        </p:txBody>
      </p:sp>
      <p:pic>
        <p:nvPicPr>
          <p:cNvPr id="11266" name="Picture 2" descr="C:\Users\Ann\Desktop\Ульяна\Дворцы\0_657d0_1dde0b2a_X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412776"/>
            <a:ext cx="3329136" cy="41764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9716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утюр">
  <a:themeElements>
    <a:clrScheme name="Другая 1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8D878B"/>
      </a:accent6>
      <a:hlink>
        <a:srgbClr val="B6A272"/>
      </a:hlink>
      <a:folHlink>
        <a:srgbClr val="8A784F"/>
      </a:folHlink>
    </a:clrScheme>
    <a:fontScheme name="Смокинг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255</TotalTime>
  <Words>194</Words>
  <Application>Microsoft Office PowerPoint</Application>
  <PresentationFormat>Экран (4:3)</PresentationFormat>
  <Paragraphs>39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Кутюр</vt:lpstr>
      <vt:lpstr>Дворцы  Санкт - Петербурга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Acer</dc:creator>
  <cp:lastModifiedBy>Acer</cp:lastModifiedBy>
  <cp:revision>22</cp:revision>
  <dcterms:created xsi:type="dcterms:W3CDTF">2012-11-10T10:46:17Z</dcterms:created>
  <dcterms:modified xsi:type="dcterms:W3CDTF">2012-11-10T16:21:57Z</dcterms:modified>
</cp:coreProperties>
</file>